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drawings/drawing1.xml" ContentType="application/vnd.openxmlformats-officedocument.drawingml.chartshapes+xml"/>
  <Override PartName="/ppt/charts/chart12.xml" ContentType="application/vnd.openxmlformats-officedocument.drawingml.chart+xml"/>
  <Override PartName="/ppt/charts/chart13.xml" ContentType="application/vnd.openxmlformats-officedocument.drawingml.chart+xml"/>
  <Override PartName="/ppt/charts/style4.xml" ContentType="application/vnd.ms-office.chartstyle+xml"/>
  <Override PartName="/ppt/charts/colors4.xml" ContentType="application/vnd.ms-office.chartcolorstyle+xml"/>
  <Override PartName="/ppt/charts/chart14.xml" ContentType="application/vnd.openxmlformats-officedocument.drawingml.chart+xml"/>
  <Override PartName="/ppt/charts/style5.xml" ContentType="application/vnd.ms-office.chartstyle+xml"/>
  <Override PartName="/ppt/charts/colors5.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notesSlides/notesSlide3.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4.xml" ContentType="application/vnd.openxmlformats-officedocument.drawingml.chart+xml"/>
  <Override PartName="/ppt/charts/style6.xml" ContentType="application/vnd.ms-office.chartstyle+xml"/>
  <Override PartName="/ppt/charts/colors6.xml" ContentType="application/vnd.ms-office.chartcolorstyle+xml"/>
  <Override PartName="/ppt/charts/chart25.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charts/chart26.xml" ContentType="application/vnd.openxmlformats-officedocument.drawingml.chart+xml"/>
  <Override PartName="/ppt/charts/style8.xml" ContentType="application/vnd.ms-office.chartstyle+xml"/>
  <Override PartName="/ppt/charts/colors8.xml" ContentType="application/vnd.ms-office.chartcolorstyle+xml"/>
  <Override PartName="/ppt/charts/chart27.xml" ContentType="application/vnd.openxmlformats-officedocument.drawingml.chart+xml"/>
  <Override PartName="/ppt/charts/style9.xml" ContentType="application/vnd.ms-office.chartstyle+xml"/>
  <Override PartName="/ppt/charts/colors9.xml" ContentType="application/vnd.ms-office.chartcolorstyle+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notesSlides/notesSlide9.xml" ContentType="application/vnd.openxmlformats-officedocument.presentationml.notesSlide+xml"/>
  <Override PartName="/ppt/charts/chart3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3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notesSlides/notesSlide10.xml" ContentType="application/vnd.openxmlformats-officedocument.presentationml.notesSlide+xml"/>
  <Override PartName="/ppt/charts/chart4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4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notesSlides/notesSlide11.xml" ContentType="application/vnd.openxmlformats-officedocument.presentationml.notesSlide+xml"/>
  <Override PartName="/ppt/charts/chart49.xml" ContentType="application/vnd.openxmlformats-officedocument.drawingml.chart+xml"/>
  <Override PartName="/ppt/notesSlides/notesSlide12.xml" ContentType="application/vnd.openxmlformats-officedocument.presentationml.notesSlide+xml"/>
  <Override PartName="/ppt/charts/chart50.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51.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 id="2147483680" r:id="rId3"/>
  </p:sldMasterIdLst>
  <p:notesMasterIdLst>
    <p:notesMasterId r:id="rId65"/>
  </p:notesMasterIdLst>
  <p:handoutMasterIdLst>
    <p:handoutMasterId r:id="rId66"/>
  </p:handoutMasterIdLst>
  <p:sldIdLst>
    <p:sldId id="833" r:id="rId4"/>
    <p:sldId id="280" r:id="rId5"/>
    <p:sldId id="661" r:id="rId6"/>
    <p:sldId id="863" r:id="rId7"/>
    <p:sldId id="864" r:id="rId8"/>
    <p:sldId id="865" r:id="rId9"/>
    <p:sldId id="866" r:id="rId10"/>
    <p:sldId id="867" r:id="rId11"/>
    <p:sldId id="868" r:id="rId12"/>
    <p:sldId id="884" r:id="rId13"/>
    <p:sldId id="890" r:id="rId14"/>
    <p:sldId id="891" r:id="rId15"/>
    <p:sldId id="892" r:id="rId16"/>
    <p:sldId id="893" r:id="rId17"/>
    <p:sldId id="894" r:id="rId18"/>
    <p:sldId id="907" r:id="rId19"/>
    <p:sldId id="908" r:id="rId20"/>
    <p:sldId id="909" r:id="rId21"/>
    <p:sldId id="913" r:id="rId22"/>
    <p:sldId id="914" r:id="rId23"/>
    <p:sldId id="910" r:id="rId24"/>
    <p:sldId id="911" r:id="rId25"/>
    <p:sldId id="912" r:id="rId26"/>
    <p:sldId id="346" r:id="rId27"/>
    <p:sldId id="869" r:id="rId28"/>
    <p:sldId id="870" r:id="rId29"/>
    <p:sldId id="871" r:id="rId30"/>
    <p:sldId id="885" r:id="rId31"/>
    <p:sldId id="347" r:id="rId32"/>
    <p:sldId id="872" r:id="rId33"/>
    <p:sldId id="873" r:id="rId34"/>
    <p:sldId id="874" r:id="rId35"/>
    <p:sldId id="886" r:id="rId36"/>
    <p:sldId id="895" r:id="rId37"/>
    <p:sldId id="896" r:id="rId38"/>
    <p:sldId id="897" r:id="rId39"/>
    <p:sldId id="898" r:id="rId40"/>
    <p:sldId id="348" r:id="rId41"/>
    <p:sldId id="875" r:id="rId42"/>
    <p:sldId id="876" r:id="rId43"/>
    <p:sldId id="877" r:id="rId44"/>
    <p:sldId id="887" r:id="rId45"/>
    <p:sldId id="903" r:id="rId46"/>
    <p:sldId id="904" r:id="rId47"/>
    <p:sldId id="905" r:id="rId48"/>
    <p:sldId id="906" r:id="rId49"/>
    <p:sldId id="349" r:id="rId50"/>
    <p:sldId id="878" r:id="rId51"/>
    <p:sldId id="879" r:id="rId52"/>
    <p:sldId id="880" r:id="rId53"/>
    <p:sldId id="888" r:id="rId54"/>
    <p:sldId id="899" r:id="rId55"/>
    <p:sldId id="900" r:id="rId56"/>
    <p:sldId id="901" r:id="rId57"/>
    <p:sldId id="902" r:id="rId58"/>
    <p:sldId id="350" r:id="rId59"/>
    <p:sldId id="881" r:id="rId60"/>
    <p:sldId id="882" r:id="rId61"/>
    <p:sldId id="883" r:id="rId62"/>
    <p:sldId id="889" r:id="rId63"/>
    <p:sldId id="35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p:cViewPr varScale="1">
        <p:scale>
          <a:sx n="65" d="100"/>
          <a:sy n="65" d="100"/>
        </p:scale>
        <p:origin x="68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8.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xml"/><Relationship Id="rId1" Type="http://schemas.microsoft.com/office/2011/relationships/chartStyle" Target="style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5.xml"/><Relationship Id="rId1" Type="http://schemas.microsoft.com/office/2011/relationships/chartStyle" Target="style5.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4.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6.xml"/><Relationship Id="rId1" Type="http://schemas.microsoft.com/office/2011/relationships/chartStyle" Target="style6.xml"/></Relationships>
</file>

<file path=ppt/charts/_rels/chart25.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7.xml"/><Relationship Id="rId1" Type="http://schemas.microsoft.com/office/2011/relationships/chartStyle" Target="style7.xml"/></Relationships>
</file>

<file path=ppt/charts/_rels/chart26.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8.xml"/><Relationship Id="rId1" Type="http://schemas.microsoft.com/office/2011/relationships/chartStyle" Target="style8.xml"/></Relationships>
</file>

<file path=ppt/charts/_rels/chart27.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9.xml"/><Relationship Id="rId1" Type="http://schemas.microsoft.com/office/2011/relationships/chartStyle" Target="style9.xml"/></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33.xml.rels><?xml version="1.0" encoding="UTF-8" standalone="yes"?>
<Relationships xmlns="http://schemas.openxmlformats.org/package/2006/relationships"><Relationship Id="rId1" Type="http://schemas.openxmlformats.org/officeDocument/2006/relationships/oleObject" Target="file:///\\Wktwbkit071\00.%20data%20dhudhik%20kit\01.%20PLN%20WKTKU\01.%20DAPUS%20KIT\00.%20KALTIMRA\04.%20UPLOAD%20SILM\04.%202020\12.%20DESEMBER\00%20AKUM%20PER%20MESIN.xlsx" TargetMode="External"/></Relationships>
</file>

<file path=ppt/charts/_rels/chart34.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0.xml"/><Relationship Id="rId1" Type="http://schemas.microsoft.com/office/2011/relationships/chartStyle" Target="style10.xml"/></Relationships>
</file>

<file path=ppt/charts/_rels/chart35.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1.xml"/><Relationship Id="rId1" Type="http://schemas.microsoft.com/office/2011/relationships/chartStyle" Target="style11.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41.xml.rels><?xml version="1.0" encoding="UTF-8" standalone="yes"?>
<Relationships xmlns="http://schemas.openxmlformats.org/package/2006/relationships"><Relationship Id="rId1" Type="http://schemas.openxmlformats.org/officeDocument/2006/relationships/oleObject" Target="file:///\\Wktwbkit071\00.%20data%20dhudhik%20kit\01.%20PLN%20WKTKU\01.%20DAPUS%20KIT\00.%20KALTIMRA\04.%20UPLOAD%20SILM\04.%202020\12.%20DESEMBER\00%20AKUM%20PER%20MESIN.xlsx" TargetMode="External"/></Relationships>
</file>

<file path=ppt/charts/_rels/chart42.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2.xml"/><Relationship Id="rId1" Type="http://schemas.microsoft.com/office/2011/relationships/chartStyle" Target="style12.xml"/></Relationships>
</file>

<file path=ppt/charts/_rels/chart43.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3.xml"/><Relationship Id="rId1" Type="http://schemas.microsoft.com/office/2011/relationships/chartStyle" Target="style13.xml"/></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49.xml.rels><?xml version="1.0" encoding="UTF-8" standalone="yes"?>
<Relationships xmlns="http://schemas.openxmlformats.org/package/2006/relationships"><Relationship Id="rId1" Type="http://schemas.openxmlformats.org/officeDocument/2006/relationships/oleObject" Target="file:///\\Wktwbkit071\00.%20data%20dhudhik%20kit\01.%20PLN%20WKTKU\01.%20DAPUS%20KIT\00.%20KALTIMRA\04.%20UPLOAD%20SILM\04.%202020\12.%20DESEMBER\00%20AKUM%20PER%20MESIN.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0.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4.xml"/><Relationship Id="rId1" Type="http://schemas.microsoft.com/office/2011/relationships/chartStyle" Target="style14.xml"/></Relationships>
</file>

<file path=ppt/charts/_rels/chart51.xml.rels><?xml version="1.0" encoding="UTF-8" standalone="yes"?>
<Relationships xmlns="http://schemas.openxmlformats.org/package/2006/relationships"><Relationship Id="rId3" Type="http://schemas.openxmlformats.org/officeDocument/2006/relationships/oleObject" Target="file:///C:\==%20KERJAAN%20==\UIW%20KALTIMRA\LAPORAN\12.%20UPDATE%20PPT%20KINERJA\DATA%20PPT%20KINERJA.xlsx" TargetMode="External"/><Relationship Id="rId2" Type="http://schemas.microsoft.com/office/2011/relationships/chartColorStyle" Target="colors15.xml"/><Relationship Id="rId1" Type="http://schemas.microsoft.com/office/2011/relationships/chartStyle" Target="style1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1" i="0" u="none" strike="noStrike" kern="1200" cap="all" spc="1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D"/>
              <a:t>TREN SUSUT UIW KALTIMRA</a:t>
            </a:r>
          </a:p>
        </c:rich>
      </c:tx>
      <c:overlay val="0"/>
      <c:spPr>
        <a:noFill/>
        <a:ln>
          <a:noFill/>
        </a:ln>
        <a:effectLst/>
      </c:spPr>
      <c:txPr>
        <a:bodyPr rot="0" spcFirstLastPara="1" vertOverflow="ellipsis" vert="horz" wrap="square" anchor="ctr" anchorCtr="1"/>
        <a:lstStyle/>
        <a:p>
          <a:pPr>
            <a:defRPr sz="1320" b="1" i="0" u="none" strike="noStrike" kern="1200" cap="all" spc="1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UIW!$A$2</c:f>
              <c:strCache>
                <c:ptCount val="1"/>
                <c:pt idx="0">
                  <c:v>2015</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UIW!$B$2:$M$2</c:f>
              <c:numCache>
                <c:formatCode>0.00</c:formatCode>
                <c:ptCount val="12"/>
                <c:pt idx="0">
                  <c:v>8.49</c:v>
                </c:pt>
                <c:pt idx="1">
                  <c:v>7.1</c:v>
                </c:pt>
                <c:pt idx="2">
                  <c:v>8.01</c:v>
                </c:pt>
                <c:pt idx="3">
                  <c:v>7.84</c:v>
                </c:pt>
                <c:pt idx="4">
                  <c:v>8.06</c:v>
                </c:pt>
                <c:pt idx="5">
                  <c:v>8.1</c:v>
                </c:pt>
                <c:pt idx="6">
                  <c:v>8.08</c:v>
                </c:pt>
                <c:pt idx="7">
                  <c:v>8.1</c:v>
                </c:pt>
                <c:pt idx="8">
                  <c:v>8.07</c:v>
                </c:pt>
                <c:pt idx="9">
                  <c:v>8.15</c:v>
                </c:pt>
                <c:pt idx="10">
                  <c:v>8.07</c:v>
                </c:pt>
                <c:pt idx="11">
                  <c:v>8.0299999999999994</c:v>
                </c:pt>
              </c:numCache>
            </c:numRef>
          </c:val>
          <c:smooth val="0"/>
          <c:extLst>
            <c:ext xmlns:c16="http://schemas.microsoft.com/office/drawing/2014/chart" uri="{C3380CC4-5D6E-409C-BE32-E72D297353CC}">
              <c16:uniqueId val="{00000000-6F56-489E-A3C0-E00E043C6D65}"/>
            </c:ext>
          </c:extLst>
        </c:ser>
        <c:ser>
          <c:idx val="1"/>
          <c:order val="1"/>
          <c:tx>
            <c:strRef>
              <c:f>UIW!$A$3</c:f>
              <c:strCache>
                <c:ptCount val="1"/>
                <c:pt idx="0">
                  <c:v>2016</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UIW!$B$3:$M$3</c:f>
              <c:numCache>
                <c:formatCode>0.00</c:formatCode>
                <c:ptCount val="12"/>
                <c:pt idx="0">
                  <c:v>9.6</c:v>
                </c:pt>
                <c:pt idx="1">
                  <c:v>8.9700000000000006</c:v>
                </c:pt>
                <c:pt idx="2">
                  <c:v>8.66</c:v>
                </c:pt>
                <c:pt idx="3">
                  <c:v>8.56</c:v>
                </c:pt>
                <c:pt idx="4">
                  <c:v>8.44</c:v>
                </c:pt>
                <c:pt idx="5">
                  <c:v>8.1300000000000008</c:v>
                </c:pt>
                <c:pt idx="6">
                  <c:v>8.1</c:v>
                </c:pt>
                <c:pt idx="7">
                  <c:v>7.8</c:v>
                </c:pt>
                <c:pt idx="8">
                  <c:v>7.75</c:v>
                </c:pt>
                <c:pt idx="9">
                  <c:v>7.74</c:v>
                </c:pt>
                <c:pt idx="10">
                  <c:v>7.68</c:v>
                </c:pt>
                <c:pt idx="11">
                  <c:v>7.55</c:v>
                </c:pt>
              </c:numCache>
            </c:numRef>
          </c:val>
          <c:smooth val="0"/>
          <c:extLst>
            <c:ext xmlns:c16="http://schemas.microsoft.com/office/drawing/2014/chart" uri="{C3380CC4-5D6E-409C-BE32-E72D297353CC}">
              <c16:uniqueId val="{00000001-6F56-489E-A3C0-E00E043C6D65}"/>
            </c:ext>
          </c:extLst>
        </c:ser>
        <c:ser>
          <c:idx val="2"/>
          <c:order val="2"/>
          <c:tx>
            <c:strRef>
              <c:f>UIW!$A$4</c:f>
              <c:strCache>
                <c:ptCount val="1"/>
                <c:pt idx="0">
                  <c:v>2017</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UIW!$B$4:$M$4</c:f>
              <c:numCache>
                <c:formatCode>0.00</c:formatCode>
                <c:ptCount val="12"/>
                <c:pt idx="0">
                  <c:v>7.22</c:v>
                </c:pt>
                <c:pt idx="1">
                  <c:v>6.64</c:v>
                </c:pt>
                <c:pt idx="2">
                  <c:v>7.01</c:v>
                </c:pt>
                <c:pt idx="3">
                  <c:v>7.01</c:v>
                </c:pt>
                <c:pt idx="4">
                  <c:v>7.23</c:v>
                </c:pt>
                <c:pt idx="5">
                  <c:v>6.79</c:v>
                </c:pt>
                <c:pt idx="6">
                  <c:v>6.99</c:v>
                </c:pt>
                <c:pt idx="7">
                  <c:v>6.7</c:v>
                </c:pt>
                <c:pt idx="8">
                  <c:v>6.77</c:v>
                </c:pt>
                <c:pt idx="9">
                  <c:v>6.86</c:v>
                </c:pt>
                <c:pt idx="10">
                  <c:v>6.78</c:v>
                </c:pt>
                <c:pt idx="11">
                  <c:v>6.7</c:v>
                </c:pt>
              </c:numCache>
            </c:numRef>
          </c:val>
          <c:smooth val="0"/>
          <c:extLst>
            <c:ext xmlns:c16="http://schemas.microsoft.com/office/drawing/2014/chart" uri="{C3380CC4-5D6E-409C-BE32-E72D297353CC}">
              <c16:uniqueId val="{00000002-6F56-489E-A3C0-E00E043C6D65}"/>
            </c:ext>
          </c:extLst>
        </c:ser>
        <c:ser>
          <c:idx val="3"/>
          <c:order val="3"/>
          <c:tx>
            <c:strRef>
              <c:f>UIW!$A$5</c:f>
              <c:strCache>
                <c:ptCount val="1"/>
                <c:pt idx="0">
                  <c:v>2018 ≠ emin</c:v>
                </c:pt>
              </c:strCache>
            </c:strRef>
          </c:tx>
          <c:spPr>
            <a:ln w="22225" cap="rnd">
              <a:solidFill>
                <a:schemeClr val="accent4"/>
              </a:solidFill>
              <a:round/>
            </a:ln>
            <a:effectLst/>
          </c:spPr>
          <c:marker>
            <c:symbol val="x"/>
            <c:size val="6"/>
            <c:spPr>
              <a:noFill/>
              <a:ln w="9525">
                <a:solidFill>
                  <a:schemeClr val="accent4"/>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UIW!$B$5:$M$5</c:f>
              <c:numCache>
                <c:formatCode>0.00</c:formatCode>
                <c:ptCount val="12"/>
                <c:pt idx="0">
                  <c:v>8.92</c:v>
                </c:pt>
                <c:pt idx="1">
                  <c:v>7.86</c:v>
                </c:pt>
                <c:pt idx="2">
                  <c:v>7.79</c:v>
                </c:pt>
                <c:pt idx="3">
                  <c:v>7.77</c:v>
                </c:pt>
                <c:pt idx="4">
                  <c:v>7.84</c:v>
                </c:pt>
                <c:pt idx="5">
                  <c:v>7.47</c:v>
                </c:pt>
                <c:pt idx="6">
                  <c:v>7.65</c:v>
                </c:pt>
                <c:pt idx="7">
                  <c:v>7.52</c:v>
                </c:pt>
                <c:pt idx="8">
                  <c:v>7.5</c:v>
                </c:pt>
                <c:pt idx="9">
                  <c:v>7.47</c:v>
                </c:pt>
                <c:pt idx="10">
                  <c:v>7.38</c:v>
                </c:pt>
                <c:pt idx="11">
                  <c:v>7.23</c:v>
                </c:pt>
              </c:numCache>
            </c:numRef>
          </c:val>
          <c:smooth val="0"/>
          <c:extLst>
            <c:ext xmlns:c16="http://schemas.microsoft.com/office/drawing/2014/chart" uri="{C3380CC4-5D6E-409C-BE32-E72D297353CC}">
              <c16:uniqueId val="{00000003-6F56-489E-A3C0-E00E043C6D65}"/>
            </c:ext>
          </c:extLst>
        </c:ser>
        <c:ser>
          <c:idx val="4"/>
          <c:order val="4"/>
          <c:tx>
            <c:strRef>
              <c:f>UIW!$A$6</c:f>
              <c:strCache>
                <c:ptCount val="1"/>
                <c:pt idx="0">
                  <c:v>2019 ≠ emin</c:v>
                </c:pt>
              </c:strCache>
            </c:strRef>
          </c:tx>
          <c:spPr>
            <a:ln w="22225" cap="rnd">
              <a:solidFill>
                <a:schemeClr val="accent5"/>
              </a:solidFill>
              <a:round/>
            </a:ln>
            <a:effectLst/>
          </c:spPr>
          <c:marker>
            <c:symbol val="star"/>
            <c:size val="6"/>
            <c:spPr>
              <a:noFill/>
              <a:ln w="9525">
                <a:solidFill>
                  <a:schemeClr val="accent5"/>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UIW!$B$6:$M$6</c:f>
              <c:numCache>
                <c:formatCode>0.00</c:formatCode>
                <c:ptCount val="12"/>
                <c:pt idx="0">
                  <c:v>7.14</c:v>
                </c:pt>
                <c:pt idx="1">
                  <c:v>8.25</c:v>
                </c:pt>
                <c:pt idx="2">
                  <c:v>7.77</c:v>
                </c:pt>
                <c:pt idx="3">
                  <c:v>7.63</c:v>
                </c:pt>
                <c:pt idx="4">
                  <c:v>7.38</c:v>
                </c:pt>
                <c:pt idx="5">
                  <c:v>7.2</c:v>
                </c:pt>
                <c:pt idx="6">
                  <c:v>7.08</c:v>
                </c:pt>
                <c:pt idx="7">
                  <c:v>7.03</c:v>
                </c:pt>
                <c:pt idx="8">
                  <c:v>7</c:v>
                </c:pt>
                <c:pt idx="9">
                  <c:v>6.94</c:v>
                </c:pt>
                <c:pt idx="10">
                  <c:v>6.87</c:v>
                </c:pt>
                <c:pt idx="11">
                  <c:v>6.82</c:v>
                </c:pt>
              </c:numCache>
            </c:numRef>
          </c:val>
          <c:smooth val="0"/>
          <c:extLst>
            <c:ext xmlns:c16="http://schemas.microsoft.com/office/drawing/2014/chart" uri="{C3380CC4-5D6E-409C-BE32-E72D297353CC}">
              <c16:uniqueId val="{00000004-6F56-489E-A3C0-E00E043C6D65}"/>
            </c:ext>
          </c:extLst>
        </c:ser>
        <c:ser>
          <c:idx val="5"/>
          <c:order val="5"/>
          <c:tx>
            <c:strRef>
              <c:f>UIW!$A$7</c:f>
              <c:strCache>
                <c:ptCount val="1"/>
                <c:pt idx="0">
                  <c:v>2020 ≠ emin</c:v>
                </c:pt>
              </c:strCache>
            </c:strRef>
          </c:tx>
          <c:spPr>
            <a:ln w="22225" cap="rnd">
              <a:solidFill>
                <a:schemeClr val="accent6"/>
              </a:solidFill>
              <a:round/>
            </a:ln>
            <a:effectLst/>
          </c:spPr>
          <c:marker>
            <c:symbol val="circle"/>
            <c:size val="6"/>
            <c:spPr>
              <a:solidFill>
                <a:schemeClr val="accent6"/>
              </a:solidFill>
              <a:ln w="9525">
                <a:solidFill>
                  <a:schemeClr val="accent6"/>
                </a:solidFill>
                <a:round/>
              </a:ln>
              <a:effectLst/>
            </c:spPr>
          </c:marker>
          <c:cat>
            <c:strRef>
              <c:f>UIW!$B$1:$M$1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UIW!$B$7:$M$7</c:f>
              <c:numCache>
                <c:formatCode>0.00</c:formatCode>
                <c:ptCount val="12"/>
                <c:pt idx="0">
                  <c:v>6.1629012855400029</c:v>
                </c:pt>
                <c:pt idx="1">
                  <c:v>5.8714225118753713</c:v>
                </c:pt>
                <c:pt idx="2">
                  <c:v>6.3523423747967431</c:v>
                </c:pt>
                <c:pt idx="3">
                  <c:v>5.5909143129095566</c:v>
                </c:pt>
                <c:pt idx="4">
                  <c:v>5.783746787114068</c:v>
                </c:pt>
                <c:pt idx="5">
                  <c:v>5.6716316405047023</c:v>
                </c:pt>
                <c:pt idx="6">
                  <c:v>5.53</c:v>
                </c:pt>
                <c:pt idx="7">
                  <c:v>5.52</c:v>
                </c:pt>
                <c:pt idx="8">
                  <c:v>5.42</c:v>
                </c:pt>
                <c:pt idx="9">
                  <c:v>5.38</c:v>
                </c:pt>
                <c:pt idx="10">
                  <c:v>5.31</c:v>
                </c:pt>
                <c:pt idx="11">
                  <c:v>5.22</c:v>
                </c:pt>
              </c:numCache>
            </c:numRef>
          </c:val>
          <c:smooth val="0"/>
          <c:extLst>
            <c:ext xmlns:c16="http://schemas.microsoft.com/office/drawing/2014/chart" uri="{C3380CC4-5D6E-409C-BE32-E72D297353CC}">
              <c16:uniqueId val="{00000005-6F56-489E-A3C0-E00E043C6D65}"/>
            </c:ext>
          </c:extLst>
        </c:ser>
        <c:dLbls>
          <c:showLegendKey val="0"/>
          <c:showVal val="0"/>
          <c:showCatName val="0"/>
          <c:showSerName val="0"/>
          <c:showPercent val="0"/>
          <c:showBubbleSize val="0"/>
        </c:dLbls>
        <c:marker val="1"/>
        <c:smooth val="0"/>
        <c:axId val="1175482607"/>
        <c:axId val="1779834495"/>
      </c:lineChart>
      <c:catAx>
        <c:axId val="11754826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cap="all" spc="120" normalizeH="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779834495"/>
        <c:crosses val="autoZero"/>
        <c:auto val="1"/>
        <c:lblAlgn val="ctr"/>
        <c:lblOffset val="100"/>
        <c:noMultiLvlLbl val="0"/>
      </c:catAx>
      <c:valAx>
        <c:axId val="1779834495"/>
        <c:scaling>
          <c:orientation val="minMax"/>
          <c:min val="4"/>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17548260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334490982561519E-2"/>
          <c:y val="7.0511788389933716E-2"/>
          <c:w val="0.92107420749326141"/>
          <c:h val="0.6777363949346592"/>
        </c:manualLayout>
      </c:layout>
      <c:barChart>
        <c:barDir val="col"/>
        <c:grouping val="clustered"/>
        <c:varyColors val="0"/>
        <c:ser>
          <c:idx val="0"/>
          <c:order val="0"/>
          <c:tx>
            <c:strRef>
              <c:f>Sheet1!$B$1</c:f>
              <c:strCache>
                <c:ptCount val="1"/>
                <c:pt idx="0">
                  <c:v>JAN</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Sheet1!$B$2</c:f>
              <c:numCache>
                <c:formatCode>0.000</c:formatCode>
                <c:ptCount val="1"/>
                <c:pt idx="0">
                  <c:v>0.31390000000000001</c:v>
                </c:pt>
              </c:numCache>
            </c:numRef>
          </c:val>
          <c:extLst>
            <c:ext xmlns:c16="http://schemas.microsoft.com/office/drawing/2014/chart" uri="{C3380CC4-5D6E-409C-BE32-E72D297353CC}">
              <c16:uniqueId val="{00000000-4C1D-40E1-A298-596D48CAAB28}"/>
            </c:ext>
          </c:extLst>
        </c:ser>
        <c:ser>
          <c:idx val="1"/>
          <c:order val="1"/>
          <c:tx>
            <c:strRef>
              <c:f>Sheet1!$C$1</c:f>
              <c:strCache>
                <c:ptCount val="1"/>
                <c:pt idx="0">
                  <c:v>sd. FEB</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Sheet1!$C$2</c:f>
              <c:numCache>
                <c:formatCode>0.000</c:formatCode>
                <c:ptCount val="1"/>
                <c:pt idx="0">
                  <c:v>0.31459999999999999</c:v>
                </c:pt>
              </c:numCache>
            </c:numRef>
          </c:val>
          <c:extLst>
            <c:ext xmlns:c16="http://schemas.microsoft.com/office/drawing/2014/chart" uri="{C3380CC4-5D6E-409C-BE32-E72D297353CC}">
              <c16:uniqueId val="{00000001-4C1D-40E1-A298-596D48CAAB28}"/>
            </c:ext>
          </c:extLst>
        </c:ser>
        <c:ser>
          <c:idx val="2"/>
          <c:order val="2"/>
          <c:tx>
            <c:strRef>
              <c:f>Sheet1!$D$1</c:f>
              <c:strCache>
                <c:ptCount val="1"/>
                <c:pt idx="0">
                  <c:v>sd. MAR</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Sheet1!$D$2</c:f>
              <c:numCache>
                <c:formatCode>0.00</c:formatCode>
                <c:ptCount val="1"/>
                <c:pt idx="0">
                  <c:v>0.31519999999999998</c:v>
                </c:pt>
              </c:numCache>
            </c:numRef>
          </c:val>
          <c:extLst>
            <c:ext xmlns:c16="http://schemas.microsoft.com/office/drawing/2014/chart" uri="{C3380CC4-5D6E-409C-BE32-E72D297353CC}">
              <c16:uniqueId val="{00000002-4C1D-40E1-A298-596D48CAAB28}"/>
            </c:ext>
          </c:extLst>
        </c:ser>
        <c:ser>
          <c:idx val="3"/>
          <c:order val="3"/>
          <c:tx>
            <c:strRef>
              <c:f>Sheet1!$E$1</c:f>
              <c:strCache>
                <c:ptCount val="1"/>
                <c:pt idx="0">
                  <c:v>sd. APR</c:v>
                </c:pt>
              </c:strCache>
            </c:strRef>
          </c:tx>
          <c:invertIfNegative val="0"/>
          <c:dLbls>
            <c:dLbl>
              <c:idx val="0"/>
              <c:layout>
                <c:manualLayout>
                  <c:x val="-4.6140280589196099E-4"/>
                  <c:y val="5.0216663154136103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C1D-40E1-A298-596D48CAAB28}"/>
                </c:ext>
              </c:extLst>
            </c:dLbl>
            <c:numFmt formatCode="#,##0.0000_);[Red]\(#,##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Sheet1!$E$2</c:f>
              <c:numCache>
                <c:formatCode>0.00</c:formatCode>
                <c:ptCount val="1"/>
                <c:pt idx="0">
                  <c:v>0.31640000000000001</c:v>
                </c:pt>
              </c:numCache>
            </c:numRef>
          </c:val>
          <c:extLst>
            <c:ext xmlns:c16="http://schemas.microsoft.com/office/drawing/2014/chart" uri="{C3380CC4-5D6E-409C-BE32-E72D297353CC}">
              <c16:uniqueId val="{00000004-4C1D-40E1-A298-596D48CAAB28}"/>
            </c:ext>
          </c:extLst>
        </c:ser>
        <c:ser>
          <c:idx val="4"/>
          <c:order val="4"/>
          <c:tx>
            <c:strRef>
              <c:f>Sheet1!$F$1</c:f>
              <c:strCache>
                <c:ptCount val="1"/>
                <c:pt idx="0">
                  <c:v>sd. MEI</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Sheet1!$F$2</c:f>
              <c:numCache>
                <c:formatCode>0.00</c:formatCode>
                <c:ptCount val="1"/>
                <c:pt idx="0">
                  <c:v>0.31680000000000003</c:v>
                </c:pt>
              </c:numCache>
            </c:numRef>
          </c:val>
          <c:extLst>
            <c:ext xmlns:c16="http://schemas.microsoft.com/office/drawing/2014/chart" uri="{C3380CC4-5D6E-409C-BE32-E72D297353CC}">
              <c16:uniqueId val="{00000005-4C1D-40E1-A298-596D48CAAB28}"/>
            </c:ext>
          </c:extLst>
        </c:ser>
        <c:ser>
          <c:idx val="5"/>
          <c:order val="5"/>
          <c:tx>
            <c:strRef>
              <c:f>Sheet1!$G$1</c:f>
              <c:strCache>
                <c:ptCount val="1"/>
                <c:pt idx="0">
                  <c:v>sd. JUN</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Sheet1!$G$2</c:f>
              <c:numCache>
                <c:formatCode>0.00</c:formatCode>
                <c:ptCount val="1"/>
                <c:pt idx="0">
                  <c:v>0.31719999999999998</c:v>
                </c:pt>
              </c:numCache>
            </c:numRef>
          </c:val>
          <c:extLst>
            <c:ext xmlns:c16="http://schemas.microsoft.com/office/drawing/2014/chart" uri="{C3380CC4-5D6E-409C-BE32-E72D297353CC}">
              <c16:uniqueId val="{00000006-4C1D-40E1-A298-596D48CAAB28}"/>
            </c:ext>
          </c:extLst>
        </c:ser>
        <c:ser>
          <c:idx val="6"/>
          <c:order val="6"/>
          <c:tx>
            <c:strRef>
              <c:f>Sheet1!$H$1</c:f>
              <c:strCache>
                <c:ptCount val="1"/>
                <c:pt idx="0">
                  <c:v>sd. JUL</c:v>
                </c:pt>
              </c:strCache>
            </c:strRef>
          </c:tx>
          <c:invertIfNegative val="0"/>
          <c:dLbls>
            <c:numFmt formatCode="#,##0.0000" sourceLinked="0"/>
            <c:spPr>
              <a:noFill/>
              <a:ln>
                <a:noFill/>
              </a:ln>
              <a:effectLst/>
            </c:spPr>
            <c:txPr>
              <a:bodyPr rot="0" spcFirstLastPara="0"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Sheet1!$H$2</c:f>
              <c:numCache>
                <c:formatCode>0.00</c:formatCode>
                <c:ptCount val="1"/>
                <c:pt idx="0">
                  <c:v>0.31740000000000002</c:v>
                </c:pt>
              </c:numCache>
            </c:numRef>
          </c:val>
          <c:extLst>
            <c:ext xmlns:c16="http://schemas.microsoft.com/office/drawing/2014/chart" uri="{C3380CC4-5D6E-409C-BE32-E72D297353CC}">
              <c16:uniqueId val="{00000007-4C1D-40E1-A298-596D48CAAB28}"/>
            </c:ext>
          </c:extLst>
        </c:ser>
        <c:ser>
          <c:idx val="7"/>
          <c:order val="7"/>
          <c:tx>
            <c:strRef>
              <c:f>Sheet1!$I$1</c:f>
              <c:strCache>
                <c:ptCount val="1"/>
                <c:pt idx="0">
                  <c:v>sd. AGT</c:v>
                </c:pt>
              </c:strCache>
            </c:strRef>
          </c:tx>
          <c:invertIfNegative val="0"/>
          <c:dLbls>
            <c:numFmt formatCode="#,##0.0000"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Sheet1!$I$2</c:f>
              <c:numCache>
                <c:formatCode>0.00</c:formatCode>
                <c:ptCount val="1"/>
                <c:pt idx="0">
                  <c:v>0.31730000000000003</c:v>
                </c:pt>
              </c:numCache>
            </c:numRef>
          </c:val>
          <c:extLst>
            <c:ext xmlns:c16="http://schemas.microsoft.com/office/drawing/2014/chart" uri="{C3380CC4-5D6E-409C-BE32-E72D297353CC}">
              <c16:uniqueId val="{00000008-4C1D-40E1-A298-596D48CAAB28}"/>
            </c:ext>
          </c:extLst>
        </c:ser>
        <c:ser>
          <c:idx val="8"/>
          <c:order val="8"/>
          <c:tx>
            <c:strRef>
              <c:f>Sheet1!$J$1</c:f>
              <c:strCache>
                <c:ptCount val="1"/>
                <c:pt idx="0">
                  <c:v>sd. SEP</c:v>
                </c:pt>
              </c:strCache>
            </c:strRef>
          </c:tx>
          <c:invertIfNegative val="0"/>
          <c:dLbls>
            <c:numFmt formatCode="#,##0.0000"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Sheet1!$J$2</c:f>
              <c:numCache>
                <c:formatCode>0.00</c:formatCode>
                <c:ptCount val="1"/>
                <c:pt idx="0">
                  <c:v>0.31730000000000003</c:v>
                </c:pt>
              </c:numCache>
            </c:numRef>
          </c:val>
          <c:extLst>
            <c:ext xmlns:c16="http://schemas.microsoft.com/office/drawing/2014/chart" uri="{C3380CC4-5D6E-409C-BE32-E72D297353CC}">
              <c16:uniqueId val="{00000009-4C1D-40E1-A298-596D48CAAB28}"/>
            </c:ext>
          </c:extLst>
        </c:ser>
        <c:ser>
          <c:idx val="9"/>
          <c:order val="9"/>
          <c:tx>
            <c:strRef>
              <c:f>Sheet1!$K$1</c:f>
              <c:strCache>
                <c:ptCount val="1"/>
                <c:pt idx="0">
                  <c:v>sd. OKT</c:v>
                </c:pt>
              </c:strCache>
            </c:strRef>
          </c:tx>
          <c:invertIfNegative val="0"/>
          <c:dLbls>
            <c:numFmt formatCode="#,##0.0000"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Sheet1!$K$2</c:f>
              <c:numCache>
                <c:formatCode>0.00</c:formatCode>
                <c:ptCount val="1"/>
                <c:pt idx="0">
                  <c:v>0.31769999999999998</c:v>
                </c:pt>
              </c:numCache>
            </c:numRef>
          </c:val>
          <c:extLst>
            <c:ext xmlns:c16="http://schemas.microsoft.com/office/drawing/2014/chart" uri="{C3380CC4-5D6E-409C-BE32-E72D297353CC}">
              <c16:uniqueId val="{0000000A-4C1D-40E1-A298-596D48CAAB28}"/>
            </c:ext>
          </c:extLst>
        </c:ser>
        <c:ser>
          <c:idx val="10"/>
          <c:order val="10"/>
          <c:tx>
            <c:strRef>
              <c:f>Sheet1!$L$1</c:f>
              <c:strCache>
                <c:ptCount val="1"/>
                <c:pt idx="0">
                  <c:v>sd. NOV</c:v>
                </c:pt>
              </c:strCache>
            </c:strRef>
          </c:tx>
          <c:invertIfNegative val="0"/>
          <c:dLbls>
            <c:numFmt formatCode="#,##0.0000"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Sheet1!$L$2</c:f>
              <c:numCache>
                <c:formatCode>0.00</c:formatCode>
                <c:ptCount val="1"/>
                <c:pt idx="0">
                  <c:v>0.31780000000000003</c:v>
                </c:pt>
              </c:numCache>
            </c:numRef>
          </c:val>
          <c:extLst>
            <c:ext xmlns:c16="http://schemas.microsoft.com/office/drawing/2014/chart" uri="{C3380CC4-5D6E-409C-BE32-E72D297353CC}">
              <c16:uniqueId val="{0000000B-4C1D-40E1-A298-596D48CAAB28}"/>
            </c:ext>
          </c:extLst>
        </c:ser>
        <c:ser>
          <c:idx val="11"/>
          <c:order val="11"/>
          <c:tx>
            <c:strRef>
              <c:f>Sheet1!$M$1</c:f>
              <c:strCache>
                <c:ptCount val="1"/>
                <c:pt idx="0">
                  <c:v>sd. DES</c:v>
                </c:pt>
              </c:strCache>
            </c:strRef>
          </c:tx>
          <c:invertIfNegative val="0"/>
          <c:dLbls>
            <c:numFmt formatCode="#,##0.0000"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Sheet1!$M$2</c:f>
              <c:numCache>
                <c:formatCode>0.00</c:formatCode>
                <c:ptCount val="1"/>
                <c:pt idx="0">
                  <c:v>0.318</c:v>
                </c:pt>
              </c:numCache>
            </c:numRef>
          </c:val>
          <c:extLst>
            <c:ext xmlns:c16="http://schemas.microsoft.com/office/drawing/2014/chart" uri="{C3380CC4-5D6E-409C-BE32-E72D297353CC}">
              <c16:uniqueId val="{0000000C-4C1D-40E1-A298-596D48CAAB28}"/>
            </c:ext>
          </c:extLst>
        </c:ser>
        <c:dLbls>
          <c:showLegendKey val="0"/>
          <c:showVal val="1"/>
          <c:showCatName val="0"/>
          <c:showSerName val="0"/>
          <c:showPercent val="0"/>
          <c:showBubbleSize val="0"/>
        </c:dLbls>
        <c:gapWidth val="125"/>
        <c:overlap val="-25"/>
        <c:axId val="216715896"/>
        <c:axId val="216716288"/>
      </c:barChart>
      <c:catAx>
        <c:axId val="21671589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6716288"/>
        <c:crosses val="autoZero"/>
        <c:auto val="1"/>
        <c:lblAlgn val="ctr"/>
        <c:lblOffset val="100"/>
        <c:noMultiLvlLbl val="0"/>
      </c:catAx>
      <c:valAx>
        <c:axId val="216716288"/>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Liter/kWh</a:t>
                </a:r>
              </a:p>
            </c:rich>
          </c:tx>
          <c:layout>
            <c:manualLayout>
              <c:xMode val="edge"/>
              <c:yMode val="edge"/>
              <c:x val="8.7780170478028285E-3"/>
              <c:y val="0.21869354829754661"/>
            </c:manualLayout>
          </c:layout>
          <c:overlay val="0"/>
        </c:title>
        <c:numFmt formatCode="0.000"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6715896"/>
        <c:crosses val="autoZero"/>
        <c:crossBetween val="between"/>
      </c:valAx>
    </c:plotArea>
    <c:legend>
      <c:legendPos val="b"/>
      <c:layout>
        <c:manualLayout>
          <c:xMode val="edge"/>
          <c:yMode val="edge"/>
          <c:x val="8.524860340284808E-2"/>
          <c:y val="0.86871330875936115"/>
          <c:w val="0.89999990410730779"/>
          <c:h val="0.10433321943096936"/>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0116373265720181E-2"/>
          <c:y val="9.424571162228472E-2"/>
          <c:w val="0.92177293630185098"/>
          <c:h val="0.70705835664661876"/>
        </c:manualLayout>
      </c:layout>
      <c:barChart>
        <c:barDir val="col"/>
        <c:grouping val="clustered"/>
        <c:varyColors val="0"/>
        <c:ser>
          <c:idx val="0"/>
          <c:order val="0"/>
          <c:tx>
            <c:strRef>
              <c:f>Sheet1!$G$1</c:f>
              <c:strCache>
                <c:ptCount val="1"/>
                <c:pt idx="0">
                  <c:v>sd. JUN</c:v>
                </c:pt>
              </c:strCache>
            </c:strRef>
          </c:tx>
          <c:invertIfNegative val="0"/>
          <c:dLbls>
            <c:dLbl>
              <c:idx val="0"/>
              <c:layout>
                <c:manualLayout>
                  <c:x val="-2.2201299003249287E-3"/>
                  <c:y val="-5.420762116470409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34-4BFF-8864-E8FDA6476C5C}"/>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cap="none" spc="0" normalizeH="0" baseline="0">
                    <a:solidFill>
                      <a:schemeClr val="tx1"/>
                    </a:solidFill>
                    <a:uFill>
                      <a:solidFill>
                        <a:schemeClr val="tx1"/>
                      </a:solidFill>
                    </a:u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Sheet1!$G$2</c:f>
              <c:numCache>
                <c:formatCode>_(* #,##0.00_);_(* \(#,##0.00\);_(* "-"??_);_(@_)</c:formatCode>
                <c:ptCount val="1"/>
                <c:pt idx="0">
                  <c:v>74.66</c:v>
                </c:pt>
              </c:numCache>
            </c:numRef>
          </c:val>
          <c:extLst>
            <c:ext xmlns:c16="http://schemas.microsoft.com/office/drawing/2014/chart" uri="{C3380CC4-5D6E-409C-BE32-E72D297353CC}">
              <c16:uniqueId val="{00000001-A534-4BFF-8864-E8FDA6476C5C}"/>
            </c:ext>
          </c:extLst>
        </c:ser>
        <c:ser>
          <c:idx val="1"/>
          <c:order val="1"/>
          <c:tx>
            <c:strRef>
              <c:f>Sheet1!$H$1</c:f>
              <c:strCache>
                <c:ptCount val="1"/>
                <c:pt idx="0">
                  <c:v>sd. 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Sheet1!$H$2</c:f>
              <c:numCache>
                <c:formatCode>_(* #,##0.00_);_(* \(#,##0.00\);_(* "-"??_);_(@_)</c:formatCode>
                <c:ptCount val="1"/>
                <c:pt idx="0">
                  <c:v>74.930000000000007</c:v>
                </c:pt>
              </c:numCache>
            </c:numRef>
          </c:val>
          <c:extLst>
            <c:ext xmlns:c16="http://schemas.microsoft.com/office/drawing/2014/chart" uri="{C3380CC4-5D6E-409C-BE32-E72D297353CC}">
              <c16:uniqueId val="{00000002-A534-4BFF-8864-E8FDA6476C5C}"/>
            </c:ext>
          </c:extLst>
        </c:ser>
        <c:ser>
          <c:idx val="2"/>
          <c:order val="2"/>
          <c:tx>
            <c:strRef>
              <c:f>Sheet1!$I$1</c:f>
              <c:strCache>
                <c:ptCount val="1"/>
                <c:pt idx="0">
                  <c:v>sd. AGT</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A534-4BFF-8864-E8FDA6476C5C}"/>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Sheet1!$I$2</c:f>
              <c:numCache>
                <c:formatCode>_(* #,##0.00_);_(* \(#,##0.00\);_(* "-"??_);_(@_)</c:formatCode>
                <c:ptCount val="1"/>
                <c:pt idx="0">
                  <c:v>75.349999999999994</c:v>
                </c:pt>
              </c:numCache>
            </c:numRef>
          </c:val>
          <c:extLst>
            <c:ext xmlns:c16="http://schemas.microsoft.com/office/drawing/2014/chart" uri="{C3380CC4-5D6E-409C-BE32-E72D297353CC}">
              <c16:uniqueId val="{00000004-A534-4BFF-8864-E8FDA6476C5C}"/>
            </c:ext>
          </c:extLst>
        </c:ser>
        <c:ser>
          <c:idx val="3"/>
          <c:order val="3"/>
          <c:tx>
            <c:strRef>
              <c:f>Sheet1!$J$1</c:f>
              <c:strCache>
                <c:ptCount val="1"/>
                <c:pt idx="0">
                  <c:v>sd. SEP</c:v>
                </c:pt>
              </c:strCache>
            </c:strRef>
          </c:tx>
          <c:invertIfNegative val="0"/>
          <c:dLbls>
            <c:dLbl>
              <c:idx val="0"/>
              <c:numFmt formatCode="#,##0.00_);[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A534-4BFF-8864-E8FDA6476C5C}"/>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Sheet1!$J$2</c:f>
              <c:numCache>
                <c:formatCode>_(* #,##0.00_);_(* \(#,##0.00\);_(* "-"??_);_(@_)</c:formatCode>
                <c:ptCount val="1"/>
                <c:pt idx="0">
                  <c:v>75.739999999999995</c:v>
                </c:pt>
              </c:numCache>
            </c:numRef>
          </c:val>
          <c:extLst>
            <c:ext xmlns:c16="http://schemas.microsoft.com/office/drawing/2014/chart" uri="{C3380CC4-5D6E-409C-BE32-E72D297353CC}">
              <c16:uniqueId val="{00000006-A534-4BFF-8864-E8FDA6476C5C}"/>
            </c:ext>
          </c:extLst>
        </c:ser>
        <c:ser>
          <c:idx val="4"/>
          <c:order val="4"/>
          <c:tx>
            <c:strRef>
              <c:f>Sheet1!$K$1</c:f>
              <c:strCache>
                <c:ptCount val="1"/>
                <c:pt idx="0">
                  <c:v>sd. OKT</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Sheet1!$K$2</c:f>
              <c:numCache>
                <c:formatCode>_(* #,##0.00_);_(* \(#,##0.00\);_(* "-"??_);_(@_)</c:formatCode>
                <c:ptCount val="1"/>
                <c:pt idx="0">
                  <c:v>76.06</c:v>
                </c:pt>
              </c:numCache>
            </c:numRef>
          </c:val>
          <c:extLst>
            <c:ext xmlns:c16="http://schemas.microsoft.com/office/drawing/2014/chart" uri="{C3380CC4-5D6E-409C-BE32-E72D297353CC}">
              <c16:uniqueId val="{00000007-A534-4BFF-8864-E8FDA6476C5C}"/>
            </c:ext>
          </c:extLst>
        </c:ser>
        <c:ser>
          <c:idx val="5"/>
          <c:order val="5"/>
          <c:tx>
            <c:strRef>
              <c:f>Sheet1!$L$1</c:f>
              <c:strCache>
                <c:ptCount val="1"/>
                <c:pt idx="0">
                  <c:v>sd. 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Sheet1!$L$2</c:f>
              <c:numCache>
                <c:formatCode>_(* #,##0.00_);_(* \(#,##0.00\);_(* "-"??_);_(@_)</c:formatCode>
                <c:ptCount val="1"/>
                <c:pt idx="0">
                  <c:v>76.45</c:v>
                </c:pt>
              </c:numCache>
            </c:numRef>
          </c:val>
          <c:extLst>
            <c:ext xmlns:c16="http://schemas.microsoft.com/office/drawing/2014/chart" uri="{C3380CC4-5D6E-409C-BE32-E72D297353CC}">
              <c16:uniqueId val="{00000008-A534-4BFF-8864-E8FDA6476C5C}"/>
            </c:ext>
          </c:extLst>
        </c:ser>
        <c:ser>
          <c:idx val="6"/>
          <c:order val="6"/>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Sheet1!$M$2</c:f>
              <c:numCache>
                <c:formatCode>_(* #,##0.00_);_(* \(#,##0.00\);_(* "-"??_);_(@_)</c:formatCode>
                <c:ptCount val="1"/>
                <c:pt idx="0">
                  <c:v>77.760000000000005</c:v>
                </c:pt>
              </c:numCache>
            </c:numRef>
          </c:val>
          <c:extLst>
            <c:ext xmlns:c16="http://schemas.microsoft.com/office/drawing/2014/chart" uri="{C3380CC4-5D6E-409C-BE32-E72D297353CC}">
              <c16:uniqueId val="{00000009-A534-4BFF-8864-E8FDA6476C5C}"/>
            </c:ext>
          </c:extLst>
        </c:ser>
        <c:dLbls>
          <c:showLegendKey val="0"/>
          <c:showVal val="1"/>
          <c:showCatName val="0"/>
          <c:showSerName val="0"/>
          <c:showPercent val="0"/>
          <c:showBubbleSize val="0"/>
        </c:dLbls>
        <c:gapWidth val="125"/>
        <c:overlap val="-25"/>
        <c:axId val="216717072"/>
        <c:axId val="216717464"/>
      </c:barChart>
      <c:catAx>
        <c:axId val="21671707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6717464"/>
        <c:crosses val="autoZero"/>
        <c:auto val="1"/>
        <c:lblAlgn val="ctr"/>
        <c:lblOffset val="100"/>
        <c:noMultiLvlLbl val="0"/>
      </c:catAx>
      <c:valAx>
        <c:axId val="216717464"/>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2.5389895017573971E-3"/>
              <c:y val="0.27283335979689644"/>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6717072"/>
        <c:crosses val="autoZero"/>
        <c:crossBetween val="between"/>
      </c:valAx>
    </c:plotArea>
    <c:legend>
      <c:legendPos val="b"/>
      <c:layout>
        <c:manualLayout>
          <c:xMode val="edge"/>
          <c:yMode val="edge"/>
          <c:x val="0.10878636511592051"/>
          <c:y val="0.91553428226548583"/>
          <c:w val="0.82690154125962845"/>
          <c:h val="8.4465717734514126E-2"/>
        </c:manualLayout>
      </c:layout>
      <c:overlay val="0"/>
      <c:txPr>
        <a:bodyPr rot="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7.6129368191818633E-2"/>
          <c:y val="7.1756579700558432E-2"/>
          <c:w val="0.900592810985824"/>
          <c:h val="0.74410424060481939"/>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6F-441D-8EA3-69D7B9493093}"/>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Sheet1!$B$2</c:f>
              <c:numCache>
                <c:formatCode>_(* #,##0.00_);_(* \(#,##0.00\);_(* "-"??_);_(@_)</c:formatCode>
                <c:ptCount val="1"/>
                <c:pt idx="0">
                  <c:v>2.73</c:v>
                </c:pt>
              </c:numCache>
            </c:numRef>
          </c:val>
          <c:extLst>
            <c:ext xmlns:c16="http://schemas.microsoft.com/office/drawing/2014/chart" uri="{C3380CC4-5D6E-409C-BE32-E72D297353CC}">
              <c16:uniqueId val="{00000001-066F-441D-8EA3-69D7B9493093}"/>
            </c:ext>
          </c:extLst>
        </c:ser>
        <c:ser>
          <c:idx val="1"/>
          <c:order val="1"/>
          <c:tx>
            <c:strRef>
              <c:f>Sheet1!$C$1</c:f>
              <c:strCache>
                <c:ptCount val="1"/>
                <c:pt idx="0">
                  <c:v>sd. 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spAutoFit/>
              </a:bodyPr>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Sheet1!$C$2</c:f>
              <c:numCache>
                <c:formatCode>_(* #,##0.00_);_(* \(#,##0.00\);_(* "-"??_);_(@_)</c:formatCode>
                <c:ptCount val="1"/>
                <c:pt idx="0">
                  <c:v>2.2599999999999998</c:v>
                </c:pt>
              </c:numCache>
            </c:numRef>
          </c:val>
          <c:extLst>
            <c:ext xmlns:c16="http://schemas.microsoft.com/office/drawing/2014/chart" uri="{C3380CC4-5D6E-409C-BE32-E72D297353CC}">
              <c16:uniqueId val="{00000002-066F-441D-8EA3-69D7B9493093}"/>
            </c:ext>
          </c:extLst>
        </c:ser>
        <c:ser>
          <c:idx val="2"/>
          <c:order val="2"/>
          <c:tx>
            <c:strRef>
              <c:f>Sheet1!$D$1</c:f>
              <c:strCache>
                <c:ptCount val="1"/>
                <c:pt idx="0">
                  <c:v>sd. 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Sheet1!$D$2</c:f>
              <c:numCache>
                <c:formatCode>_(* #,##0.00_);_(* \(#,##0.00\);_(* "-"??_);_(@_)</c:formatCode>
                <c:ptCount val="1"/>
                <c:pt idx="0">
                  <c:v>1.92</c:v>
                </c:pt>
              </c:numCache>
            </c:numRef>
          </c:val>
          <c:extLst>
            <c:ext xmlns:c16="http://schemas.microsoft.com/office/drawing/2014/chart" uri="{C3380CC4-5D6E-409C-BE32-E72D297353CC}">
              <c16:uniqueId val="{00000003-066F-441D-8EA3-69D7B9493093}"/>
            </c:ext>
          </c:extLst>
        </c:ser>
        <c:ser>
          <c:idx val="3"/>
          <c:order val="3"/>
          <c:tx>
            <c:strRef>
              <c:f>Sheet1!$E$1</c:f>
              <c:strCache>
                <c:ptCount val="1"/>
                <c:pt idx="0">
                  <c:v>sd. APR</c:v>
                </c:pt>
              </c:strCache>
            </c:strRef>
          </c:tx>
          <c:invertIfNegative val="0"/>
          <c:dLbls>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Sheet1!$E$2</c:f>
              <c:numCache>
                <c:formatCode>_(* #,##0.00_);_(* \(#,##0.00\);_(* "-"??_);_(@_)</c:formatCode>
                <c:ptCount val="1"/>
                <c:pt idx="0">
                  <c:v>1.61</c:v>
                </c:pt>
              </c:numCache>
            </c:numRef>
          </c:val>
          <c:extLst>
            <c:ext xmlns:c16="http://schemas.microsoft.com/office/drawing/2014/chart" uri="{C3380CC4-5D6E-409C-BE32-E72D297353CC}">
              <c16:uniqueId val="{00000004-066F-441D-8EA3-69D7B9493093}"/>
            </c:ext>
          </c:extLst>
        </c:ser>
        <c:ser>
          <c:idx val="4"/>
          <c:order val="4"/>
          <c:tx>
            <c:strRef>
              <c:f>Sheet1!$F$1</c:f>
              <c:strCache>
                <c:ptCount val="1"/>
                <c:pt idx="0">
                  <c:v>sd. 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Sheet1!$F$2</c:f>
              <c:numCache>
                <c:formatCode>_(* #,##0.00_);_(* \(#,##0.00\);_(* "-"??_);_(@_)</c:formatCode>
                <c:ptCount val="1"/>
                <c:pt idx="0">
                  <c:v>1.47</c:v>
                </c:pt>
              </c:numCache>
            </c:numRef>
          </c:val>
          <c:extLst>
            <c:ext xmlns:c16="http://schemas.microsoft.com/office/drawing/2014/chart" uri="{C3380CC4-5D6E-409C-BE32-E72D297353CC}">
              <c16:uniqueId val="{00000005-066F-441D-8EA3-69D7B9493093}"/>
            </c:ext>
          </c:extLst>
        </c:ser>
        <c:ser>
          <c:idx val="5"/>
          <c:order val="5"/>
          <c:tx>
            <c:strRef>
              <c:f>Sheet1!$G$1</c:f>
              <c:strCache>
                <c:ptCount val="1"/>
                <c:pt idx="0">
                  <c:v>sd. JUN</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Sheet1!$G$2</c:f>
              <c:numCache>
                <c:formatCode>_(* #,##0.00_);_(* \(#,##0.00\);_(* "-"??_);_(@_)</c:formatCode>
                <c:ptCount val="1"/>
                <c:pt idx="0">
                  <c:v>1.4</c:v>
                </c:pt>
              </c:numCache>
            </c:numRef>
          </c:val>
          <c:extLst>
            <c:ext xmlns:c16="http://schemas.microsoft.com/office/drawing/2014/chart" uri="{C3380CC4-5D6E-409C-BE32-E72D297353CC}">
              <c16:uniqueId val="{00000006-066F-441D-8EA3-69D7B9493093}"/>
            </c:ext>
          </c:extLst>
        </c:ser>
        <c:ser>
          <c:idx val="6"/>
          <c:order val="6"/>
          <c:tx>
            <c:strRef>
              <c:f>Sheet1!$H$1</c:f>
              <c:strCache>
                <c:ptCount val="1"/>
                <c:pt idx="0">
                  <c:v>sd. JUL</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Sheet1!$H$2</c:f>
              <c:numCache>
                <c:formatCode>_(* #,##0.00_);_(* \(#,##0.00\);_(* "-"??_);_(@_)</c:formatCode>
                <c:ptCount val="1"/>
                <c:pt idx="0">
                  <c:v>1.34</c:v>
                </c:pt>
              </c:numCache>
            </c:numRef>
          </c:val>
          <c:extLst>
            <c:ext xmlns:c16="http://schemas.microsoft.com/office/drawing/2014/chart" uri="{C3380CC4-5D6E-409C-BE32-E72D297353CC}">
              <c16:uniqueId val="{00000007-066F-441D-8EA3-69D7B9493093}"/>
            </c:ext>
          </c:extLst>
        </c:ser>
        <c:ser>
          <c:idx val="7"/>
          <c:order val="7"/>
          <c:tx>
            <c:strRef>
              <c:f>Sheet1!$I$1</c:f>
              <c:strCache>
                <c:ptCount val="1"/>
                <c:pt idx="0">
                  <c:v>sd. AGT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Sheet1!$I$2</c:f>
              <c:numCache>
                <c:formatCode>_(* #,##0.00_);_(* \(#,##0.00\);_(* "-"??_);_(@_)</c:formatCode>
                <c:ptCount val="1"/>
                <c:pt idx="0">
                  <c:v>1.3</c:v>
                </c:pt>
              </c:numCache>
            </c:numRef>
          </c:val>
          <c:extLst>
            <c:ext xmlns:c16="http://schemas.microsoft.com/office/drawing/2014/chart" uri="{C3380CC4-5D6E-409C-BE32-E72D297353CC}">
              <c16:uniqueId val="{00000008-066F-441D-8EA3-69D7B9493093}"/>
            </c:ext>
          </c:extLst>
        </c:ser>
        <c:ser>
          <c:idx val="8"/>
          <c:order val="8"/>
          <c:tx>
            <c:strRef>
              <c:f>Sheet1!$J$1</c:f>
              <c:strCache>
                <c:ptCount val="1"/>
                <c:pt idx="0">
                  <c:v>sd. SEPT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Sheet1!$J$2</c:f>
              <c:numCache>
                <c:formatCode>_(* #,##0.00_);_(* \(#,##0.00\);_(* "-"??_);_(@_)</c:formatCode>
                <c:ptCount val="1"/>
                <c:pt idx="0">
                  <c:v>1.29</c:v>
                </c:pt>
              </c:numCache>
            </c:numRef>
          </c:val>
          <c:extLst>
            <c:ext xmlns:c16="http://schemas.microsoft.com/office/drawing/2014/chart" uri="{C3380CC4-5D6E-409C-BE32-E72D297353CC}">
              <c16:uniqueId val="{00000009-066F-441D-8EA3-69D7B9493093}"/>
            </c:ext>
          </c:extLst>
        </c:ser>
        <c:ser>
          <c:idx val="9"/>
          <c:order val="9"/>
          <c:tx>
            <c:strRef>
              <c:f>Sheet1!$K$1</c:f>
              <c:strCache>
                <c:ptCount val="1"/>
                <c:pt idx="0">
                  <c:v>sd. OKT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Sheet1!$K$2</c:f>
              <c:numCache>
                <c:formatCode>_(* #,##0.00_);_(* \(#,##0.00\);_(* "-"??_);_(@_)</c:formatCode>
                <c:ptCount val="1"/>
                <c:pt idx="0">
                  <c:v>1.27</c:v>
                </c:pt>
              </c:numCache>
            </c:numRef>
          </c:val>
          <c:extLst>
            <c:ext xmlns:c16="http://schemas.microsoft.com/office/drawing/2014/chart" uri="{C3380CC4-5D6E-409C-BE32-E72D297353CC}">
              <c16:uniqueId val="{0000000A-066F-441D-8EA3-69D7B9493093}"/>
            </c:ext>
          </c:extLst>
        </c:ser>
        <c:ser>
          <c:idx val="10"/>
          <c:order val="10"/>
          <c:tx>
            <c:strRef>
              <c:f>Sheet1!$L$1</c:f>
              <c:strCache>
                <c:ptCount val="1"/>
                <c:pt idx="0">
                  <c:v>sd. 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Sheet1!$L$2</c:f>
              <c:numCache>
                <c:formatCode>_(* #,##0.00_);_(* \(#,##0.00\);_(* "-"??_);_(@_)</c:formatCode>
                <c:ptCount val="1"/>
                <c:pt idx="0">
                  <c:v>1.26</c:v>
                </c:pt>
              </c:numCache>
            </c:numRef>
          </c:val>
          <c:extLst>
            <c:ext xmlns:c16="http://schemas.microsoft.com/office/drawing/2014/chart" uri="{C3380CC4-5D6E-409C-BE32-E72D297353CC}">
              <c16:uniqueId val="{0000000B-066F-441D-8EA3-69D7B9493093}"/>
            </c:ext>
          </c:extLst>
        </c:ser>
        <c:ser>
          <c:idx val="11"/>
          <c:order val="11"/>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Sheet1!$M$2</c:f>
              <c:numCache>
                <c:formatCode>_(* #,##0.00_);_(* \(#,##0.00\);_(* "-"??_);_(@_)</c:formatCode>
                <c:ptCount val="1"/>
                <c:pt idx="0">
                  <c:v>1.25</c:v>
                </c:pt>
              </c:numCache>
            </c:numRef>
          </c:val>
          <c:extLst>
            <c:ext xmlns:c16="http://schemas.microsoft.com/office/drawing/2014/chart" uri="{C3380CC4-5D6E-409C-BE32-E72D297353CC}">
              <c16:uniqueId val="{0000000C-066F-441D-8EA3-69D7B9493093}"/>
            </c:ext>
          </c:extLst>
        </c:ser>
        <c:dLbls>
          <c:showLegendKey val="0"/>
          <c:showVal val="1"/>
          <c:showCatName val="0"/>
          <c:showSerName val="0"/>
          <c:showPercent val="0"/>
          <c:showBubbleSize val="0"/>
        </c:dLbls>
        <c:gapWidth val="125"/>
        <c:overlap val="-25"/>
        <c:axId val="216717856"/>
        <c:axId val="216718248"/>
      </c:barChart>
      <c:catAx>
        <c:axId val="21671785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6718248"/>
        <c:crosses val="autoZero"/>
        <c:auto val="1"/>
        <c:lblAlgn val="ctr"/>
        <c:lblOffset val="100"/>
        <c:noMultiLvlLbl val="0"/>
      </c:catAx>
      <c:valAx>
        <c:axId val="216718248"/>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1.0305267992905221E-2"/>
              <c:y val="0.26463519604475932"/>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6717856"/>
        <c:crosses val="autoZero"/>
        <c:crossBetween val="between"/>
      </c:valAx>
    </c:plotArea>
    <c:legend>
      <c:legendPos val="b"/>
      <c:layout>
        <c:manualLayout>
          <c:xMode val="edge"/>
          <c:yMode val="edge"/>
          <c:x val="9.945670396998943E-2"/>
          <c:y val="0.91437802907915988"/>
          <c:w val="0.89999990410730779"/>
          <c:h val="8.5621970920840063E-2"/>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334490982561519E-2"/>
          <c:y val="7.0511788389933716E-2"/>
          <c:w val="0.92107420749326141"/>
          <c:h val="0.70619121572879862"/>
        </c:manualLayout>
      </c:layout>
      <c:barChart>
        <c:barDir val="col"/>
        <c:grouping val="clustered"/>
        <c:varyColors val="0"/>
        <c:ser>
          <c:idx val="0"/>
          <c:order val="1"/>
          <c:tx>
            <c:strRef>
              <c:f>Sheet1!$A$3</c:f>
              <c:strCache>
                <c:ptCount val="1"/>
                <c:pt idx="0">
                  <c:v>PRODUKSI (MWH)</c:v>
                </c:pt>
              </c:strCache>
            </c:strRef>
          </c:tx>
          <c:spPr>
            <a:solidFill>
              <a:schemeClr val="accent1"/>
            </a:solidFill>
            <a:ln w="25400" cap="flat" cmpd="sng" algn="ctr">
              <a:noFill/>
              <a:round/>
            </a:ln>
            <a:effectLst/>
          </c:spPr>
          <c:invertIfNegative val="0"/>
          <c:dLbls>
            <c:numFmt formatCode="#,##0" sourceLinked="0"/>
            <c:spPr>
              <a:noFill/>
              <a:ln>
                <a:noFill/>
              </a:ln>
              <a:effectLst/>
            </c:spPr>
            <c:txPr>
              <a:bodyPr rot="-2700000" spcFirstLastPara="1" vertOverflow="ellipsis" wrap="square" anchor="ctr" anchorCtr="1"/>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solidFill>
                    </a:ln>
                    <a:effectLst/>
                  </c:spPr>
                </c15:leaderLines>
              </c:ext>
            </c:extLst>
          </c:dLbls>
          <c:cat>
            <c:strRef>
              <c:f>Sheet1!$G$1:$M$1</c:f>
              <c:strCache>
                <c:ptCount val="7"/>
                <c:pt idx="0">
                  <c:v>JUN</c:v>
                </c:pt>
                <c:pt idx="1">
                  <c:v>JUL</c:v>
                </c:pt>
                <c:pt idx="2">
                  <c:v>AGT</c:v>
                </c:pt>
                <c:pt idx="3">
                  <c:v>SEP</c:v>
                </c:pt>
                <c:pt idx="4">
                  <c:v>OKT</c:v>
                </c:pt>
                <c:pt idx="5">
                  <c:v>NOV</c:v>
                </c:pt>
                <c:pt idx="6">
                  <c:v>DES</c:v>
                </c:pt>
              </c:strCache>
            </c:strRef>
          </c:cat>
          <c:val>
            <c:numRef>
              <c:f>Sheet1!$G$3:$M$3</c:f>
              <c:numCache>
                <c:formatCode>0.00</c:formatCode>
                <c:ptCount val="7"/>
                <c:pt idx="0">
                  <c:v>3003.21</c:v>
                </c:pt>
                <c:pt idx="1">
                  <c:v>3217.2</c:v>
                </c:pt>
                <c:pt idx="2">
                  <c:v>3297.34</c:v>
                </c:pt>
                <c:pt idx="3" formatCode="General">
                  <c:v>2853.8568399999999</c:v>
                </c:pt>
                <c:pt idx="4">
                  <c:v>2763.2130999999999</c:v>
                </c:pt>
                <c:pt idx="5">
                  <c:v>2850.4412499999999</c:v>
                </c:pt>
                <c:pt idx="6" formatCode="General">
                  <c:v>3057.5285700000009</c:v>
                </c:pt>
              </c:numCache>
            </c:numRef>
          </c:val>
          <c:extLst>
            <c:ext xmlns:c16="http://schemas.microsoft.com/office/drawing/2014/chart" uri="{C3380CC4-5D6E-409C-BE32-E72D297353CC}">
              <c16:uniqueId val="{00000000-030F-4647-BCD2-484DF1ADB9DD}"/>
            </c:ext>
          </c:extLst>
        </c:ser>
        <c:ser>
          <c:idx val="2"/>
          <c:order val="2"/>
          <c:tx>
            <c:strRef>
              <c:f>Sheet1!$A$4</c:f>
              <c:strCache>
                <c:ptCount val="1"/>
                <c:pt idx="0">
                  <c:v>PEMAKAIAN BBM (KL)</c:v>
                </c:pt>
              </c:strCache>
            </c:strRef>
          </c:tx>
          <c:spPr>
            <a:solidFill>
              <a:schemeClr val="accent4"/>
            </a:solidFill>
            <a:ln w="9525" cap="flat" cmpd="sng" algn="ctr">
              <a:solidFill>
                <a:schemeClr val="accent4">
                  <a:shade val="95000"/>
                </a:schemeClr>
              </a:solidFill>
              <a:round/>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Sheet1!$G$1:$M$1</c:f>
              <c:strCache>
                <c:ptCount val="7"/>
                <c:pt idx="0">
                  <c:v>JUN</c:v>
                </c:pt>
                <c:pt idx="1">
                  <c:v>JUL</c:v>
                </c:pt>
                <c:pt idx="2">
                  <c:v>AGT</c:v>
                </c:pt>
                <c:pt idx="3">
                  <c:v>SEP</c:v>
                </c:pt>
                <c:pt idx="4">
                  <c:v>OKT</c:v>
                </c:pt>
                <c:pt idx="5">
                  <c:v>NOV</c:v>
                </c:pt>
                <c:pt idx="6">
                  <c:v>DES</c:v>
                </c:pt>
              </c:strCache>
            </c:strRef>
          </c:cat>
          <c:val>
            <c:numRef>
              <c:f>Sheet1!$G$4:$M$4</c:f>
              <c:numCache>
                <c:formatCode>0.00</c:formatCode>
                <c:ptCount val="7"/>
                <c:pt idx="0">
                  <c:v>959.51</c:v>
                </c:pt>
                <c:pt idx="1">
                  <c:v>1024.53</c:v>
                </c:pt>
                <c:pt idx="2">
                  <c:v>1044.01</c:v>
                </c:pt>
                <c:pt idx="3" formatCode="General">
                  <c:v>905.61699999999996</c:v>
                </c:pt>
                <c:pt idx="4">
                  <c:v>887.17899999999997</c:v>
                </c:pt>
                <c:pt idx="5">
                  <c:v>909.99699999999996</c:v>
                </c:pt>
                <c:pt idx="6" formatCode="General">
                  <c:v>980.23099999999999</c:v>
                </c:pt>
              </c:numCache>
            </c:numRef>
          </c:val>
          <c:extLst>
            <c:ext xmlns:c16="http://schemas.microsoft.com/office/drawing/2014/chart" uri="{C3380CC4-5D6E-409C-BE32-E72D297353CC}">
              <c16:uniqueId val="{00000001-030F-4647-BCD2-484DF1ADB9DD}"/>
            </c:ext>
          </c:extLst>
        </c:ser>
        <c:dLbls>
          <c:showLegendKey val="0"/>
          <c:showVal val="0"/>
          <c:showCatName val="0"/>
          <c:showSerName val="0"/>
          <c:showPercent val="0"/>
          <c:showBubbleSize val="0"/>
        </c:dLbls>
        <c:gapWidth val="75"/>
        <c:axId val="213474960"/>
        <c:axId val="213474568"/>
      </c:barChart>
      <c:lineChart>
        <c:grouping val="standard"/>
        <c:varyColors val="0"/>
        <c:ser>
          <c:idx val="1"/>
          <c:order val="0"/>
          <c:tx>
            <c:strRef>
              <c:f>Sheet1!$A$2</c:f>
              <c:strCache>
                <c:ptCount val="1"/>
                <c:pt idx="0">
                  <c:v>SFC (KL/MWH)</c:v>
                </c:pt>
              </c:strCache>
            </c:strRef>
          </c:tx>
          <c:spPr>
            <a:ln w="28575" cap="rnd">
              <a:solidFill>
                <a:schemeClr val="accent6"/>
              </a:solidFill>
              <a:round/>
            </a:ln>
            <a:effectLst/>
          </c:spPr>
          <c:marker>
            <c:symbol val="circle"/>
            <c:size val="5"/>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28575" cap="flat" cmpd="sng" algn="ctr">
                <a:solidFill>
                  <a:schemeClr val="accent6"/>
                </a:solidFill>
                <a:round/>
              </a:ln>
              <a:effectLst/>
            </c:spPr>
          </c:marker>
          <c:dLbls>
            <c:dLbl>
              <c:idx val="0"/>
              <c:layout>
                <c:manualLayout>
                  <c:x val="2.2741906312791129E-3"/>
                  <c:y val="-6.88125479366513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0F-4647-BCD2-484DF1ADB9DD}"/>
                </c:ext>
              </c:extLst>
            </c:dLbl>
            <c:dLbl>
              <c:idx val="1"/>
              <c:layout>
                <c:manualLayout>
                  <c:x val="6.0902315205113942E-3"/>
                  <c:y val="-0.1132793372306457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0F-4647-BCD2-484DF1ADB9DD}"/>
                </c:ext>
              </c:extLst>
            </c:dLbl>
            <c:dLbl>
              <c:idx val="2"/>
              <c:layout>
                <c:manualLayout>
                  <c:x val="7.1261167121270544E-3"/>
                  <c:y val="-0.105472753558826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0F-4647-BCD2-484DF1ADB9DD}"/>
                </c:ext>
              </c:extLst>
            </c:dLbl>
            <c:dLbl>
              <c:idx val="3"/>
              <c:layout>
                <c:manualLayout>
                  <c:x val="5.7866867022216776E-3"/>
                  <c:y val="1.11043343944442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0F-4647-BCD2-484DF1ADB9DD}"/>
                </c:ext>
              </c:extLst>
            </c:dLbl>
            <c:dLbl>
              <c:idx val="4"/>
              <c:layout>
                <c:manualLayout>
                  <c:x val="9.0969336326802326E-3"/>
                  <c:y val="-3.21523423144760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0F-4647-BCD2-484DF1ADB9DD}"/>
                </c:ext>
              </c:extLst>
            </c:dLbl>
            <c:dLbl>
              <c:idx val="5"/>
              <c:layout>
                <c:manualLayout>
                  <c:x val="4.6496769403640515E-3"/>
                  <c:y val="4.51106312463092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0F-4647-BCD2-484DF1ADB9DD}"/>
                </c:ext>
              </c:extLst>
            </c:dLbl>
            <c:dLbl>
              <c:idx val="6"/>
              <c:layout>
                <c:manualLayout>
                  <c:x val="5.6855573413080365E-3"/>
                  <c:y val="-6.06452094625627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30F-4647-BCD2-484DF1ADB9DD}"/>
                </c:ext>
              </c:extLst>
            </c:dLbl>
            <c:dLbl>
              <c:idx val="7"/>
              <c:layout>
                <c:manualLayout>
                  <c:x val="3.4113344047848218E-3"/>
                  <c:y val="-8.82112137637276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30F-4647-BCD2-484DF1ADB9DD}"/>
                </c:ext>
              </c:extLst>
            </c:dLbl>
            <c:dLbl>
              <c:idx val="8"/>
              <c:layout>
                <c:manualLayout>
                  <c:x val="0"/>
                  <c:y val="2.2052803440931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030F-4647-BCD2-484DF1ADB9DD}"/>
                </c:ext>
              </c:extLst>
            </c:dLbl>
            <c:dLbl>
              <c:idx val="9"/>
              <c:layout>
                <c:manualLayout>
                  <c:x val="4.5484458730462619E-3"/>
                  <c:y val="-3.30792051613978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30F-4647-BCD2-484DF1ADB9DD}"/>
                </c:ext>
              </c:extLst>
            </c:dLbl>
            <c:dLbl>
              <c:idx val="10"/>
              <c:layout>
                <c:manualLayout>
                  <c:x val="1.1371114682616073E-3"/>
                  <c:y val="3.85924060216307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30F-4647-BCD2-484DF1ADB9DD}"/>
                </c:ext>
              </c:extLst>
            </c:dLbl>
            <c:numFmt formatCode="#,##0.00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6350" cap="flat" cmpd="sng" algn="ctr">
                      <a:solidFill>
                        <a:schemeClr val="tx1"/>
                      </a:solidFill>
                      <a:prstDash val="solid"/>
                      <a:miter lim="800000"/>
                    </a:ln>
                    <a:effectLst/>
                  </c:spPr>
                </c15:leaderLines>
              </c:ext>
            </c:extLst>
          </c:dLbls>
          <c:cat>
            <c:strRef>
              <c:f>Sheet1!$G$1:$M$1</c:f>
              <c:strCache>
                <c:ptCount val="7"/>
                <c:pt idx="0">
                  <c:v>JUN</c:v>
                </c:pt>
                <c:pt idx="1">
                  <c:v>JUL</c:v>
                </c:pt>
                <c:pt idx="2">
                  <c:v>AGT</c:v>
                </c:pt>
                <c:pt idx="3">
                  <c:v>SEP</c:v>
                </c:pt>
                <c:pt idx="4">
                  <c:v>OKT</c:v>
                </c:pt>
                <c:pt idx="5">
                  <c:v>NOV</c:v>
                </c:pt>
                <c:pt idx="6">
                  <c:v>DES</c:v>
                </c:pt>
              </c:strCache>
            </c:strRef>
          </c:cat>
          <c:val>
            <c:numRef>
              <c:f>Sheet1!$G$2:$M$2</c:f>
              <c:numCache>
                <c:formatCode>0.0000</c:formatCode>
                <c:ptCount val="7"/>
                <c:pt idx="0">
                  <c:v>0.31950000000000001</c:v>
                </c:pt>
                <c:pt idx="1">
                  <c:v>0.31850000000000001</c:v>
                </c:pt>
                <c:pt idx="2">
                  <c:v>0.31659999999999999</c:v>
                </c:pt>
                <c:pt idx="3" formatCode="_(* #,##0.00000_);_(* \(#,##0.00000\);_(* &quot;-&quot;??.00000_);_(@_)">
                  <c:v>0.3173309141883936</c:v>
                </c:pt>
                <c:pt idx="4" formatCode="0.00">
                  <c:v>0.3211</c:v>
                </c:pt>
                <c:pt idx="5" formatCode="0.00">
                  <c:v>0.31924999999999998</c:v>
                </c:pt>
                <c:pt idx="6" formatCode="_(* #,##0.00000_);_(* \(#,##0.00000\);_(* &quot;-&quot;??.00000_);_(@_)">
                  <c:v>0.32059585955070885</c:v>
                </c:pt>
              </c:numCache>
            </c:numRef>
          </c:val>
          <c:smooth val="0"/>
          <c:extLst>
            <c:ext xmlns:c16="http://schemas.microsoft.com/office/drawing/2014/chart" uri="{C3380CC4-5D6E-409C-BE32-E72D297353CC}">
              <c16:uniqueId val="{0000000D-030F-4647-BCD2-484DF1ADB9DD}"/>
            </c:ext>
          </c:extLst>
        </c:ser>
        <c:dLbls>
          <c:showLegendKey val="0"/>
          <c:showVal val="0"/>
          <c:showCatName val="0"/>
          <c:showSerName val="0"/>
          <c:showPercent val="0"/>
          <c:showBubbleSize val="0"/>
        </c:dLbls>
        <c:marker val="1"/>
        <c:smooth val="0"/>
        <c:axId val="216193424"/>
        <c:axId val="216193032"/>
      </c:lineChart>
      <c:catAx>
        <c:axId val="21347496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13474568"/>
        <c:crosses val="autoZero"/>
        <c:auto val="1"/>
        <c:lblAlgn val="ctr"/>
        <c:lblOffset val="100"/>
        <c:noMultiLvlLbl val="0"/>
      </c:catAx>
      <c:valAx>
        <c:axId val="2134745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600" b="0" i="0" u="none" strike="noStrike" kern="1200" baseline="0">
                <a:solidFill>
                  <a:schemeClr val="tx1">
                    <a:lumMod val="50000"/>
                    <a:lumOff val="50000"/>
                  </a:schemeClr>
                </a:solidFill>
                <a:latin typeface="+mn-lt"/>
                <a:ea typeface="+mn-ea"/>
                <a:cs typeface="+mn-cs"/>
              </a:defRPr>
            </a:pPr>
            <a:endParaRPr lang="en-US"/>
          </a:p>
        </c:txPr>
        <c:crossAx val="213474960"/>
        <c:crosses val="autoZero"/>
        <c:crossBetween val="between"/>
      </c:valAx>
      <c:valAx>
        <c:axId val="216193032"/>
        <c:scaling>
          <c:orientation val="minMax"/>
        </c:scaling>
        <c:delete val="0"/>
        <c:axPos val="r"/>
        <c:numFmt formatCode="0.0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6193424"/>
        <c:crosses val="max"/>
        <c:crossBetween val="between"/>
      </c:valAx>
      <c:catAx>
        <c:axId val="216193424"/>
        <c:scaling>
          <c:orientation val="minMax"/>
        </c:scaling>
        <c:delete val="1"/>
        <c:axPos val="b"/>
        <c:numFmt formatCode="General" sourceLinked="1"/>
        <c:majorTickMark val="out"/>
        <c:minorTickMark val="none"/>
        <c:tickLblPos val="nextTo"/>
        <c:crossAx val="216193032"/>
        <c:crosses val="autoZero"/>
        <c:auto val="1"/>
        <c:lblAlgn val="ctr"/>
        <c:lblOffset val="100"/>
        <c:noMultiLvlLbl val="0"/>
      </c:catAx>
      <c:spPr>
        <a:noFill/>
        <a:ln>
          <a:noFill/>
        </a:ln>
        <a:effectLst/>
      </c:spPr>
    </c:plotArea>
    <c:legend>
      <c:legendPos val="b"/>
      <c:layout>
        <c:manualLayout>
          <c:xMode val="edge"/>
          <c:yMode val="edge"/>
          <c:x val="0"/>
          <c:y val="0.91099534086909195"/>
          <c:w val="0.99571890100421834"/>
          <c:h val="8.67115974909915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sz="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334490982561519E-2"/>
          <c:y val="7.0511788389933716E-2"/>
          <c:w val="0.92107420749326141"/>
          <c:h val="0.73321197436823771"/>
        </c:manualLayout>
      </c:layout>
      <c:barChart>
        <c:barDir val="col"/>
        <c:grouping val="clustered"/>
        <c:varyColors val="0"/>
        <c:ser>
          <c:idx val="1"/>
          <c:order val="1"/>
          <c:tx>
            <c:strRef>
              <c:f>Sheet1!$A$3</c:f>
              <c:strCache>
                <c:ptCount val="1"/>
                <c:pt idx="0">
                  <c:v>PRODUKSI MWH</c:v>
                </c:pt>
              </c:strCache>
            </c:strRef>
          </c:tx>
          <c:spPr>
            <a:solidFill>
              <a:schemeClr val="accent1"/>
            </a:solidFill>
            <a:ln w="9525" cap="flat" cmpd="sng" algn="ctr">
              <a:solidFill>
                <a:schemeClr val="accent5">
                  <a:shade val="95000"/>
                </a:schemeClr>
              </a:solidFill>
              <a:round/>
            </a:ln>
            <a:effectLst/>
          </c:spPr>
          <c:invertIfNegative val="0"/>
          <c:dLbls>
            <c:numFmt formatCode="#,##0" sourceLinked="0"/>
            <c:spPr>
              <a:noFill/>
              <a:ln>
                <a:noFill/>
              </a:ln>
              <a:effectLst/>
            </c:spPr>
            <c:txPr>
              <a:bodyPr rot="-2700000" spcFirstLastPara="1" vertOverflow="ellipsis" wrap="square" anchor="ctr" anchorCtr="1"/>
              <a:lstStyle/>
              <a:p>
                <a:pPr>
                  <a:defRPr sz="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0.00</c:formatCode>
                <c:ptCount val="7"/>
                <c:pt idx="0">
                  <c:v>18673.669999999998</c:v>
                </c:pt>
                <c:pt idx="1">
                  <c:v>21890.87</c:v>
                </c:pt>
                <c:pt idx="2">
                  <c:v>25188.21</c:v>
                </c:pt>
                <c:pt idx="3" formatCode="#,##0.000">
                  <c:v>28042.06698</c:v>
                </c:pt>
                <c:pt idx="4">
                  <c:v>30805.28008</c:v>
                </c:pt>
                <c:pt idx="5">
                  <c:v>33655.720999999998</c:v>
                </c:pt>
                <c:pt idx="6" formatCode="_(* #,##0.00_);_(* \(#,##0.00\);_(* &quot;-&quot;??_);_(@_)">
                  <c:v>36713.249899999995</c:v>
                </c:pt>
              </c:numCache>
            </c:numRef>
          </c:val>
          <c:extLst>
            <c:ext xmlns:c16="http://schemas.microsoft.com/office/drawing/2014/chart" uri="{C3380CC4-5D6E-409C-BE32-E72D297353CC}">
              <c16:uniqueId val="{00000000-67C7-4AE0-BF1D-ABBBDFF4300E}"/>
            </c:ext>
          </c:extLst>
        </c:ser>
        <c:ser>
          <c:idx val="2"/>
          <c:order val="2"/>
          <c:tx>
            <c:strRef>
              <c:f>Sheet1!$A$4</c:f>
              <c:strCache>
                <c:ptCount val="1"/>
                <c:pt idx="0">
                  <c:v>PEMAKAIAN BBM</c:v>
                </c:pt>
              </c:strCache>
            </c:strRef>
          </c:tx>
          <c:spPr>
            <a:solidFill>
              <a:schemeClr val="accent4"/>
            </a:solidFill>
            <a:ln w="9525" cap="flat" cmpd="sng" algn="ctr">
              <a:solidFill>
                <a:schemeClr val="accent4">
                  <a:shade val="95000"/>
                </a:schemeClr>
              </a:solidFill>
              <a:round/>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0.00</c:formatCode>
                <c:ptCount val="7"/>
                <c:pt idx="0">
                  <c:v>5923.98</c:v>
                </c:pt>
                <c:pt idx="1">
                  <c:v>6948.51</c:v>
                </c:pt>
                <c:pt idx="2">
                  <c:v>7992.52</c:v>
                </c:pt>
                <c:pt idx="3">
                  <c:v>8898.1299999999992</c:v>
                </c:pt>
                <c:pt idx="4">
                  <c:v>9785.3133529999996</c:v>
                </c:pt>
                <c:pt idx="5">
                  <c:v>10695.31</c:v>
                </c:pt>
                <c:pt idx="6" formatCode="_(* #,##0.00_);_(* \(#,##0.00\);_(* &quot;-&quot;??_);_(@_)">
                  <c:v>11675.541352959999</c:v>
                </c:pt>
              </c:numCache>
            </c:numRef>
          </c:val>
          <c:extLst>
            <c:ext xmlns:c16="http://schemas.microsoft.com/office/drawing/2014/chart" uri="{C3380CC4-5D6E-409C-BE32-E72D297353CC}">
              <c16:uniqueId val="{00000001-67C7-4AE0-BF1D-ABBBDFF4300E}"/>
            </c:ext>
          </c:extLst>
        </c:ser>
        <c:dLbls>
          <c:showLegendKey val="0"/>
          <c:showVal val="0"/>
          <c:showCatName val="0"/>
          <c:showSerName val="0"/>
          <c:showPercent val="0"/>
          <c:showBubbleSize val="0"/>
        </c:dLbls>
        <c:gapWidth val="75"/>
        <c:axId val="216194208"/>
        <c:axId val="216194600"/>
      </c:barChart>
      <c:lineChart>
        <c:grouping val="standard"/>
        <c:varyColors val="0"/>
        <c:ser>
          <c:idx val="0"/>
          <c:order val="0"/>
          <c:tx>
            <c:strRef>
              <c:f>Sheet1!$A$2</c:f>
              <c:strCache>
                <c:ptCount val="1"/>
                <c:pt idx="0">
                  <c:v>SFC</c:v>
                </c:pt>
              </c:strCache>
            </c:strRef>
          </c:tx>
          <c:spPr>
            <a:ln w="25400" cap="rnd">
              <a:solidFill>
                <a:schemeClr val="accent6"/>
              </a:solidFill>
              <a:round/>
            </a:ln>
            <a:effectLst/>
          </c:spPr>
          <c:marker>
            <c:symbol val="circle"/>
            <c:size val="5"/>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marker>
          <c:dLbls>
            <c:dLbl>
              <c:idx val="0"/>
              <c:layout>
                <c:manualLayout>
                  <c:x val="5.4268868663625413E-3"/>
                  <c:y val="-0.1133271367771930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7C7-4AE0-BF1D-ABBBDFF4300E}"/>
                </c:ext>
              </c:extLst>
            </c:dLbl>
            <c:dLbl>
              <c:idx val="1"/>
              <c:layout>
                <c:manualLayout>
                  <c:x val="1.2249555675932144E-2"/>
                  <c:y val="-0.1516532388789637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7C7-4AE0-BF1D-ABBBDFF4300E}"/>
                </c:ext>
              </c:extLst>
            </c:dLbl>
            <c:dLbl>
              <c:idx val="2"/>
              <c:layout>
                <c:manualLayout>
                  <c:x val="3.1526639298393271E-3"/>
                  <c:y val="-0.1297526091065232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7C7-4AE0-BF1D-ABBBDFF4300E}"/>
                </c:ext>
              </c:extLst>
            </c:dLbl>
            <c:dLbl>
              <c:idx val="3"/>
              <c:layout>
                <c:manualLayout>
                  <c:x val="3.0145226666304561E-3"/>
                  <c:y val="4.5984881312628491E-2"/>
                </c:manualLayout>
              </c:layout>
              <c:dLblPos val="r"/>
              <c:showLegendKey val="0"/>
              <c:showVal val="1"/>
              <c:showCatName val="0"/>
              <c:showSerName val="0"/>
              <c:showPercent val="0"/>
              <c:showBubbleSize val="0"/>
              <c:extLst>
                <c:ext xmlns:c15="http://schemas.microsoft.com/office/drawing/2012/chart" uri="{CE6537A1-D6FC-4f65-9D91-7224C49458BB}">
                  <c15:layout>
                    <c:manualLayout>
                      <c:w val="7.8791660172699743E-2"/>
                      <c:h val="7.0172885462583184E-2"/>
                    </c:manualLayout>
                  </c15:layout>
                </c:ext>
                <c:ext xmlns:c16="http://schemas.microsoft.com/office/drawing/2014/chart" uri="{C3380CC4-5D6E-409C-BE32-E72D297353CC}">
                  <c16:uniqueId val="{00000005-67C7-4AE0-BF1D-ABBBDFF4300E}"/>
                </c:ext>
              </c:extLst>
            </c:dLbl>
            <c:dLbl>
              <c:idx val="4"/>
              <c:layout>
                <c:manualLayout>
                  <c:x val="2.1406822532025259E-3"/>
                  <c:y val="-0.1206747252083250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7C7-4AE0-BF1D-ABBBDFF4300E}"/>
                </c:ext>
              </c:extLst>
            </c:dLbl>
            <c:dLbl>
              <c:idx val="5"/>
              <c:layout>
                <c:manualLayout>
                  <c:x val="3.1526639298393271E-3"/>
                  <c:y val="-8.190490643085264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7C7-4AE0-BF1D-ABBBDFF4300E}"/>
                </c:ext>
              </c:extLst>
            </c:dLbl>
            <c:dLbl>
              <c:idx val="6"/>
              <c:layout>
                <c:manualLayout>
                  <c:x val="3.0340423798434347E-3"/>
                  <c:y val="7.49826354010794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7C7-4AE0-BF1D-ABBBDFF4300E}"/>
                </c:ext>
              </c:extLst>
            </c:dLbl>
            <c:dLbl>
              <c:idx val="7"/>
              <c:layout>
                <c:manualLayout>
                  <c:x val="3.1526639298392438E-3"/>
                  <c:y val="-8.927222655253047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7C7-4AE0-BF1D-ABBBDFF4300E}"/>
                </c:ext>
              </c:extLst>
            </c:dLbl>
            <c:dLbl>
              <c:idx val="8"/>
              <c:layout>
                <c:manualLayout>
                  <c:x val="3.1526639298393271E-3"/>
                  <c:y val="-8.37970691094203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7C7-4AE0-BF1D-ABBBDFF4300E}"/>
                </c:ext>
              </c:extLst>
            </c:dLbl>
            <c:dLbl>
              <c:idx val="9"/>
              <c:layout>
                <c:manualLayout>
                  <c:x val="8.4146248651342261E-4"/>
                  <c:y val="-5.761245197381581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7C7-4AE0-BF1D-ABBBDFF4300E}"/>
                </c:ext>
              </c:extLst>
            </c:dLbl>
            <c:dLbl>
              <c:idx val="10"/>
              <c:layout>
                <c:manualLayout>
                  <c:x val="-2.9564898174818467E-4"/>
                  <c:y val="-6.1896439336979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7C7-4AE0-BF1D-ABBBDFF4300E}"/>
                </c:ext>
              </c:extLst>
            </c:dLbl>
            <c:numFmt formatCode="#,##0.00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solidFill>
                    </a:ln>
                    <a:effectLst/>
                  </c:spPr>
                </c15:leaderLines>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0.0000</c:formatCode>
                <c:ptCount val="7"/>
                <c:pt idx="0">
                  <c:v>0.317</c:v>
                </c:pt>
                <c:pt idx="1">
                  <c:v>0.31740000000000002</c:v>
                </c:pt>
                <c:pt idx="2">
                  <c:v>0.31730000000000003</c:v>
                </c:pt>
                <c:pt idx="3" formatCode="0.00">
                  <c:v>0.31730000000000003</c:v>
                </c:pt>
                <c:pt idx="4" formatCode="0.00">
                  <c:v>0.31769999999999998</c:v>
                </c:pt>
                <c:pt idx="5" formatCode="0.00">
                  <c:v>0.31780000000000003</c:v>
                </c:pt>
                <c:pt idx="6" formatCode="0.00">
                  <c:v>0.31801982621429548</c:v>
                </c:pt>
              </c:numCache>
            </c:numRef>
          </c:val>
          <c:smooth val="0"/>
          <c:extLst>
            <c:ext xmlns:c16="http://schemas.microsoft.com/office/drawing/2014/chart" uri="{C3380CC4-5D6E-409C-BE32-E72D297353CC}">
              <c16:uniqueId val="{0000000D-67C7-4AE0-BF1D-ABBBDFF4300E}"/>
            </c:ext>
          </c:extLst>
        </c:ser>
        <c:dLbls>
          <c:showLegendKey val="0"/>
          <c:showVal val="0"/>
          <c:showCatName val="0"/>
          <c:showSerName val="0"/>
          <c:showPercent val="0"/>
          <c:showBubbleSize val="0"/>
        </c:dLbls>
        <c:marker val="1"/>
        <c:smooth val="0"/>
        <c:axId val="216195384"/>
        <c:axId val="216194992"/>
      </c:lineChart>
      <c:catAx>
        <c:axId val="216194208"/>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16194600"/>
        <c:crosses val="autoZero"/>
        <c:auto val="1"/>
        <c:lblAlgn val="ctr"/>
        <c:lblOffset val="100"/>
        <c:noMultiLvlLbl val="0"/>
      </c:catAx>
      <c:valAx>
        <c:axId val="21619460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lumMod val="50000"/>
                    <a:lumOff val="50000"/>
                  </a:schemeClr>
                </a:solidFill>
                <a:latin typeface="+mn-lt"/>
                <a:ea typeface="+mn-ea"/>
                <a:cs typeface="+mn-cs"/>
              </a:defRPr>
            </a:pPr>
            <a:endParaRPr lang="en-US"/>
          </a:p>
        </c:txPr>
        <c:crossAx val="216194208"/>
        <c:crosses val="autoZero"/>
        <c:crossBetween val="between"/>
      </c:valAx>
      <c:valAx>
        <c:axId val="216194992"/>
        <c:scaling>
          <c:orientation val="minMax"/>
        </c:scaling>
        <c:delete val="0"/>
        <c:axPos val="r"/>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6195384"/>
        <c:crosses val="max"/>
        <c:crossBetween val="between"/>
      </c:valAx>
      <c:catAx>
        <c:axId val="216195384"/>
        <c:scaling>
          <c:orientation val="minMax"/>
        </c:scaling>
        <c:delete val="1"/>
        <c:axPos val="b"/>
        <c:numFmt formatCode="General" sourceLinked="1"/>
        <c:majorTickMark val="none"/>
        <c:minorTickMark val="none"/>
        <c:tickLblPos val="nextTo"/>
        <c:crossAx val="216194992"/>
        <c:crosses val="autoZero"/>
        <c:auto val="1"/>
        <c:lblAlgn val="ctr"/>
        <c:lblOffset val="100"/>
        <c:noMultiLvlLbl val="0"/>
      </c:catAx>
      <c:spPr>
        <a:noFill/>
        <a:ln>
          <a:noFill/>
        </a:ln>
        <a:effectLst/>
      </c:spPr>
    </c:plotArea>
    <c:legend>
      <c:legendPos val="b"/>
      <c:layout>
        <c:manualLayout>
          <c:xMode val="edge"/>
          <c:yMode val="edge"/>
          <c:x val="0"/>
          <c:y val="0.91099562435400394"/>
          <c:w val="0.99733157033546749"/>
          <c:h val="8.67115974909915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sz="11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1892960451051915E-2"/>
          <c:y val="5.3447354355959384E-3"/>
          <c:w val="0.91328667626197868"/>
          <c:h val="0.78397050156778192"/>
        </c:manualLayout>
      </c:layout>
      <c:barChart>
        <c:barDir val="col"/>
        <c:grouping val="clustered"/>
        <c:varyColors val="0"/>
        <c:ser>
          <c:idx val="0"/>
          <c:order val="0"/>
          <c:tx>
            <c:strRef>
              <c:f>Sheet1!$A$2</c:f>
              <c:strCache>
                <c:ptCount val="1"/>
                <c:pt idx="0">
                  <c:v>REALISASI BULANAN</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ACA9-4E28-927F-EAEB1B1C58D2}"/>
              </c:ext>
            </c:extLst>
          </c:dPt>
          <c:dPt>
            <c:idx val="2"/>
            <c:invertIfNegative val="0"/>
            <c:bubble3D val="0"/>
            <c:spPr>
              <a:solidFill>
                <a:schemeClr val="bg2">
                  <a:lumMod val="75000"/>
                </a:schemeClr>
              </a:solidFill>
            </c:spPr>
            <c:extLst>
              <c:ext xmlns:c16="http://schemas.microsoft.com/office/drawing/2014/chart" uri="{C3380CC4-5D6E-409C-BE32-E72D297353CC}">
                <c16:uniqueId val="{00000003-ACA9-4E28-927F-EAEB1B1C58D2}"/>
              </c:ext>
            </c:extLst>
          </c:dPt>
          <c:dPt>
            <c:idx val="3"/>
            <c:invertIfNegative val="0"/>
            <c:bubble3D val="0"/>
            <c:spPr>
              <a:solidFill>
                <a:schemeClr val="accent4"/>
              </a:solidFill>
            </c:spPr>
            <c:extLst>
              <c:ext xmlns:c16="http://schemas.microsoft.com/office/drawing/2014/chart" uri="{C3380CC4-5D6E-409C-BE32-E72D297353CC}">
                <c16:uniqueId val="{00000005-ACA9-4E28-927F-EAEB1B1C58D2}"/>
              </c:ext>
            </c:extLst>
          </c:dPt>
          <c:dPt>
            <c:idx val="4"/>
            <c:invertIfNegative val="0"/>
            <c:bubble3D val="0"/>
            <c:spPr>
              <a:solidFill>
                <a:schemeClr val="accent5"/>
              </a:solidFill>
            </c:spPr>
            <c:extLst>
              <c:ext xmlns:c16="http://schemas.microsoft.com/office/drawing/2014/chart" uri="{C3380CC4-5D6E-409C-BE32-E72D297353CC}">
                <c16:uniqueId val="{00000007-ACA9-4E28-927F-EAEB1B1C58D2}"/>
              </c:ext>
            </c:extLst>
          </c:dPt>
          <c:dPt>
            <c:idx val="5"/>
            <c:invertIfNegative val="0"/>
            <c:bubble3D val="0"/>
            <c:spPr>
              <a:solidFill>
                <a:schemeClr val="accent6"/>
              </a:solidFill>
            </c:spPr>
            <c:extLst>
              <c:ext xmlns:c16="http://schemas.microsoft.com/office/drawing/2014/chart" uri="{C3380CC4-5D6E-409C-BE32-E72D297353CC}">
                <c16:uniqueId val="{00000009-ACA9-4E28-927F-EAEB1B1C58D2}"/>
              </c:ext>
            </c:extLst>
          </c:dPt>
          <c:dPt>
            <c:idx val="6"/>
            <c:invertIfNegative val="0"/>
            <c:bubble3D val="0"/>
            <c:spPr>
              <a:solidFill>
                <a:srgbClr val="97B9E0"/>
              </a:solidFill>
            </c:spPr>
            <c:extLst>
              <c:ext xmlns:c16="http://schemas.microsoft.com/office/drawing/2014/chart" uri="{C3380CC4-5D6E-409C-BE32-E72D297353CC}">
                <c16:uniqueId val="{0000000B-ACA9-4E28-927F-EAEB1B1C58D2}"/>
              </c:ext>
            </c:extLst>
          </c:dPt>
          <c:dLbls>
            <c:numFmt formatCode="0.00" sourceLinked="0"/>
            <c:spPr>
              <a:noFill/>
              <a:ln>
                <a:noFill/>
              </a:ln>
              <a:effectLst/>
            </c:spPr>
            <c:txPr>
              <a:bodyPr rot="0" spcFirstLastPara="0" vertOverflow="ellipsis" vert="horz" wrap="square" lIns="38100" tIns="19050" rIns="38100" bIns="19050" anchor="ctr" anchorCtr="1"/>
              <a:lstStyle/>
              <a:p>
                <a:pPr>
                  <a:defRPr lang="en-US"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JUN</c:v>
                </c:pt>
                <c:pt idx="1">
                  <c:v>JUL</c:v>
                </c:pt>
                <c:pt idx="2">
                  <c:v>AGT</c:v>
                </c:pt>
                <c:pt idx="3">
                  <c:v>SEP</c:v>
                </c:pt>
                <c:pt idx="4">
                  <c:v>OKT</c:v>
                </c:pt>
                <c:pt idx="5">
                  <c:v>NOV</c:v>
                </c:pt>
                <c:pt idx="6">
                  <c:v>DES</c:v>
                </c:pt>
              </c:strCache>
            </c:strRef>
          </c:cat>
          <c:val>
            <c:numRef>
              <c:f>Sheet1!$G$2:$M$2</c:f>
              <c:numCache>
                <c:formatCode>_(* #,##0.00_);_(* \(#,##0.00\);_(* "-"??_);_(@_)</c:formatCode>
                <c:ptCount val="7"/>
                <c:pt idx="0">
                  <c:v>74.66</c:v>
                </c:pt>
                <c:pt idx="1">
                  <c:v>76.5</c:v>
                </c:pt>
                <c:pt idx="2">
                  <c:v>78.260000000000005</c:v>
                </c:pt>
                <c:pt idx="3">
                  <c:v>78.790000000000006</c:v>
                </c:pt>
                <c:pt idx="4">
                  <c:v>78.78</c:v>
                </c:pt>
                <c:pt idx="5">
                  <c:v>80.069999999999993</c:v>
                </c:pt>
                <c:pt idx="6">
                  <c:v>92.72</c:v>
                </c:pt>
              </c:numCache>
            </c:numRef>
          </c:val>
          <c:extLst>
            <c:ext xmlns:c16="http://schemas.microsoft.com/office/drawing/2014/chart" uri="{C3380CC4-5D6E-409C-BE32-E72D297353CC}">
              <c16:uniqueId val="{0000000C-ACA9-4E28-927F-EAEB1B1C58D2}"/>
            </c:ext>
          </c:extLst>
        </c:ser>
        <c:dLbls>
          <c:showLegendKey val="0"/>
          <c:showVal val="1"/>
          <c:showCatName val="0"/>
          <c:showSerName val="0"/>
          <c:showPercent val="0"/>
          <c:showBubbleSize val="0"/>
        </c:dLbls>
        <c:gapWidth val="50"/>
        <c:axId val="215685744"/>
        <c:axId val="215686136"/>
      </c:barChart>
      <c:lineChart>
        <c:grouping val="standard"/>
        <c:varyColors val="0"/>
        <c:ser>
          <c:idx val="1"/>
          <c:order val="1"/>
          <c:tx>
            <c:strRef>
              <c:f>Sheet1!$A$3</c:f>
              <c:strCache>
                <c:ptCount val="1"/>
                <c:pt idx="0">
                  <c:v>TARGET</c:v>
                </c:pt>
              </c:strCache>
            </c:strRef>
          </c:tx>
          <c:spPr>
            <a:ln>
              <a:solidFill>
                <a:srgbClr val="FF0000"/>
              </a:solidFill>
              <a:prstDash val="sysDot"/>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D-ACA9-4E28-927F-EAEB1B1C58D2}"/>
                </c:ext>
              </c:extLst>
            </c:dLbl>
            <c:dLbl>
              <c:idx val="1"/>
              <c:delete val="1"/>
              <c:extLst>
                <c:ext xmlns:c15="http://schemas.microsoft.com/office/drawing/2012/chart" uri="{CE6537A1-D6FC-4f65-9D91-7224C49458BB}"/>
                <c:ext xmlns:c16="http://schemas.microsoft.com/office/drawing/2014/chart" uri="{C3380CC4-5D6E-409C-BE32-E72D297353CC}">
                  <c16:uniqueId val="{0000000E-ACA9-4E28-927F-EAEB1B1C58D2}"/>
                </c:ext>
              </c:extLst>
            </c:dLbl>
            <c:dLbl>
              <c:idx val="2"/>
              <c:delete val="1"/>
              <c:extLst>
                <c:ext xmlns:c15="http://schemas.microsoft.com/office/drawing/2012/chart" uri="{CE6537A1-D6FC-4f65-9D91-7224C49458BB}"/>
                <c:ext xmlns:c16="http://schemas.microsoft.com/office/drawing/2014/chart" uri="{C3380CC4-5D6E-409C-BE32-E72D297353CC}">
                  <c16:uniqueId val="{0000000F-ACA9-4E28-927F-EAEB1B1C58D2}"/>
                </c:ext>
              </c:extLst>
            </c:dLbl>
            <c:dLbl>
              <c:idx val="3"/>
              <c:delete val="1"/>
              <c:extLst>
                <c:ext xmlns:c15="http://schemas.microsoft.com/office/drawing/2012/chart" uri="{CE6537A1-D6FC-4f65-9D91-7224C49458BB}"/>
                <c:ext xmlns:c16="http://schemas.microsoft.com/office/drawing/2014/chart" uri="{C3380CC4-5D6E-409C-BE32-E72D297353CC}">
                  <c16:uniqueId val="{00000010-ACA9-4E28-927F-EAEB1B1C58D2}"/>
                </c:ext>
              </c:extLst>
            </c:dLbl>
            <c:dLbl>
              <c:idx val="4"/>
              <c:delete val="1"/>
              <c:extLst>
                <c:ext xmlns:c15="http://schemas.microsoft.com/office/drawing/2012/chart" uri="{CE6537A1-D6FC-4f65-9D91-7224C49458BB}"/>
                <c:ext xmlns:c16="http://schemas.microsoft.com/office/drawing/2014/chart" uri="{C3380CC4-5D6E-409C-BE32-E72D297353CC}">
                  <c16:uniqueId val="{00000011-ACA9-4E28-927F-EAEB1B1C58D2}"/>
                </c:ext>
              </c:extLst>
            </c:dLbl>
            <c:dLbl>
              <c:idx val="5"/>
              <c:delete val="1"/>
              <c:extLst>
                <c:ext xmlns:c15="http://schemas.microsoft.com/office/drawing/2012/chart" uri="{CE6537A1-D6FC-4f65-9D91-7224C49458BB}"/>
                <c:ext xmlns:c16="http://schemas.microsoft.com/office/drawing/2014/chart" uri="{C3380CC4-5D6E-409C-BE32-E72D297353CC}">
                  <c16:uniqueId val="{00000012-ACA9-4E28-927F-EAEB1B1C58D2}"/>
                </c:ext>
              </c:extLst>
            </c:dLbl>
            <c:numFmt formatCode="0.00" sourceLinked="0"/>
            <c:spPr>
              <a:noFill/>
              <a:ln w="19050">
                <a:solidFill>
                  <a:srgbClr val="FF0000"/>
                </a:solid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JUN</c:v>
                </c:pt>
                <c:pt idx="1">
                  <c:v>JUL</c:v>
                </c:pt>
                <c:pt idx="2">
                  <c:v>AGT</c:v>
                </c:pt>
                <c:pt idx="3">
                  <c:v>SEP</c:v>
                </c:pt>
                <c:pt idx="4">
                  <c:v>OKT</c:v>
                </c:pt>
                <c:pt idx="5">
                  <c:v>NOV</c:v>
                </c:pt>
                <c:pt idx="6">
                  <c:v>DES</c:v>
                </c:pt>
              </c:strCache>
            </c:strRef>
          </c:cat>
          <c:val>
            <c:numRef>
              <c:f>Sheet1!$G$3:$M$3</c:f>
              <c:numCache>
                <c:formatCode>_(* #,##0.00_);_(* \(#,##0.00\);_(* "-"??_);_(@_)</c:formatCode>
                <c:ptCount val="7"/>
                <c:pt idx="0">
                  <c:v>76.989999999999995</c:v>
                </c:pt>
                <c:pt idx="1">
                  <c:v>76.989999999999995</c:v>
                </c:pt>
                <c:pt idx="2">
                  <c:v>76.989999999999995</c:v>
                </c:pt>
                <c:pt idx="3">
                  <c:v>76.989999999999995</c:v>
                </c:pt>
                <c:pt idx="4">
                  <c:v>76.989999999999995</c:v>
                </c:pt>
                <c:pt idx="5">
                  <c:v>76.989999999999995</c:v>
                </c:pt>
                <c:pt idx="6">
                  <c:v>76.989999999999995</c:v>
                </c:pt>
              </c:numCache>
            </c:numRef>
          </c:val>
          <c:smooth val="0"/>
          <c:extLst>
            <c:ext xmlns:c16="http://schemas.microsoft.com/office/drawing/2014/chart" uri="{C3380CC4-5D6E-409C-BE32-E72D297353CC}">
              <c16:uniqueId val="{00000013-ACA9-4E28-927F-EAEB1B1C58D2}"/>
            </c:ext>
          </c:extLst>
        </c:ser>
        <c:dLbls>
          <c:showLegendKey val="0"/>
          <c:showVal val="0"/>
          <c:showCatName val="0"/>
          <c:showSerName val="0"/>
          <c:showPercent val="0"/>
          <c:showBubbleSize val="0"/>
        </c:dLbls>
        <c:marker val="1"/>
        <c:smooth val="0"/>
        <c:axId val="215685744"/>
        <c:axId val="215686136"/>
      </c:lineChart>
      <c:catAx>
        <c:axId val="21568574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15686136"/>
        <c:crosses val="autoZero"/>
        <c:auto val="1"/>
        <c:lblAlgn val="ctr"/>
        <c:lblOffset val="100"/>
        <c:noMultiLvlLbl val="0"/>
      </c:catAx>
      <c:valAx>
        <c:axId val="215686136"/>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0"/>
              <c:y val="0.23757403900130633"/>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5685744"/>
        <c:crosses val="autoZero"/>
        <c:crossBetween val="between"/>
      </c:valAx>
    </c:plotArea>
    <c:legend>
      <c:legendPos val="b"/>
      <c:layout>
        <c:manualLayout>
          <c:xMode val="edge"/>
          <c:yMode val="edge"/>
          <c:x val="9.1105306435746991E-2"/>
          <c:y val="0.89963966374445425"/>
          <c:w val="0.90692732110047314"/>
          <c:h val="0.10036033625554582"/>
        </c:manualLayout>
      </c:layout>
      <c:overlay val="0"/>
      <c:txPr>
        <a:bodyPr rot="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651989602378642E-2"/>
          <c:y val="0.17158283939087843"/>
          <c:w val="0.96074062903365853"/>
          <c:h val="0.69161180887762297"/>
        </c:manualLayout>
      </c:layout>
      <c:barChart>
        <c:barDir val="col"/>
        <c:grouping val="clustered"/>
        <c:varyColors val="0"/>
        <c:ser>
          <c:idx val="0"/>
          <c:order val="0"/>
          <c:tx>
            <c:strRef>
              <c:f>Sheet1!$G$1</c:f>
              <c:strCache>
                <c:ptCount val="1"/>
                <c:pt idx="0">
                  <c:v>sd. JUN</c:v>
                </c:pt>
              </c:strCache>
            </c:strRef>
          </c:tx>
          <c:spPr>
            <a:solidFill>
              <a:schemeClr val="accent1"/>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Sheet1!$G$2:$G$4</c:f>
              <c:numCache>
                <c:formatCode>0.00</c:formatCode>
                <c:ptCount val="3"/>
                <c:pt idx="0">
                  <c:v>82.67</c:v>
                </c:pt>
                <c:pt idx="1">
                  <c:v>81.709999999999994</c:v>
                </c:pt>
                <c:pt idx="2">
                  <c:v>71.61</c:v>
                </c:pt>
              </c:numCache>
            </c:numRef>
          </c:val>
          <c:extLst>
            <c:ext xmlns:c16="http://schemas.microsoft.com/office/drawing/2014/chart" uri="{C3380CC4-5D6E-409C-BE32-E72D297353CC}">
              <c16:uniqueId val="{00000000-5832-4E7B-BDA5-05F3A7405260}"/>
            </c:ext>
          </c:extLst>
        </c:ser>
        <c:ser>
          <c:idx val="1"/>
          <c:order val="1"/>
          <c:tx>
            <c:strRef>
              <c:f>Sheet1!$H$1</c:f>
              <c:strCache>
                <c:ptCount val="1"/>
                <c:pt idx="0">
                  <c:v>sd. JUL</c:v>
                </c:pt>
              </c:strCache>
            </c:strRef>
          </c:tx>
          <c:spPr>
            <a:solidFill>
              <a:schemeClr val="accent2"/>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Sheet1!$H$2:$H$4</c:f>
              <c:numCache>
                <c:formatCode>0.00</c:formatCode>
                <c:ptCount val="3"/>
                <c:pt idx="0">
                  <c:v>83.06</c:v>
                </c:pt>
                <c:pt idx="1">
                  <c:v>82.22</c:v>
                </c:pt>
                <c:pt idx="2">
                  <c:v>72.31</c:v>
                </c:pt>
              </c:numCache>
            </c:numRef>
          </c:val>
          <c:extLst>
            <c:ext xmlns:c16="http://schemas.microsoft.com/office/drawing/2014/chart" uri="{C3380CC4-5D6E-409C-BE32-E72D297353CC}">
              <c16:uniqueId val="{00000001-5832-4E7B-BDA5-05F3A7405260}"/>
            </c:ext>
          </c:extLst>
        </c:ser>
        <c:ser>
          <c:idx val="2"/>
          <c:order val="2"/>
          <c:tx>
            <c:strRef>
              <c:f>Sheet1!$I$1</c:f>
              <c:strCache>
                <c:ptCount val="1"/>
                <c:pt idx="0">
                  <c:v>sd. AGT</c:v>
                </c:pt>
              </c:strCache>
            </c:strRef>
          </c:tx>
          <c:spPr>
            <a:solidFill>
              <a:schemeClr val="accent3"/>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Sheet1!$I$2:$I$4</c:f>
              <c:numCache>
                <c:formatCode>0.00</c:formatCode>
                <c:ptCount val="3"/>
                <c:pt idx="0">
                  <c:v>83.37</c:v>
                </c:pt>
                <c:pt idx="1">
                  <c:v>82.21</c:v>
                </c:pt>
                <c:pt idx="2">
                  <c:v>72.75</c:v>
                </c:pt>
              </c:numCache>
            </c:numRef>
          </c:val>
          <c:extLst>
            <c:ext xmlns:c16="http://schemas.microsoft.com/office/drawing/2014/chart" uri="{C3380CC4-5D6E-409C-BE32-E72D297353CC}">
              <c16:uniqueId val="{00000002-5832-4E7B-BDA5-05F3A7405260}"/>
            </c:ext>
          </c:extLst>
        </c:ser>
        <c:ser>
          <c:idx val="3"/>
          <c:order val="3"/>
          <c:tx>
            <c:strRef>
              <c:f>Sheet1!$J$1</c:f>
              <c:strCache>
                <c:ptCount val="1"/>
                <c:pt idx="0">
                  <c:v>sd. SEP</c:v>
                </c:pt>
              </c:strCache>
            </c:strRef>
          </c:tx>
          <c:spPr>
            <a:solidFill>
              <a:schemeClr val="accent4"/>
            </a:solidFill>
            <a:ln>
              <a:noFill/>
            </a:ln>
            <a:effectLst/>
          </c:spPr>
          <c:invertIfNegative val="0"/>
          <c:dLbls>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Sheet1!$J$2:$J$4</c:f>
              <c:numCache>
                <c:formatCode>0.00</c:formatCode>
                <c:ptCount val="3"/>
                <c:pt idx="0">
                  <c:v>83.62</c:v>
                </c:pt>
                <c:pt idx="1">
                  <c:v>82.44</c:v>
                </c:pt>
                <c:pt idx="2">
                  <c:v>72.930000000000007</c:v>
                </c:pt>
              </c:numCache>
            </c:numRef>
          </c:val>
          <c:extLst>
            <c:ext xmlns:c16="http://schemas.microsoft.com/office/drawing/2014/chart" uri="{C3380CC4-5D6E-409C-BE32-E72D297353CC}">
              <c16:uniqueId val="{00000003-5832-4E7B-BDA5-05F3A7405260}"/>
            </c:ext>
          </c:extLst>
        </c:ser>
        <c:ser>
          <c:idx val="4"/>
          <c:order val="4"/>
          <c:tx>
            <c:strRef>
              <c:f>Sheet1!$K$1</c:f>
              <c:strCache>
                <c:ptCount val="1"/>
                <c:pt idx="0">
                  <c:v>sd. OKT</c:v>
                </c:pt>
              </c:strCache>
            </c:strRef>
          </c:tx>
          <c:spPr>
            <a:solidFill>
              <a:schemeClr val="accent5"/>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Sheet1!$K$2:$K$4</c:f>
              <c:numCache>
                <c:formatCode>0.00</c:formatCode>
                <c:ptCount val="3"/>
                <c:pt idx="0">
                  <c:v>83.77</c:v>
                </c:pt>
                <c:pt idx="1">
                  <c:v>82.61</c:v>
                </c:pt>
                <c:pt idx="2">
                  <c:v>73.08</c:v>
                </c:pt>
              </c:numCache>
            </c:numRef>
          </c:val>
          <c:extLst>
            <c:ext xmlns:c16="http://schemas.microsoft.com/office/drawing/2014/chart" uri="{C3380CC4-5D6E-409C-BE32-E72D297353CC}">
              <c16:uniqueId val="{00000004-5832-4E7B-BDA5-05F3A7405260}"/>
            </c:ext>
          </c:extLst>
        </c:ser>
        <c:ser>
          <c:idx val="5"/>
          <c:order val="5"/>
          <c:tx>
            <c:strRef>
              <c:f>Sheet1!$L$1</c:f>
              <c:strCache>
                <c:ptCount val="1"/>
                <c:pt idx="0">
                  <c:v>sd. NOV</c:v>
                </c:pt>
              </c:strCache>
            </c:strRef>
          </c:tx>
          <c:spPr>
            <a:solidFill>
              <a:schemeClr val="accent6"/>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65"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Sheet1!$L$2:$L$4</c:f>
              <c:numCache>
                <c:formatCode>0.00</c:formatCode>
                <c:ptCount val="3"/>
                <c:pt idx="0">
                  <c:v>84.26</c:v>
                </c:pt>
                <c:pt idx="1">
                  <c:v>83.24</c:v>
                </c:pt>
                <c:pt idx="2">
                  <c:v>73.42</c:v>
                </c:pt>
              </c:numCache>
            </c:numRef>
          </c:val>
          <c:extLst>
            <c:ext xmlns:c16="http://schemas.microsoft.com/office/drawing/2014/chart" uri="{C3380CC4-5D6E-409C-BE32-E72D297353CC}">
              <c16:uniqueId val="{00000005-5832-4E7B-BDA5-05F3A7405260}"/>
            </c:ext>
          </c:extLst>
        </c:ser>
        <c:ser>
          <c:idx val="6"/>
          <c:order val="6"/>
          <c:tx>
            <c:strRef>
              <c:f>Sheet1!$M$1</c:f>
              <c:strCache>
                <c:ptCount val="1"/>
                <c:pt idx="0">
                  <c:v>sd. DES</c:v>
                </c:pt>
              </c:strCache>
            </c:strRef>
          </c:tx>
          <c:spPr>
            <a:solidFill>
              <a:srgbClr val="97B9E0"/>
            </a:solidFill>
          </c:spPr>
          <c:invertIfNegative val="0"/>
          <c:dLbls>
            <c:spPr>
              <a:noFill/>
              <a:ln>
                <a:noFill/>
              </a:ln>
              <a:effectLst/>
            </c:spPr>
            <c:txPr>
              <a:bodyPr rot="-2700000" spcFirstLastPara="0" vertOverflow="ellipsis" vert="horz" wrap="square" lIns="38100" tIns="19050" rIns="38100" bIns="19050" anchor="ctr" anchorCtr="1"/>
              <a:lstStyle/>
              <a:p>
                <a:pPr>
                  <a:defRPr lang="en-US" sz="105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Sheet1!$M$2:$M$4</c:f>
              <c:numCache>
                <c:formatCode>0.00</c:formatCode>
                <c:ptCount val="3"/>
                <c:pt idx="0">
                  <c:v>85.18</c:v>
                </c:pt>
                <c:pt idx="1">
                  <c:v>84.09</c:v>
                </c:pt>
                <c:pt idx="2">
                  <c:v>74.650000000000006</c:v>
                </c:pt>
              </c:numCache>
            </c:numRef>
          </c:val>
          <c:extLst>
            <c:ext xmlns:c16="http://schemas.microsoft.com/office/drawing/2014/chart" uri="{C3380CC4-5D6E-409C-BE32-E72D297353CC}">
              <c16:uniqueId val="{00000006-5832-4E7B-BDA5-05F3A7405260}"/>
            </c:ext>
          </c:extLst>
        </c:ser>
        <c:dLbls>
          <c:showLegendKey val="0"/>
          <c:showVal val="1"/>
          <c:showCatName val="0"/>
          <c:showSerName val="0"/>
          <c:showPercent val="0"/>
          <c:showBubbleSize val="0"/>
        </c:dLbls>
        <c:gapWidth val="350"/>
        <c:overlap val="-25"/>
        <c:axId val="215686920"/>
        <c:axId val="215686528"/>
      </c:barChart>
      <c:catAx>
        <c:axId val="215686920"/>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200" b="1" i="0" u="none" strike="noStrike" kern="1200" cap="all" spc="120" normalizeH="0" baseline="0">
                <a:solidFill>
                  <a:schemeClr val="tx1"/>
                </a:solidFill>
                <a:latin typeface="+mn-lt"/>
                <a:ea typeface="+mn-ea"/>
                <a:cs typeface="+mn-cs"/>
              </a:defRPr>
            </a:pPr>
            <a:endParaRPr lang="en-US"/>
          </a:p>
        </c:txPr>
        <c:crossAx val="215686528"/>
        <c:crosses val="autoZero"/>
        <c:auto val="1"/>
        <c:lblAlgn val="ctr"/>
        <c:lblOffset val="100"/>
        <c:noMultiLvlLbl val="0"/>
      </c:catAx>
      <c:valAx>
        <c:axId val="215686528"/>
        <c:scaling>
          <c:orientation val="minMax"/>
        </c:scaling>
        <c:delete val="1"/>
        <c:axPos val="l"/>
        <c:title>
          <c:tx>
            <c:rich>
              <a:bodyPr rot="-5400000" spcFirstLastPara="1" vertOverflow="ellipsis" vert="horz" wrap="square" anchor="ctr" anchorCtr="1"/>
              <a:lstStyle/>
              <a:p>
                <a:pPr>
                  <a:defRPr lang="id-ID" sz="1000" b="1" i="0" u="none" strike="noStrike" kern="1200" cap="all" baseline="0">
                    <a:solidFill>
                      <a:schemeClr val="tx1"/>
                    </a:solidFill>
                    <a:latin typeface="+mn-lt"/>
                    <a:ea typeface="+mn-ea"/>
                    <a:cs typeface="+mn-cs"/>
                  </a:defRPr>
                </a:pPr>
                <a:r>
                  <a:rPr lang="en-US" sz="1000" b="1" i="0" baseline="0" dirty="0">
                    <a:effectLst/>
                  </a:rPr>
                  <a:t>% (</a:t>
                </a:r>
                <a:r>
                  <a:rPr lang="en-US" sz="1000" b="1" i="0" baseline="0" dirty="0" err="1">
                    <a:effectLst/>
                  </a:rPr>
                  <a:t>persen</a:t>
                </a:r>
                <a:r>
                  <a:rPr lang="en-US" sz="1000" b="1" i="0" baseline="0" dirty="0">
                    <a:effectLst/>
                  </a:rPr>
                  <a:t>)</a:t>
                </a:r>
                <a:endParaRPr lang="en-GB" sz="1000" dirty="0">
                  <a:effectLst/>
                </a:endParaRPr>
              </a:p>
            </c:rich>
          </c:tx>
          <c:overlay val="0"/>
          <c:spPr>
            <a:noFill/>
            <a:ln>
              <a:noFill/>
            </a:ln>
            <a:effectLst/>
          </c:spPr>
        </c:title>
        <c:numFmt formatCode="0.00" sourceLinked="1"/>
        <c:majorTickMark val="none"/>
        <c:minorTickMark val="none"/>
        <c:tickLblPos val="none"/>
        <c:crossAx val="215686920"/>
        <c:crosses val="autoZero"/>
        <c:crossBetween val="between"/>
      </c:valAx>
      <c:spPr>
        <a:noFill/>
        <a:ln>
          <a:noFill/>
        </a:ln>
        <a:effectLst/>
      </c:spPr>
    </c:plotArea>
    <c:legend>
      <c:legendPos val="t"/>
      <c:layout>
        <c:manualLayout>
          <c:xMode val="edge"/>
          <c:yMode val="edge"/>
          <c:x val="0.22928807368568424"/>
          <c:y val="0"/>
          <c:w val="0.44287269810131658"/>
          <c:h val="7.4860203167584669E-2"/>
        </c:manualLayout>
      </c:layout>
      <c:overlay val="0"/>
      <c:spPr>
        <a:noFill/>
        <a:ln>
          <a:noFill/>
        </a:ln>
        <a:effectLst/>
      </c:spPr>
      <c:txPr>
        <a:bodyPr rot="0" spcFirstLastPara="1" vertOverflow="ellipsis" vert="horz" wrap="square" anchor="ctr" anchorCtr="1"/>
        <a:lstStyle/>
        <a:p>
          <a:pPr>
            <a:defRPr lang="id-ID" sz="1195"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4652003940279567E-2"/>
          <c:y val="0"/>
          <c:w val="0.92343140680186131"/>
          <c:h val="0.78619721164565037"/>
        </c:manualLayout>
      </c:layout>
      <c:barChart>
        <c:barDir val="col"/>
        <c:grouping val="clustered"/>
        <c:varyColors val="0"/>
        <c:ser>
          <c:idx val="0"/>
          <c:order val="0"/>
          <c:tx>
            <c:strRef>
              <c:f>Sheet1!$A$2</c:f>
              <c:strCache>
                <c:ptCount val="1"/>
                <c:pt idx="0">
                  <c:v>AKUMULASI</c:v>
                </c:pt>
              </c:strCache>
            </c:strRef>
          </c:tx>
          <c:invertIfNegative val="0"/>
          <c:dPt>
            <c:idx val="1"/>
            <c:invertIfNegative val="0"/>
            <c:bubble3D val="0"/>
            <c:spPr>
              <a:solidFill>
                <a:schemeClr val="accent2"/>
              </a:solidFill>
            </c:spPr>
            <c:extLst>
              <c:ext xmlns:c16="http://schemas.microsoft.com/office/drawing/2014/chart" uri="{C3380CC4-5D6E-409C-BE32-E72D297353CC}">
                <c16:uniqueId val="{00000001-1BF4-41CD-B33F-4FC44A975E92}"/>
              </c:ext>
            </c:extLst>
          </c:dPt>
          <c:dPt>
            <c:idx val="2"/>
            <c:invertIfNegative val="0"/>
            <c:bubble3D val="0"/>
            <c:spPr>
              <a:solidFill>
                <a:schemeClr val="bg2">
                  <a:lumMod val="75000"/>
                </a:schemeClr>
              </a:solidFill>
            </c:spPr>
            <c:extLst>
              <c:ext xmlns:c16="http://schemas.microsoft.com/office/drawing/2014/chart" uri="{C3380CC4-5D6E-409C-BE32-E72D297353CC}">
                <c16:uniqueId val="{00000003-1BF4-41CD-B33F-4FC44A975E92}"/>
              </c:ext>
            </c:extLst>
          </c:dPt>
          <c:dPt>
            <c:idx val="3"/>
            <c:invertIfNegative val="0"/>
            <c:bubble3D val="0"/>
            <c:spPr>
              <a:solidFill>
                <a:schemeClr val="accent4"/>
              </a:solidFill>
            </c:spPr>
            <c:extLst>
              <c:ext xmlns:c16="http://schemas.microsoft.com/office/drawing/2014/chart" uri="{C3380CC4-5D6E-409C-BE32-E72D297353CC}">
                <c16:uniqueId val="{00000005-1BF4-41CD-B33F-4FC44A975E92}"/>
              </c:ext>
            </c:extLst>
          </c:dPt>
          <c:dPt>
            <c:idx val="4"/>
            <c:invertIfNegative val="0"/>
            <c:bubble3D val="0"/>
            <c:spPr>
              <a:solidFill>
                <a:schemeClr val="accent5"/>
              </a:solidFill>
            </c:spPr>
            <c:extLst>
              <c:ext xmlns:c16="http://schemas.microsoft.com/office/drawing/2014/chart" uri="{C3380CC4-5D6E-409C-BE32-E72D297353CC}">
                <c16:uniqueId val="{00000007-1BF4-41CD-B33F-4FC44A975E92}"/>
              </c:ext>
            </c:extLst>
          </c:dPt>
          <c:dPt>
            <c:idx val="5"/>
            <c:invertIfNegative val="0"/>
            <c:bubble3D val="0"/>
            <c:spPr>
              <a:solidFill>
                <a:schemeClr val="accent6"/>
              </a:solidFill>
            </c:spPr>
            <c:extLst>
              <c:ext xmlns:c16="http://schemas.microsoft.com/office/drawing/2014/chart" uri="{C3380CC4-5D6E-409C-BE32-E72D297353CC}">
                <c16:uniqueId val="{00000009-1BF4-41CD-B33F-4FC44A975E92}"/>
              </c:ext>
            </c:extLst>
          </c:dPt>
          <c:dPt>
            <c:idx val="6"/>
            <c:invertIfNegative val="0"/>
            <c:bubble3D val="0"/>
            <c:spPr>
              <a:solidFill>
                <a:srgbClr val="97B9E0"/>
              </a:solidFill>
            </c:spPr>
            <c:extLst>
              <c:ext xmlns:c16="http://schemas.microsoft.com/office/drawing/2014/chart" uri="{C3380CC4-5D6E-409C-BE32-E72D297353CC}">
                <c16:uniqueId val="{0000000B-1BF4-41CD-B33F-4FC44A975E92}"/>
              </c:ext>
            </c:extLst>
          </c:dPt>
          <c:dLbls>
            <c:numFmt formatCode="0.00" sourceLinked="0"/>
            <c:spPr>
              <a:noFill/>
              <a:ln>
                <a:noFill/>
              </a:ln>
              <a:effectLst/>
            </c:spPr>
            <c:txPr>
              <a:bodyPr rot="0" spcFirstLastPara="0" vertOverflow="ellipsis" vert="horz" wrap="square" lIns="38100" tIns="19050" rIns="38100" bIns="19050" anchor="ctr" anchorCtr="1"/>
              <a:lstStyle/>
              <a:p>
                <a:pPr>
                  <a:defRPr lang="en-US"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74.66</c:v>
                </c:pt>
                <c:pt idx="1">
                  <c:v>74.930000000000007</c:v>
                </c:pt>
                <c:pt idx="2">
                  <c:v>75.349999999999994</c:v>
                </c:pt>
                <c:pt idx="3">
                  <c:v>75.739999999999995</c:v>
                </c:pt>
                <c:pt idx="4">
                  <c:v>76.06</c:v>
                </c:pt>
                <c:pt idx="5">
                  <c:v>76.45</c:v>
                </c:pt>
                <c:pt idx="6">
                  <c:v>77.760000000000005</c:v>
                </c:pt>
              </c:numCache>
            </c:numRef>
          </c:val>
          <c:extLst>
            <c:ext xmlns:c16="http://schemas.microsoft.com/office/drawing/2014/chart" uri="{C3380CC4-5D6E-409C-BE32-E72D297353CC}">
              <c16:uniqueId val="{0000000C-1BF4-41CD-B33F-4FC44A975E92}"/>
            </c:ext>
          </c:extLst>
        </c:ser>
        <c:dLbls>
          <c:showLegendKey val="0"/>
          <c:showVal val="1"/>
          <c:showCatName val="0"/>
          <c:showSerName val="0"/>
          <c:showPercent val="0"/>
          <c:showBubbleSize val="0"/>
        </c:dLbls>
        <c:gapWidth val="50"/>
        <c:axId val="215687312"/>
        <c:axId val="215688488"/>
      </c:barChart>
      <c:lineChart>
        <c:grouping val="standard"/>
        <c:varyColors val="0"/>
        <c:ser>
          <c:idx val="1"/>
          <c:order val="1"/>
          <c:tx>
            <c:strRef>
              <c:f>Sheet1!$A$3</c:f>
              <c:strCache>
                <c:ptCount val="1"/>
                <c:pt idx="0">
                  <c:v>TARGET</c:v>
                </c:pt>
              </c:strCache>
            </c:strRef>
          </c:tx>
          <c:spPr>
            <a:ln>
              <a:solidFill>
                <a:srgbClr val="FF0000"/>
              </a:solidFill>
              <a:prstDash val="sysDot"/>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D-1BF4-41CD-B33F-4FC44A975E92}"/>
                </c:ext>
              </c:extLst>
            </c:dLbl>
            <c:dLbl>
              <c:idx val="1"/>
              <c:delete val="1"/>
              <c:extLst>
                <c:ext xmlns:c15="http://schemas.microsoft.com/office/drawing/2012/chart" uri="{CE6537A1-D6FC-4f65-9D91-7224C49458BB}"/>
                <c:ext xmlns:c16="http://schemas.microsoft.com/office/drawing/2014/chart" uri="{C3380CC4-5D6E-409C-BE32-E72D297353CC}">
                  <c16:uniqueId val="{0000000E-1BF4-41CD-B33F-4FC44A975E92}"/>
                </c:ext>
              </c:extLst>
            </c:dLbl>
            <c:dLbl>
              <c:idx val="2"/>
              <c:delete val="1"/>
              <c:extLst>
                <c:ext xmlns:c15="http://schemas.microsoft.com/office/drawing/2012/chart" uri="{CE6537A1-D6FC-4f65-9D91-7224C49458BB}"/>
                <c:ext xmlns:c16="http://schemas.microsoft.com/office/drawing/2014/chart" uri="{C3380CC4-5D6E-409C-BE32-E72D297353CC}">
                  <c16:uniqueId val="{0000000F-1BF4-41CD-B33F-4FC44A975E92}"/>
                </c:ext>
              </c:extLst>
            </c:dLbl>
            <c:dLbl>
              <c:idx val="3"/>
              <c:delete val="1"/>
              <c:extLst>
                <c:ext xmlns:c15="http://schemas.microsoft.com/office/drawing/2012/chart" uri="{CE6537A1-D6FC-4f65-9D91-7224C49458BB}"/>
                <c:ext xmlns:c16="http://schemas.microsoft.com/office/drawing/2014/chart" uri="{C3380CC4-5D6E-409C-BE32-E72D297353CC}">
                  <c16:uniqueId val="{00000010-1BF4-41CD-B33F-4FC44A975E92}"/>
                </c:ext>
              </c:extLst>
            </c:dLbl>
            <c:dLbl>
              <c:idx val="4"/>
              <c:delete val="1"/>
              <c:extLst>
                <c:ext xmlns:c15="http://schemas.microsoft.com/office/drawing/2012/chart" uri="{CE6537A1-D6FC-4f65-9D91-7224C49458BB}"/>
                <c:ext xmlns:c16="http://schemas.microsoft.com/office/drawing/2014/chart" uri="{C3380CC4-5D6E-409C-BE32-E72D297353CC}">
                  <c16:uniqueId val="{00000011-1BF4-41CD-B33F-4FC44A975E92}"/>
                </c:ext>
              </c:extLst>
            </c:dLbl>
            <c:dLbl>
              <c:idx val="5"/>
              <c:delete val="1"/>
              <c:extLst>
                <c:ext xmlns:c15="http://schemas.microsoft.com/office/drawing/2012/chart" uri="{CE6537A1-D6FC-4f65-9D91-7224C49458BB}"/>
                <c:ext xmlns:c16="http://schemas.microsoft.com/office/drawing/2014/chart" uri="{C3380CC4-5D6E-409C-BE32-E72D297353CC}">
                  <c16:uniqueId val="{00000012-1BF4-41CD-B33F-4FC44A975E92}"/>
                </c:ext>
              </c:extLst>
            </c:dLbl>
            <c:numFmt formatCode="0.00" sourceLinked="0"/>
            <c:spPr>
              <a:noFill/>
              <a:ln>
                <a:solidFill>
                  <a:srgbClr val="FF0000"/>
                </a:solid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76.989999999999995</c:v>
                </c:pt>
                <c:pt idx="1">
                  <c:v>76.989999999999995</c:v>
                </c:pt>
                <c:pt idx="2">
                  <c:v>76.989999999999995</c:v>
                </c:pt>
                <c:pt idx="3">
                  <c:v>76.989999999999995</c:v>
                </c:pt>
                <c:pt idx="4">
                  <c:v>76.989999999999995</c:v>
                </c:pt>
                <c:pt idx="5">
                  <c:v>76.989999999999995</c:v>
                </c:pt>
                <c:pt idx="6" formatCode="General">
                  <c:v>76.989999999999995</c:v>
                </c:pt>
              </c:numCache>
            </c:numRef>
          </c:val>
          <c:smooth val="0"/>
          <c:extLst>
            <c:ext xmlns:c16="http://schemas.microsoft.com/office/drawing/2014/chart" uri="{C3380CC4-5D6E-409C-BE32-E72D297353CC}">
              <c16:uniqueId val="{00000013-1BF4-41CD-B33F-4FC44A975E92}"/>
            </c:ext>
          </c:extLst>
        </c:ser>
        <c:dLbls>
          <c:showLegendKey val="0"/>
          <c:showVal val="0"/>
          <c:showCatName val="0"/>
          <c:showSerName val="0"/>
          <c:showPercent val="0"/>
          <c:showBubbleSize val="0"/>
        </c:dLbls>
        <c:marker val="1"/>
        <c:smooth val="0"/>
        <c:axId val="215687312"/>
        <c:axId val="215688488"/>
      </c:lineChart>
      <c:catAx>
        <c:axId val="21568731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15688488"/>
        <c:crosses val="autoZero"/>
        <c:auto val="1"/>
        <c:lblAlgn val="ctr"/>
        <c:lblOffset val="100"/>
        <c:noMultiLvlLbl val="0"/>
      </c:catAx>
      <c:valAx>
        <c:axId val="215688488"/>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8.5862948720330425E-3"/>
              <c:y val="0.252289518905997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5687312"/>
        <c:crosses val="autoZero"/>
        <c:crossBetween val="between"/>
      </c:valAx>
    </c:plotArea>
    <c:legend>
      <c:legendPos val="b"/>
      <c:layout>
        <c:manualLayout>
          <c:xMode val="edge"/>
          <c:yMode val="edge"/>
          <c:x val="0"/>
          <c:y val="0.88733746335124586"/>
          <c:w val="1"/>
          <c:h val="0.1007511157497404"/>
        </c:manualLayout>
      </c:layout>
      <c:overlay val="0"/>
      <c:txPr>
        <a:bodyPr rot="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2006181213692729E-2"/>
          <c:y val="6.095600128631562E-2"/>
          <c:w val="0.92352556879544023"/>
          <c:h val="0.73805369276866362"/>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D1-4415-9546-01EBBB5B1FFC}"/>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Sheet1!$B$2</c:f>
              <c:numCache>
                <c:formatCode>_(* #,##0.00_);_(* \(#,##0.00\);_(* "-"??_);_(@_)</c:formatCode>
                <c:ptCount val="1"/>
                <c:pt idx="0">
                  <c:v>13.43</c:v>
                </c:pt>
              </c:numCache>
            </c:numRef>
          </c:val>
          <c:extLst>
            <c:ext xmlns:c16="http://schemas.microsoft.com/office/drawing/2014/chart" uri="{C3380CC4-5D6E-409C-BE32-E72D297353CC}">
              <c16:uniqueId val="{00000001-F4D1-4415-9546-01EBBB5B1FFC}"/>
            </c:ext>
          </c:extLst>
        </c:ser>
        <c:ser>
          <c:idx val="1"/>
          <c:order val="1"/>
          <c:tx>
            <c:strRef>
              <c:f>Sheet1!$C$1</c:f>
              <c:strCache>
                <c:ptCount val="1"/>
                <c:pt idx="0">
                  <c:v>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Sheet1!$C$2</c:f>
              <c:numCache>
                <c:formatCode>_(* #,##0.00_);_(* \(#,##0.00\);_(* "-"??_);_(@_)</c:formatCode>
                <c:ptCount val="1"/>
                <c:pt idx="0">
                  <c:v>19.3</c:v>
                </c:pt>
              </c:numCache>
            </c:numRef>
          </c:val>
          <c:extLst>
            <c:ext xmlns:c16="http://schemas.microsoft.com/office/drawing/2014/chart" uri="{C3380CC4-5D6E-409C-BE32-E72D297353CC}">
              <c16:uniqueId val="{00000002-F4D1-4415-9546-01EBBB5B1FFC}"/>
            </c:ext>
          </c:extLst>
        </c:ser>
        <c:ser>
          <c:idx val="2"/>
          <c:order val="2"/>
          <c:tx>
            <c:strRef>
              <c:f>Sheet1!$D$1</c:f>
              <c:strCache>
                <c:ptCount val="1"/>
                <c:pt idx="0">
                  <c:v>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Sheet1!$D$2</c:f>
              <c:numCache>
                <c:formatCode>_(* #,##0.00_);_(* \(#,##0.00\);_(* "-"??_);_(@_)</c:formatCode>
                <c:ptCount val="1"/>
                <c:pt idx="0">
                  <c:v>13.17</c:v>
                </c:pt>
              </c:numCache>
            </c:numRef>
          </c:val>
          <c:extLst>
            <c:ext xmlns:c16="http://schemas.microsoft.com/office/drawing/2014/chart" uri="{C3380CC4-5D6E-409C-BE32-E72D297353CC}">
              <c16:uniqueId val="{00000003-F4D1-4415-9546-01EBBB5B1FFC}"/>
            </c:ext>
          </c:extLst>
        </c:ser>
        <c:ser>
          <c:idx val="3"/>
          <c:order val="3"/>
          <c:tx>
            <c:strRef>
              <c:f>Sheet1!$E$1</c:f>
              <c:strCache>
                <c:ptCount val="1"/>
                <c:pt idx="0">
                  <c:v>APRL</c:v>
                </c:pt>
              </c:strCache>
            </c:strRef>
          </c:tx>
          <c:invertIfNegative val="0"/>
          <c:dLbls>
            <c:dLbl>
              <c:idx val="0"/>
              <c:layout>
                <c:manualLayout>
                  <c:x val="1.76398498388809E-3"/>
                  <c:y val="0"/>
                </c:manualLayout>
              </c:layout>
              <c:numFmt formatCode="#,##0.00;[Red]#,##0.00" sourceLinked="0"/>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D1-4415-9546-01EBBB5B1FFC}"/>
                </c:ext>
              </c:extLst>
            </c:dLbl>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Sheet1!$E$2</c:f>
              <c:numCache>
                <c:formatCode>_(* #,##0.00_);_(* \(#,##0.00\);_(* "-"??_);_(@_)</c:formatCode>
                <c:ptCount val="1"/>
                <c:pt idx="0">
                  <c:v>13.79</c:v>
                </c:pt>
              </c:numCache>
            </c:numRef>
          </c:val>
          <c:extLst>
            <c:ext xmlns:c16="http://schemas.microsoft.com/office/drawing/2014/chart" uri="{C3380CC4-5D6E-409C-BE32-E72D297353CC}">
              <c16:uniqueId val="{00000005-F4D1-4415-9546-01EBBB5B1FFC}"/>
            </c:ext>
          </c:extLst>
        </c:ser>
        <c:ser>
          <c:idx val="4"/>
          <c:order val="4"/>
          <c:tx>
            <c:strRef>
              <c:f>Sheet1!$F$1</c:f>
              <c:strCache>
                <c:ptCount val="1"/>
                <c:pt idx="0">
                  <c:v>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Sheet1!$F$2</c:f>
              <c:numCache>
                <c:formatCode>_(* #,##0.00_);_(* \(#,##0.00\);_(* "-"??_);_(@_)</c:formatCode>
                <c:ptCount val="1"/>
                <c:pt idx="0">
                  <c:v>12.73</c:v>
                </c:pt>
              </c:numCache>
            </c:numRef>
          </c:val>
          <c:extLst>
            <c:ext xmlns:c16="http://schemas.microsoft.com/office/drawing/2014/chart" uri="{C3380CC4-5D6E-409C-BE32-E72D297353CC}">
              <c16:uniqueId val="{00000006-F4D1-4415-9546-01EBBB5B1FFC}"/>
            </c:ext>
          </c:extLst>
        </c:ser>
        <c:ser>
          <c:idx val="5"/>
          <c:order val="5"/>
          <c:tx>
            <c:strRef>
              <c:f>Sheet1!$G$1</c:f>
              <c:strCache>
                <c:ptCount val="1"/>
                <c:pt idx="0">
                  <c:v>JUNI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Sheet1!$G$2</c:f>
              <c:numCache>
                <c:formatCode>_(* #,##0.00_);_(* \(#,##0.00\);_(* "-"??_);_(@_)</c:formatCode>
                <c:ptCount val="1"/>
                <c:pt idx="0">
                  <c:v>16.649999999999999</c:v>
                </c:pt>
              </c:numCache>
            </c:numRef>
          </c:val>
          <c:extLst>
            <c:ext xmlns:c16="http://schemas.microsoft.com/office/drawing/2014/chart" uri="{C3380CC4-5D6E-409C-BE32-E72D297353CC}">
              <c16:uniqueId val="{00000007-F4D1-4415-9546-01EBBB5B1FFC}"/>
            </c:ext>
          </c:extLst>
        </c:ser>
        <c:ser>
          <c:idx val="6"/>
          <c:order val="6"/>
          <c:tx>
            <c:strRef>
              <c:f>Sheet1!$H$1</c:f>
              <c:strCache>
                <c:ptCount val="1"/>
                <c:pt idx="0">
                  <c:v>JULI</c:v>
                </c:pt>
              </c:strCache>
            </c:strRef>
          </c:tx>
          <c:invertIfNegative val="0"/>
          <c:dLbls>
            <c:spPr>
              <a:noFill/>
              <a:ln>
                <a:noFill/>
              </a:ln>
              <a:effectLst/>
            </c:spPr>
            <c:txPr>
              <a:bodyPr rot="0" spcFirstLastPara="0" vertOverflow="ellipsis" vert="horz" wrap="square" lIns="38100" tIns="19050" rIns="38100" bIns="19050" anchor="ctr" anchorCtr="1">
                <a:spAutoFit/>
              </a:bodyPr>
              <a:lstStyle/>
              <a:p>
                <a:pPr>
                  <a:defRPr lang="en-US" sz="1200" b="0" i="0" u="none" strike="noStrike" kern="1200" baseline="0">
                    <a:solidFill>
                      <a:schemeClr val="tx1">
                        <a:lumMod val="85000"/>
                        <a:lumOff val="1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Sheet1!$H$2</c:f>
              <c:numCache>
                <c:formatCode>_(* #,##0.00_);_(* \(#,##0.00\);_(* "-"??_);_(@_)</c:formatCode>
                <c:ptCount val="1"/>
                <c:pt idx="0">
                  <c:v>15.68</c:v>
                </c:pt>
              </c:numCache>
            </c:numRef>
          </c:val>
          <c:extLst>
            <c:ext xmlns:c16="http://schemas.microsoft.com/office/drawing/2014/chart" uri="{C3380CC4-5D6E-409C-BE32-E72D297353CC}">
              <c16:uniqueId val="{00000008-F4D1-4415-9546-01EBBB5B1FFC}"/>
            </c:ext>
          </c:extLst>
        </c:ser>
        <c:ser>
          <c:idx val="7"/>
          <c:order val="7"/>
          <c:tx>
            <c:strRef>
              <c:f>Sheet1!$I$1</c:f>
              <c:strCache>
                <c:ptCount val="1"/>
                <c:pt idx="0">
                  <c:v>AGT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Sheet1!$I$2</c:f>
              <c:numCache>
                <c:formatCode>_(* #,##0.00_);_(* \(#,##0.00\);_(* "-"??_);_(@_)</c:formatCode>
                <c:ptCount val="1"/>
                <c:pt idx="0">
                  <c:v>14.4</c:v>
                </c:pt>
              </c:numCache>
            </c:numRef>
          </c:val>
          <c:extLst>
            <c:ext xmlns:c16="http://schemas.microsoft.com/office/drawing/2014/chart" uri="{C3380CC4-5D6E-409C-BE32-E72D297353CC}">
              <c16:uniqueId val="{00000009-F4D1-4415-9546-01EBBB5B1FFC}"/>
            </c:ext>
          </c:extLst>
        </c:ser>
        <c:ser>
          <c:idx val="8"/>
          <c:order val="8"/>
          <c:tx>
            <c:strRef>
              <c:f>Sheet1!$J$1</c:f>
              <c:strCache>
                <c:ptCount val="1"/>
                <c:pt idx="0">
                  <c:v>SEPT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Sheet1!$J$2</c:f>
              <c:numCache>
                <c:formatCode>_(* #,##0.00_);_(* \(#,##0.00\);_(* "-"??_);_(@_)</c:formatCode>
                <c:ptCount val="1"/>
                <c:pt idx="0">
                  <c:v>13.83</c:v>
                </c:pt>
              </c:numCache>
            </c:numRef>
          </c:val>
          <c:extLst>
            <c:ext xmlns:c16="http://schemas.microsoft.com/office/drawing/2014/chart" uri="{C3380CC4-5D6E-409C-BE32-E72D297353CC}">
              <c16:uniqueId val="{0000000A-F4D1-4415-9546-01EBBB5B1FFC}"/>
            </c:ext>
          </c:extLst>
        </c:ser>
        <c:ser>
          <c:idx val="9"/>
          <c:order val="9"/>
          <c:tx>
            <c:strRef>
              <c:f>Sheet1!$K$1</c:f>
              <c:strCache>
                <c:ptCount val="1"/>
                <c:pt idx="0">
                  <c:v>OKT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Sheet1!$K$2</c:f>
              <c:numCache>
                <c:formatCode>_(* #,##0.00_);_(* \(#,##0.00\);_(* "-"??_);_(@_)</c:formatCode>
                <c:ptCount val="1"/>
                <c:pt idx="0">
                  <c:v>11.15</c:v>
                </c:pt>
              </c:numCache>
            </c:numRef>
          </c:val>
          <c:extLst>
            <c:ext xmlns:c16="http://schemas.microsoft.com/office/drawing/2014/chart" uri="{C3380CC4-5D6E-409C-BE32-E72D297353CC}">
              <c16:uniqueId val="{0000000B-F4D1-4415-9546-01EBBB5B1FFC}"/>
            </c:ext>
          </c:extLst>
        </c:ser>
        <c:ser>
          <c:idx val="10"/>
          <c:order val="10"/>
          <c:tx>
            <c:strRef>
              <c:f>Sheet1!$L$1</c:f>
              <c:strCache>
                <c:ptCount val="1"/>
                <c:pt idx="0">
                  <c:v>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Sheet1!$L$2</c:f>
              <c:numCache>
                <c:formatCode>_(* #,##0.00_);_(* \(#,##0.00\);_(* "-"??_);_(@_)</c:formatCode>
                <c:ptCount val="1"/>
                <c:pt idx="0">
                  <c:v>12.84</c:v>
                </c:pt>
              </c:numCache>
            </c:numRef>
          </c:val>
          <c:extLst>
            <c:ext xmlns:c16="http://schemas.microsoft.com/office/drawing/2014/chart" uri="{C3380CC4-5D6E-409C-BE32-E72D297353CC}">
              <c16:uniqueId val="{0000000C-F4D1-4415-9546-01EBBB5B1FFC}"/>
            </c:ext>
          </c:extLst>
        </c:ser>
        <c:ser>
          <c:idx val="11"/>
          <c:order val="11"/>
          <c:tx>
            <c:strRef>
              <c:f>Sheet1!$M$1</c:f>
              <c:strCache>
                <c:ptCount val="1"/>
                <c:pt idx="0">
                  <c:v>DEC</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Sheet1!$M$2</c:f>
              <c:numCache>
                <c:formatCode>_(* #,##0.00_);_(* \(#,##0.00\);_(* "-"??_);_(@_)</c:formatCode>
                <c:ptCount val="1"/>
                <c:pt idx="0">
                  <c:v>15.35</c:v>
                </c:pt>
              </c:numCache>
            </c:numRef>
          </c:val>
          <c:extLst>
            <c:ext xmlns:c16="http://schemas.microsoft.com/office/drawing/2014/chart" uri="{C3380CC4-5D6E-409C-BE32-E72D297353CC}">
              <c16:uniqueId val="{0000000D-F4D1-4415-9546-01EBBB5B1FFC}"/>
            </c:ext>
          </c:extLst>
        </c:ser>
        <c:dLbls>
          <c:showLegendKey val="0"/>
          <c:showVal val="1"/>
          <c:showCatName val="0"/>
          <c:showSerName val="0"/>
          <c:showPercent val="0"/>
          <c:showBubbleSize val="0"/>
        </c:dLbls>
        <c:gapWidth val="150"/>
        <c:overlap val="-25"/>
        <c:axId val="214162384"/>
        <c:axId val="214162776"/>
      </c:barChart>
      <c:catAx>
        <c:axId val="21416238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4162776"/>
        <c:crosses val="autoZero"/>
        <c:auto val="1"/>
        <c:lblAlgn val="ctr"/>
        <c:lblOffset val="100"/>
        <c:noMultiLvlLbl val="0"/>
      </c:catAx>
      <c:valAx>
        <c:axId val="214162776"/>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8.2466427689056685E-3"/>
              <c:y val="0.25668759765723004"/>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4162384"/>
        <c:crosses val="autoZero"/>
        <c:crossBetween val="between"/>
      </c:valAx>
    </c:plotArea>
    <c:legend>
      <c:legendPos val="b"/>
      <c:layout>
        <c:manualLayout>
          <c:xMode val="edge"/>
          <c:yMode val="edge"/>
          <c:x val="8.7834379791389347E-2"/>
          <c:y val="0.91774648673956083"/>
          <c:w val="0.8999998581314278"/>
          <c:h val="8.2253513260439212E-2"/>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4072172701392113E-2"/>
          <c:y val="6.095600128631562E-2"/>
          <c:w val="0.92424376241653305"/>
          <c:h val="0.74913660209344812"/>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5AA-4339-B32C-CA3008BDDE63}"/>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Sheet1!$B$2</c:f>
              <c:numCache>
                <c:formatCode>_(* #,##0.00_);_(* \(#,##0.00\);_(* "-"??_);_(@_)</c:formatCode>
                <c:ptCount val="1"/>
                <c:pt idx="0">
                  <c:v>13.43</c:v>
                </c:pt>
              </c:numCache>
            </c:numRef>
          </c:val>
          <c:extLst>
            <c:ext xmlns:c16="http://schemas.microsoft.com/office/drawing/2014/chart" uri="{C3380CC4-5D6E-409C-BE32-E72D297353CC}">
              <c16:uniqueId val="{00000001-75AA-4339-B32C-CA3008BDDE63}"/>
            </c:ext>
          </c:extLst>
        </c:ser>
        <c:ser>
          <c:idx val="1"/>
          <c:order val="1"/>
          <c:tx>
            <c:strRef>
              <c:f>Sheet1!$C$1</c:f>
              <c:strCache>
                <c:ptCount val="1"/>
                <c:pt idx="0">
                  <c:v>sd. 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Sheet1!$C$2</c:f>
              <c:numCache>
                <c:formatCode>_(* #,##0.00_);_(* \(#,##0.00\);_(* "-"??_);_(@_)</c:formatCode>
                <c:ptCount val="1"/>
                <c:pt idx="0">
                  <c:v>15.72</c:v>
                </c:pt>
              </c:numCache>
            </c:numRef>
          </c:val>
          <c:extLst>
            <c:ext xmlns:c16="http://schemas.microsoft.com/office/drawing/2014/chart" uri="{C3380CC4-5D6E-409C-BE32-E72D297353CC}">
              <c16:uniqueId val="{00000002-75AA-4339-B32C-CA3008BDDE63}"/>
            </c:ext>
          </c:extLst>
        </c:ser>
        <c:ser>
          <c:idx val="2"/>
          <c:order val="2"/>
          <c:tx>
            <c:strRef>
              <c:f>Sheet1!$D$1</c:f>
              <c:strCache>
                <c:ptCount val="1"/>
                <c:pt idx="0">
                  <c:v>sd. 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Sheet1!$D$2</c:f>
              <c:numCache>
                <c:formatCode>_(* #,##0.00_);_(* \(#,##0.00\);_(* "-"??_);_(@_)</c:formatCode>
                <c:ptCount val="1"/>
                <c:pt idx="0">
                  <c:v>14.78</c:v>
                </c:pt>
              </c:numCache>
            </c:numRef>
          </c:val>
          <c:extLst>
            <c:ext xmlns:c16="http://schemas.microsoft.com/office/drawing/2014/chart" uri="{C3380CC4-5D6E-409C-BE32-E72D297353CC}">
              <c16:uniqueId val="{00000003-75AA-4339-B32C-CA3008BDDE63}"/>
            </c:ext>
          </c:extLst>
        </c:ser>
        <c:ser>
          <c:idx val="3"/>
          <c:order val="3"/>
          <c:tx>
            <c:strRef>
              <c:f>Sheet1!$E$1</c:f>
              <c:strCache>
                <c:ptCount val="1"/>
                <c:pt idx="0">
                  <c:v>sd. APR</c:v>
                </c:pt>
              </c:strCache>
            </c:strRef>
          </c:tx>
          <c:invertIfNegative val="0"/>
          <c:dLbls>
            <c:dLbl>
              <c:idx val="0"/>
              <c:layout>
                <c:manualLayout>
                  <c:x val="4.870691156257190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5AA-4339-B32C-CA3008BDDE63}"/>
                </c:ext>
              </c:extLst>
            </c:dLbl>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Sheet1!$E$2</c:f>
              <c:numCache>
                <c:formatCode>_(* #,##0.00_);_(* \(#,##0.00\);_(* "-"??_);_(@_)</c:formatCode>
                <c:ptCount val="1"/>
                <c:pt idx="0">
                  <c:v>14.52</c:v>
                </c:pt>
              </c:numCache>
            </c:numRef>
          </c:val>
          <c:extLst>
            <c:ext xmlns:c16="http://schemas.microsoft.com/office/drawing/2014/chart" uri="{C3380CC4-5D6E-409C-BE32-E72D297353CC}">
              <c16:uniqueId val="{00000005-75AA-4339-B32C-CA3008BDDE63}"/>
            </c:ext>
          </c:extLst>
        </c:ser>
        <c:ser>
          <c:idx val="4"/>
          <c:order val="4"/>
          <c:tx>
            <c:strRef>
              <c:f>Sheet1!$F$1</c:f>
              <c:strCache>
                <c:ptCount val="1"/>
                <c:pt idx="0">
                  <c:v>sd. 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Sheet1!$F$2</c:f>
              <c:numCache>
                <c:formatCode>_(* #,##0.00_);_(* \(#,##0.00\);_(* "-"??_);_(@_)</c:formatCode>
                <c:ptCount val="1"/>
                <c:pt idx="0">
                  <c:v>14.1</c:v>
                </c:pt>
              </c:numCache>
            </c:numRef>
          </c:val>
          <c:extLst>
            <c:ext xmlns:c16="http://schemas.microsoft.com/office/drawing/2014/chart" uri="{C3380CC4-5D6E-409C-BE32-E72D297353CC}">
              <c16:uniqueId val="{00000006-75AA-4339-B32C-CA3008BDDE63}"/>
            </c:ext>
          </c:extLst>
        </c:ser>
        <c:ser>
          <c:idx val="5"/>
          <c:order val="5"/>
          <c:tx>
            <c:strRef>
              <c:f>Sheet1!$G$1</c:f>
              <c:strCache>
                <c:ptCount val="1"/>
                <c:pt idx="0">
                  <c:v>sd. JUN</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Sheet1!$G$2</c:f>
              <c:numCache>
                <c:formatCode>_(* #,##0.00_);_(* \(#,##0.00\);_(* "-"??_);_(@_)</c:formatCode>
                <c:ptCount val="1"/>
                <c:pt idx="0">
                  <c:v>14.45</c:v>
                </c:pt>
              </c:numCache>
            </c:numRef>
          </c:val>
          <c:extLst>
            <c:ext xmlns:c16="http://schemas.microsoft.com/office/drawing/2014/chart" uri="{C3380CC4-5D6E-409C-BE32-E72D297353CC}">
              <c16:uniqueId val="{00000007-75AA-4339-B32C-CA3008BDDE63}"/>
            </c:ext>
          </c:extLst>
        </c:ser>
        <c:ser>
          <c:idx val="6"/>
          <c:order val="6"/>
          <c:tx>
            <c:strRef>
              <c:f>Sheet1!$H$1</c:f>
              <c:strCache>
                <c:ptCount val="1"/>
                <c:pt idx="0">
                  <c:v>sd. JUL</c:v>
                </c:pt>
              </c:strCache>
            </c:strRef>
          </c:tx>
          <c:invertIfNegative val="0"/>
          <c:dLbls>
            <c:spPr>
              <a:noFill/>
              <a:ln>
                <a:noFill/>
              </a:ln>
              <a:effectLst/>
            </c:spPr>
            <c:txPr>
              <a:bodyPr rot="0" spcFirstLastPara="0" vertOverflow="ellipsis" vert="horz" wrap="square" lIns="38100" tIns="19050" rIns="38100" bIns="19050" anchor="ctr" anchorCtr="1">
                <a:spAutoFit/>
              </a:bodyPr>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Sheet1!$H$2</c:f>
              <c:numCache>
                <c:formatCode>_(* #,##0.00_);_(* \(#,##0.00\);_(* "-"??_);_(@_)</c:formatCode>
                <c:ptCount val="1"/>
                <c:pt idx="0">
                  <c:v>14.62</c:v>
                </c:pt>
              </c:numCache>
            </c:numRef>
          </c:val>
          <c:extLst>
            <c:ext xmlns:c16="http://schemas.microsoft.com/office/drawing/2014/chart" uri="{C3380CC4-5D6E-409C-BE32-E72D297353CC}">
              <c16:uniqueId val="{00000008-75AA-4339-B32C-CA3008BDDE63}"/>
            </c:ext>
          </c:extLst>
        </c:ser>
        <c:ser>
          <c:idx val="7"/>
          <c:order val="7"/>
          <c:tx>
            <c:strRef>
              <c:f>Sheet1!$I$1</c:f>
              <c:strCache>
                <c:ptCount val="1"/>
                <c:pt idx="0">
                  <c:v>sd. AGT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Sheet1!$I$2</c:f>
              <c:numCache>
                <c:formatCode>_(* #,##0.00_);_(* \(#,##0.00\);_(* "-"??_);_(@_)</c:formatCode>
                <c:ptCount val="1"/>
                <c:pt idx="0">
                  <c:v>14.59</c:v>
                </c:pt>
              </c:numCache>
            </c:numRef>
          </c:val>
          <c:extLst>
            <c:ext xmlns:c16="http://schemas.microsoft.com/office/drawing/2014/chart" uri="{C3380CC4-5D6E-409C-BE32-E72D297353CC}">
              <c16:uniqueId val="{00000009-75AA-4339-B32C-CA3008BDDE63}"/>
            </c:ext>
          </c:extLst>
        </c:ser>
        <c:ser>
          <c:idx val="8"/>
          <c:order val="8"/>
          <c:tx>
            <c:strRef>
              <c:f>Sheet1!$J$1</c:f>
              <c:strCache>
                <c:ptCount val="1"/>
                <c:pt idx="0">
                  <c:v>sd. SEPT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Sheet1!$J$2</c:f>
              <c:numCache>
                <c:formatCode>_(* #,##0.00_);_(* \(#,##0.00\);_(* "-"??_);_(@_)</c:formatCode>
                <c:ptCount val="1"/>
                <c:pt idx="0">
                  <c:v>14.51</c:v>
                </c:pt>
              </c:numCache>
            </c:numRef>
          </c:val>
          <c:extLst>
            <c:ext xmlns:c16="http://schemas.microsoft.com/office/drawing/2014/chart" uri="{C3380CC4-5D6E-409C-BE32-E72D297353CC}">
              <c16:uniqueId val="{0000000A-75AA-4339-B32C-CA3008BDDE63}"/>
            </c:ext>
          </c:extLst>
        </c:ser>
        <c:ser>
          <c:idx val="9"/>
          <c:order val="9"/>
          <c:tx>
            <c:strRef>
              <c:f>Sheet1!$K$1</c:f>
              <c:strCache>
                <c:ptCount val="1"/>
                <c:pt idx="0">
                  <c:v>sd. OKT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Sheet1!$K$2</c:f>
              <c:numCache>
                <c:formatCode>_(* #,##0.00_);_(* \(#,##0.00\);_(* "-"??_);_(@_)</c:formatCode>
                <c:ptCount val="1"/>
                <c:pt idx="0">
                  <c:v>14.13</c:v>
                </c:pt>
              </c:numCache>
            </c:numRef>
          </c:val>
          <c:extLst>
            <c:ext xmlns:c16="http://schemas.microsoft.com/office/drawing/2014/chart" uri="{C3380CC4-5D6E-409C-BE32-E72D297353CC}">
              <c16:uniqueId val="{0000000B-75AA-4339-B32C-CA3008BDDE63}"/>
            </c:ext>
          </c:extLst>
        </c:ser>
        <c:ser>
          <c:idx val="10"/>
          <c:order val="10"/>
          <c:tx>
            <c:strRef>
              <c:f>Sheet1!$L$1</c:f>
              <c:strCache>
                <c:ptCount val="1"/>
                <c:pt idx="0">
                  <c:v>sd. 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Sheet1!$L$2</c:f>
              <c:numCache>
                <c:formatCode>_(* #,##0.00_);_(* \(#,##0.00\);_(* "-"??_);_(@_)</c:formatCode>
                <c:ptCount val="1"/>
                <c:pt idx="0">
                  <c:v>14.01</c:v>
                </c:pt>
              </c:numCache>
            </c:numRef>
          </c:val>
          <c:extLst>
            <c:ext xmlns:c16="http://schemas.microsoft.com/office/drawing/2014/chart" uri="{C3380CC4-5D6E-409C-BE32-E72D297353CC}">
              <c16:uniqueId val="{0000000C-75AA-4339-B32C-CA3008BDDE63}"/>
            </c:ext>
          </c:extLst>
        </c:ser>
        <c:ser>
          <c:idx val="11"/>
          <c:order val="11"/>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Sheet1!$M$2</c:f>
              <c:numCache>
                <c:formatCode>_(* #,##0.00_);_(* \(#,##0.00\);_(* "-"??_);_(@_)</c:formatCode>
                <c:ptCount val="1"/>
                <c:pt idx="0">
                  <c:v>14.11</c:v>
                </c:pt>
              </c:numCache>
            </c:numRef>
          </c:val>
          <c:extLst>
            <c:ext xmlns:c16="http://schemas.microsoft.com/office/drawing/2014/chart" uri="{C3380CC4-5D6E-409C-BE32-E72D297353CC}">
              <c16:uniqueId val="{0000000D-75AA-4339-B32C-CA3008BDDE63}"/>
            </c:ext>
          </c:extLst>
        </c:ser>
        <c:dLbls>
          <c:showLegendKey val="0"/>
          <c:showVal val="1"/>
          <c:showCatName val="0"/>
          <c:showSerName val="0"/>
          <c:showPercent val="0"/>
          <c:showBubbleSize val="0"/>
        </c:dLbls>
        <c:gapWidth val="150"/>
        <c:overlap val="-25"/>
        <c:axId val="214163560"/>
        <c:axId val="214163952"/>
      </c:barChart>
      <c:catAx>
        <c:axId val="21416356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4163952"/>
        <c:crosses val="autoZero"/>
        <c:auto val="1"/>
        <c:lblAlgn val="ctr"/>
        <c:lblOffset val="100"/>
        <c:noMultiLvlLbl val="0"/>
      </c:catAx>
      <c:valAx>
        <c:axId val="214163952"/>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3.2971623368221454E-3"/>
              <c:y val="0.26499977965081856"/>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4163560"/>
        <c:crosses val="autoZero"/>
        <c:crossBetween val="between"/>
      </c:valAx>
    </c:plotArea>
    <c:legend>
      <c:legendPos val="b"/>
      <c:layout>
        <c:manualLayout>
          <c:xMode val="edge"/>
          <c:yMode val="edge"/>
          <c:x val="9.0095919879521202E-2"/>
          <c:y val="0.90851363786899209"/>
          <c:w val="0.89999985850438191"/>
          <c:h val="9.1486362131007859E-2"/>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ID"/>
              <a:t>target vs realisasi susut</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UIW!$V$3</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UIW!$W$2:$AB$2</c:f>
              <c:numCache>
                <c:formatCode>General</c:formatCode>
                <c:ptCount val="6"/>
                <c:pt idx="0">
                  <c:v>2015</c:v>
                </c:pt>
                <c:pt idx="1">
                  <c:v>2016</c:v>
                </c:pt>
                <c:pt idx="2">
                  <c:v>2017</c:v>
                </c:pt>
                <c:pt idx="3">
                  <c:v>2018</c:v>
                </c:pt>
                <c:pt idx="4">
                  <c:v>2019</c:v>
                </c:pt>
                <c:pt idx="5" formatCode="0">
                  <c:v>2020</c:v>
                </c:pt>
              </c:numCache>
            </c:numRef>
          </c:cat>
          <c:val>
            <c:numRef>
              <c:f>UIW!$W$3:$AB$3</c:f>
              <c:numCache>
                <c:formatCode>0.00</c:formatCode>
                <c:ptCount val="6"/>
                <c:pt idx="0">
                  <c:v>8.57</c:v>
                </c:pt>
                <c:pt idx="1">
                  <c:v>7.94</c:v>
                </c:pt>
                <c:pt idx="2">
                  <c:v>7.21</c:v>
                </c:pt>
                <c:pt idx="3">
                  <c:v>7.13</c:v>
                </c:pt>
                <c:pt idx="4">
                  <c:v>6.9</c:v>
                </c:pt>
                <c:pt idx="5">
                  <c:v>6.48</c:v>
                </c:pt>
              </c:numCache>
            </c:numRef>
          </c:val>
          <c:extLst>
            <c:ext xmlns:c16="http://schemas.microsoft.com/office/drawing/2014/chart" uri="{C3380CC4-5D6E-409C-BE32-E72D297353CC}">
              <c16:uniqueId val="{00000000-BC4F-427E-8A21-4CDE4252DE75}"/>
            </c:ext>
          </c:extLst>
        </c:ser>
        <c:ser>
          <c:idx val="1"/>
          <c:order val="1"/>
          <c:tx>
            <c:strRef>
              <c:f>UIW!$V$4</c:f>
              <c:strCache>
                <c:ptCount val="1"/>
                <c:pt idx="0">
                  <c:v>REAL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UIW!$W$2:$AB$2</c:f>
              <c:numCache>
                <c:formatCode>General</c:formatCode>
                <c:ptCount val="6"/>
                <c:pt idx="0">
                  <c:v>2015</c:v>
                </c:pt>
                <c:pt idx="1">
                  <c:v>2016</c:v>
                </c:pt>
                <c:pt idx="2">
                  <c:v>2017</c:v>
                </c:pt>
                <c:pt idx="3">
                  <c:v>2018</c:v>
                </c:pt>
                <c:pt idx="4">
                  <c:v>2019</c:v>
                </c:pt>
                <c:pt idx="5" formatCode="0">
                  <c:v>2020</c:v>
                </c:pt>
              </c:numCache>
            </c:numRef>
          </c:cat>
          <c:val>
            <c:numRef>
              <c:f>UIW!$W$4:$AB$4</c:f>
              <c:numCache>
                <c:formatCode>0.00</c:formatCode>
                <c:ptCount val="6"/>
                <c:pt idx="0">
                  <c:v>8.0399999999999991</c:v>
                </c:pt>
                <c:pt idx="1">
                  <c:v>8.18</c:v>
                </c:pt>
                <c:pt idx="2">
                  <c:v>7.33</c:v>
                </c:pt>
                <c:pt idx="3">
                  <c:v>7.21</c:v>
                </c:pt>
                <c:pt idx="4">
                  <c:v>6.82</c:v>
                </c:pt>
                <c:pt idx="5">
                  <c:v>5.22</c:v>
                </c:pt>
              </c:numCache>
            </c:numRef>
          </c:val>
          <c:extLst>
            <c:ext xmlns:c16="http://schemas.microsoft.com/office/drawing/2014/chart" uri="{C3380CC4-5D6E-409C-BE32-E72D297353CC}">
              <c16:uniqueId val="{00000001-BC4F-427E-8A21-4CDE4252DE75}"/>
            </c:ext>
          </c:extLst>
        </c:ser>
        <c:dLbls>
          <c:showLegendKey val="0"/>
          <c:showVal val="1"/>
          <c:showCatName val="0"/>
          <c:showSerName val="0"/>
          <c:showPercent val="0"/>
          <c:showBubbleSize val="0"/>
        </c:dLbls>
        <c:gapWidth val="150"/>
        <c:overlap val="-25"/>
        <c:axId val="1175495807"/>
        <c:axId val="1779826175"/>
      </c:barChart>
      <c:catAx>
        <c:axId val="117549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779826175"/>
        <c:crosses val="autoZero"/>
        <c:auto val="1"/>
        <c:lblAlgn val="ctr"/>
        <c:lblOffset val="100"/>
        <c:noMultiLvlLbl val="0"/>
      </c:catAx>
      <c:valAx>
        <c:axId val="1779826175"/>
        <c:scaling>
          <c:orientation val="minMax"/>
        </c:scaling>
        <c:delete val="1"/>
        <c:axPos val="l"/>
        <c:numFmt formatCode="0.00" sourceLinked="1"/>
        <c:majorTickMark val="none"/>
        <c:minorTickMark val="none"/>
        <c:tickLblPos val="nextTo"/>
        <c:crossAx val="1175495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chemeClr val="accent4">
          <a:lumMod val="20000"/>
          <a:lumOff val="80000"/>
        </a:schemeClr>
      </a:fgClr>
      <a:bgClr>
        <a:schemeClr val="bg1"/>
      </a:bgClr>
    </a:patt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Sheet1!$B$2:$B$4</c:f>
              <c:numCache>
                <c:formatCode>0.00</c:formatCode>
                <c:ptCount val="3"/>
                <c:pt idx="0">
                  <c:v>58.56</c:v>
                </c:pt>
                <c:pt idx="1">
                  <c:v>10.9</c:v>
                </c:pt>
                <c:pt idx="2">
                  <c:v>5.09</c:v>
                </c:pt>
              </c:numCache>
            </c:numRef>
          </c:val>
          <c:extLst>
            <c:ext xmlns:c16="http://schemas.microsoft.com/office/drawing/2014/chart" uri="{C3380CC4-5D6E-409C-BE32-E72D297353CC}">
              <c16:uniqueId val="{00000000-654D-41DA-A7C4-0EDFF6FC90FD}"/>
            </c:ext>
          </c:extLst>
        </c:ser>
        <c:ser>
          <c:idx val="1"/>
          <c:order val="1"/>
          <c:tx>
            <c:strRef>
              <c:f>Sheet1!$C$1</c:f>
              <c:strCache>
                <c:ptCount val="1"/>
                <c:pt idx="0">
                  <c:v>sd. FEB</c:v>
                </c:pt>
              </c:strCache>
            </c:strRef>
          </c:tx>
          <c:spPr>
            <a:solidFill>
              <a:schemeClr val="accent2"/>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Sheet1!$C$2:$C$4</c:f>
              <c:numCache>
                <c:formatCode>0.00</c:formatCode>
                <c:ptCount val="3"/>
                <c:pt idx="0">
                  <c:v>58.81</c:v>
                </c:pt>
                <c:pt idx="1">
                  <c:v>11.65</c:v>
                </c:pt>
                <c:pt idx="2">
                  <c:v>7.01</c:v>
                </c:pt>
              </c:numCache>
            </c:numRef>
          </c:val>
          <c:extLst>
            <c:ext xmlns:c16="http://schemas.microsoft.com/office/drawing/2014/chart" uri="{C3380CC4-5D6E-409C-BE32-E72D297353CC}">
              <c16:uniqueId val="{00000001-654D-41DA-A7C4-0EDFF6FC90FD}"/>
            </c:ext>
          </c:extLst>
        </c:ser>
        <c:ser>
          <c:idx val="2"/>
          <c:order val="2"/>
          <c:tx>
            <c:strRef>
              <c:f>Sheet1!$D$1</c:f>
              <c:strCache>
                <c:ptCount val="1"/>
                <c:pt idx="0">
                  <c:v>sd. MAR</c:v>
                </c:pt>
              </c:strCache>
            </c:strRef>
          </c:tx>
          <c:spPr>
            <a:solidFill>
              <a:schemeClr val="accent3"/>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Sheet1!$D$2:$D$4</c:f>
              <c:numCache>
                <c:formatCode>0.00</c:formatCode>
                <c:ptCount val="3"/>
                <c:pt idx="0">
                  <c:v>58.62</c:v>
                </c:pt>
                <c:pt idx="1">
                  <c:v>10.52</c:v>
                </c:pt>
                <c:pt idx="2">
                  <c:v>6.64</c:v>
                </c:pt>
              </c:numCache>
            </c:numRef>
          </c:val>
          <c:extLst>
            <c:ext xmlns:c16="http://schemas.microsoft.com/office/drawing/2014/chart" uri="{C3380CC4-5D6E-409C-BE32-E72D297353CC}">
              <c16:uniqueId val="{00000002-654D-41DA-A7C4-0EDFF6FC90FD}"/>
            </c:ext>
          </c:extLst>
        </c:ser>
        <c:ser>
          <c:idx val="3"/>
          <c:order val="3"/>
          <c:tx>
            <c:strRef>
              <c:f>Sheet1!$E$1</c:f>
              <c:strCache>
                <c:ptCount val="1"/>
                <c:pt idx="0">
                  <c:v>sd. APRL</c:v>
                </c:pt>
              </c:strCache>
            </c:strRef>
          </c:tx>
          <c:spPr>
            <a:solidFill>
              <a:schemeClr val="accent4"/>
            </a:solidFill>
            <a:ln>
              <a:noFill/>
            </a:ln>
            <a:effectLst/>
          </c:spPr>
          <c:invertIfNegative val="0"/>
          <c:dLbls>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Sheet1!$E$2:$E$4</c:f>
              <c:numCache>
                <c:formatCode>0.00</c:formatCode>
                <c:ptCount val="3"/>
                <c:pt idx="0">
                  <c:v>58.45</c:v>
                </c:pt>
                <c:pt idx="1">
                  <c:v>9.84</c:v>
                </c:pt>
                <c:pt idx="2">
                  <c:v>6.91</c:v>
                </c:pt>
              </c:numCache>
            </c:numRef>
          </c:val>
          <c:extLst>
            <c:ext xmlns:c16="http://schemas.microsoft.com/office/drawing/2014/chart" uri="{C3380CC4-5D6E-409C-BE32-E72D297353CC}">
              <c16:uniqueId val="{00000003-654D-41DA-A7C4-0EDFF6FC90FD}"/>
            </c:ext>
          </c:extLst>
        </c:ser>
        <c:ser>
          <c:idx val="4"/>
          <c:order val="4"/>
          <c:tx>
            <c:strRef>
              <c:f>Sheet1!$F$1</c:f>
              <c:strCache>
                <c:ptCount val="1"/>
                <c:pt idx="0">
                  <c:v>sd. MEI</c:v>
                </c:pt>
              </c:strCache>
            </c:strRef>
          </c:tx>
          <c:spPr>
            <a:solidFill>
              <a:schemeClr val="accent5"/>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Sheet1!$F$2:$F$4</c:f>
              <c:numCache>
                <c:formatCode>0.00</c:formatCode>
                <c:ptCount val="3"/>
                <c:pt idx="0">
                  <c:v>58.6</c:v>
                </c:pt>
                <c:pt idx="1">
                  <c:v>9.33</c:v>
                </c:pt>
                <c:pt idx="2">
                  <c:v>6.86</c:v>
                </c:pt>
              </c:numCache>
            </c:numRef>
          </c:val>
          <c:extLst>
            <c:ext xmlns:c16="http://schemas.microsoft.com/office/drawing/2014/chart" uri="{C3380CC4-5D6E-409C-BE32-E72D297353CC}">
              <c16:uniqueId val="{00000004-654D-41DA-A7C4-0EDFF6FC90FD}"/>
            </c:ext>
          </c:extLst>
        </c:ser>
        <c:ser>
          <c:idx val="5"/>
          <c:order val="5"/>
          <c:tx>
            <c:strRef>
              <c:f>Sheet1!$G$1</c:f>
              <c:strCache>
                <c:ptCount val="1"/>
                <c:pt idx="0">
                  <c:v>sd. JUN</c:v>
                </c:pt>
              </c:strCache>
            </c:strRef>
          </c:tx>
          <c:spPr>
            <a:solidFill>
              <a:schemeClr val="accent6"/>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Sheet1!$G$2:$G$4</c:f>
              <c:numCache>
                <c:formatCode>0.00</c:formatCode>
                <c:ptCount val="3"/>
                <c:pt idx="0">
                  <c:v>58.41</c:v>
                </c:pt>
                <c:pt idx="1">
                  <c:v>9.4</c:v>
                </c:pt>
                <c:pt idx="2">
                  <c:v>7.26</c:v>
                </c:pt>
              </c:numCache>
            </c:numRef>
          </c:val>
          <c:extLst>
            <c:ext xmlns:c16="http://schemas.microsoft.com/office/drawing/2014/chart" uri="{C3380CC4-5D6E-409C-BE32-E72D297353CC}">
              <c16:uniqueId val="{00000005-654D-41DA-A7C4-0EDFF6FC90FD}"/>
            </c:ext>
          </c:extLst>
        </c:ser>
        <c:ser>
          <c:idx val="6"/>
          <c:order val="6"/>
          <c:tx>
            <c:strRef>
              <c:f>Sheet1!$H$1</c:f>
              <c:strCache>
                <c:ptCount val="1"/>
                <c:pt idx="0">
                  <c:v>sd. JUL</c:v>
                </c:pt>
              </c:strCache>
            </c:strRef>
          </c:tx>
          <c:spPr>
            <a:solidFill>
              <a:schemeClr val="accent1">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Sheet1!$H$2:$H$4</c:f>
              <c:numCache>
                <c:formatCode>0.00</c:formatCode>
                <c:ptCount val="3"/>
                <c:pt idx="0">
                  <c:v>58.12</c:v>
                </c:pt>
                <c:pt idx="1">
                  <c:v>9.69</c:v>
                </c:pt>
                <c:pt idx="2">
                  <c:v>7.15</c:v>
                </c:pt>
              </c:numCache>
            </c:numRef>
          </c:val>
          <c:extLst>
            <c:ext xmlns:c16="http://schemas.microsoft.com/office/drawing/2014/chart" uri="{C3380CC4-5D6E-409C-BE32-E72D297353CC}">
              <c16:uniqueId val="{00000006-654D-41DA-A7C4-0EDFF6FC90FD}"/>
            </c:ext>
          </c:extLst>
        </c:ser>
        <c:ser>
          <c:idx val="7"/>
          <c:order val="7"/>
          <c:tx>
            <c:strRef>
              <c:f>Sheet1!$I$1</c:f>
              <c:strCache>
                <c:ptCount val="1"/>
                <c:pt idx="0">
                  <c:v>sd. AGT</c:v>
                </c:pt>
              </c:strCache>
            </c:strRef>
          </c:tx>
          <c:spPr>
            <a:solidFill>
              <a:schemeClr val="accent2">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Sheet1!$I$2:$I$4</c:f>
              <c:numCache>
                <c:formatCode>0.00</c:formatCode>
                <c:ptCount val="3"/>
                <c:pt idx="0">
                  <c:v>55.71</c:v>
                </c:pt>
                <c:pt idx="1">
                  <c:v>9.8800000000000008</c:v>
                </c:pt>
                <c:pt idx="2">
                  <c:v>7.01</c:v>
                </c:pt>
              </c:numCache>
            </c:numRef>
          </c:val>
          <c:extLst>
            <c:ext xmlns:c16="http://schemas.microsoft.com/office/drawing/2014/chart" uri="{C3380CC4-5D6E-409C-BE32-E72D297353CC}">
              <c16:uniqueId val="{00000007-654D-41DA-A7C4-0EDFF6FC90FD}"/>
            </c:ext>
          </c:extLst>
        </c:ser>
        <c:ser>
          <c:idx val="8"/>
          <c:order val="8"/>
          <c:tx>
            <c:strRef>
              <c:f>Sheet1!$J$1</c:f>
              <c:strCache>
                <c:ptCount val="1"/>
                <c:pt idx="0">
                  <c:v>sd. SEP</c:v>
                </c:pt>
              </c:strCache>
            </c:strRef>
          </c:tx>
          <c:spPr>
            <a:solidFill>
              <a:schemeClr val="accent3">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Sheet1!$J$2:$J$4</c:f>
              <c:numCache>
                <c:formatCode>0.00</c:formatCode>
                <c:ptCount val="3"/>
                <c:pt idx="0">
                  <c:v>53.16</c:v>
                </c:pt>
                <c:pt idx="1">
                  <c:v>10.09</c:v>
                </c:pt>
                <c:pt idx="2">
                  <c:v>6.92</c:v>
                </c:pt>
              </c:numCache>
            </c:numRef>
          </c:val>
          <c:extLst>
            <c:ext xmlns:c16="http://schemas.microsoft.com/office/drawing/2014/chart" uri="{C3380CC4-5D6E-409C-BE32-E72D297353CC}">
              <c16:uniqueId val="{00000008-654D-41DA-A7C4-0EDFF6FC90FD}"/>
            </c:ext>
          </c:extLst>
        </c:ser>
        <c:ser>
          <c:idx val="9"/>
          <c:order val="9"/>
          <c:tx>
            <c:strRef>
              <c:f>Sheet1!$K$1</c:f>
              <c:strCache>
                <c:ptCount val="1"/>
                <c:pt idx="0">
                  <c:v>sd. OKT</c:v>
                </c:pt>
              </c:strCache>
            </c:strRef>
          </c:tx>
          <c:invertIfNegative val="0"/>
          <c:dLbls>
            <c:spPr>
              <a:noFill/>
              <a:ln>
                <a:noFill/>
              </a:ln>
              <a:effectLst/>
            </c:spPr>
            <c:txPr>
              <a:bodyPr rot="-2700000" spcFirstLastPara="0" vertOverflow="ellipsis" vert="horz" wrap="square" lIns="38100" tIns="19050" rIns="38100" bIns="19050" anchor="ctr" anchorCtr="1">
                <a:spAutoFit/>
              </a:bodyPr>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UP3 SMD
</c:v>
                </c:pt>
                <c:pt idx="1">
                  <c:v>UP3 BRU
</c:v>
                </c:pt>
                <c:pt idx="2">
                  <c:v>UP3 BTG
</c:v>
                </c:pt>
              </c:strCache>
            </c:strRef>
          </c:cat>
          <c:val>
            <c:numRef>
              <c:f>Sheet1!$K$2:$K$4</c:f>
              <c:numCache>
                <c:formatCode>0.00</c:formatCode>
                <c:ptCount val="3"/>
                <c:pt idx="0">
                  <c:v>51.66</c:v>
                </c:pt>
                <c:pt idx="1">
                  <c:v>9.89</c:v>
                </c:pt>
                <c:pt idx="2">
                  <c:v>6.85</c:v>
                </c:pt>
              </c:numCache>
            </c:numRef>
          </c:val>
          <c:extLst>
            <c:ext xmlns:c16="http://schemas.microsoft.com/office/drawing/2014/chart" uri="{C3380CC4-5D6E-409C-BE32-E72D297353CC}">
              <c16:uniqueId val="{00000009-654D-41DA-A7C4-0EDFF6FC90FD}"/>
            </c:ext>
          </c:extLst>
        </c:ser>
        <c:ser>
          <c:idx val="10"/>
          <c:order val="10"/>
          <c:tx>
            <c:strRef>
              <c:f>Sheet1!$L$1</c:f>
              <c:strCache>
                <c:ptCount val="1"/>
                <c:pt idx="0">
                  <c:v>sd. NOV</c:v>
                </c:pt>
              </c:strCache>
            </c:strRef>
          </c:tx>
          <c:invertIfNegative val="0"/>
          <c:dLbls>
            <c:spPr>
              <a:noFill/>
              <a:ln>
                <a:noFill/>
              </a:ln>
              <a:effectLst/>
            </c:spPr>
            <c:txPr>
              <a:bodyPr rot="-2700000" spcFirstLastPara="0" vertOverflow="ellipsis" vert="horz" wrap="square" lIns="38100" tIns="19050" rIns="38100" bIns="19050" anchor="ctr" anchorCtr="1">
                <a:spAutoFit/>
              </a:bodyPr>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UP3 SMD
</c:v>
                </c:pt>
                <c:pt idx="1">
                  <c:v>UP3 BRU
</c:v>
                </c:pt>
                <c:pt idx="2">
                  <c:v>UP3 BTG
</c:v>
                </c:pt>
              </c:strCache>
            </c:strRef>
          </c:cat>
          <c:val>
            <c:numRef>
              <c:f>Sheet1!$L$2:$L$4</c:f>
              <c:numCache>
                <c:formatCode>0.00</c:formatCode>
                <c:ptCount val="3"/>
                <c:pt idx="0">
                  <c:v>50.77</c:v>
                </c:pt>
                <c:pt idx="1">
                  <c:v>9.85</c:v>
                </c:pt>
                <c:pt idx="2">
                  <c:v>6.95</c:v>
                </c:pt>
              </c:numCache>
            </c:numRef>
          </c:val>
          <c:extLst>
            <c:ext xmlns:c16="http://schemas.microsoft.com/office/drawing/2014/chart" uri="{C3380CC4-5D6E-409C-BE32-E72D297353CC}">
              <c16:uniqueId val="{0000000A-654D-41DA-A7C4-0EDFF6FC90FD}"/>
            </c:ext>
          </c:extLst>
        </c:ser>
        <c:ser>
          <c:idx val="11"/>
          <c:order val="11"/>
          <c:tx>
            <c:strRef>
              <c:f>Sheet1!$M$1</c:f>
              <c:strCache>
                <c:ptCount val="1"/>
                <c:pt idx="0">
                  <c:v>sd. DES</c:v>
                </c:pt>
              </c:strCache>
            </c:strRef>
          </c:tx>
          <c:invertIfNegative val="0"/>
          <c:dLbls>
            <c:spPr>
              <a:noFill/>
              <a:ln>
                <a:noFill/>
              </a:ln>
              <a:effectLst/>
            </c:spPr>
            <c:txPr>
              <a:bodyPr rot="-2700000" spcFirstLastPara="0" vertOverflow="ellipsis" vert="horz" wrap="square" lIns="38100" tIns="19050" rIns="38100" bIns="19050" anchor="ctr" anchorCtr="1"/>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Sheet1!$M$2:$M$4</c:f>
              <c:numCache>
                <c:formatCode>0.00</c:formatCode>
                <c:ptCount val="3"/>
                <c:pt idx="0">
                  <c:v>50.21</c:v>
                </c:pt>
                <c:pt idx="1">
                  <c:v>9.85</c:v>
                </c:pt>
                <c:pt idx="2">
                  <c:v>7.34</c:v>
                </c:pt>
              </c:numCache>
            </c:numRef>
          </c:val>
          <c:extLst>
            <c:ext xmlns:c16="http://schemas.microsoft.com/office/drawing/2014/chart" uri="{C3380CC4-5D6E-409C-BE32-E72D297353CC}">
              <c16:uniqueId val="{0000000B-654D-41DA-A7C4-0EDFF6FC90FD}"/>
            </c:ext>
          </c:extLst>
        </c:ser>
        <c:dLbls>
          <c:showLegendKey val="0"/>
          <c:showVal val="1"/>
          <c:showCatName val="0"/>
          <c:showSerName val="0"/>
          <c:showPercent val="0"/>
          <c:showBubbleSize val="0"/>
        </c:dLbls>
        <c:gapWidth val="350"/>
        <c:overlap val="-25"/>
        <c:axId val="213910416"/>
        <c:axId val="213910808"/>
      </c:barChart>
      <c:catAx>
        <c:axId val="213910416"/>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065" b="1" i="0" u="none" strike="noStrike" kern="1200" cap="all" spc="120" normalizeH="0" baseline="0">
                <a:solidFill>
                  <a:schemeClr val="tx1"/>
                </a:solidFill>
                <a:latin typeface="+mn-lt"/>
                <a:ea typeface="+mn-ea"/>
                <a:cs typeface="+mn-cs"/>
              </a:defRPr>
            </a:pPr>
            <a:endParaRPr lang="en-US"/>
          </a:p>
        </c:txPr>
        <c:crossAx val="213910808"/>
        <c:crosses val="autoZero"/>
        <c:auto val="1"/>
        <c:lblAlgn val="ctr"/>
        <c:lblOffset val="100"/>
        <c:noMultiLvlLbl val="0"/>
      </c:catAx>
      <c:valAx>
        <c:axId val="213910808"/>
        <c:scaling>
          <c:orientation val="minMax"/>
        </c:scaling>
        <c:delete val="1"/>
        <c:axPos val="l"/>
        <c:title>
          <c:tx>
            <c:rich>
              <a:bodyPr rot="-5400000" spcFirstLastPara="1" vertOverflow="ellipsis" vert="horz" wrap="square" anchor="ctr" anchorCtr="1"/>
              <a:lstStyle/>
              <a:p>
                <a:pPr>
                  <a:defRPr lang="id-ID" sz="1100" b="1" i="0" u="none" strike="noStrike" kern="1200" cap="all" baseline="0">
                    <a:solidFill>
                      <a:schemeClr val="tx1"/>
                    </a:solidFill>
                    <a:latin typeface="+mn-lt"/>
                    <a:ea typeface="+mn-ea"/>
                    <a:cs typeface="+mn-cs"/>
                  </a:defRPr>
                </a:pPr>
                <a:r>
                  <a:rPr lang="en-US" sz="1100" b="1" i="0" baseline="0" dirty="0">
                    <a:effectLst/>
                  </a:rPr>
                  <a:t>% (</a:t>
                </a:r>
                <a:r>
                  <a:rPr lang="en-US" sz="1100" b="1" i="0" baseline="0" dirty="0" err="1">
                    <a:effectLst/>
                  </a:rPr>
                  <a:t>persen</a:t>
                </a:r>
                <a:r>
                  <a:rPr lang="en-US" sz="1100" b="1" i="0" baseline="0" dirty="0">
                    <a:effectLst/>
                  </a:rPr>
                  <a:t>)</a:t>
                </a:r>
                <a:endParaRPr lang="en-GB" sz="1100" dirty="0">
                  <a:effectLst/>
                </a:endParaRPr>
              </a:p>
            </c:rich>
          </c:tx>
          <c:overlay val="0"/>
          <c:spPr>
            <a:noFill/>
            <a:ln>
              <a:noFill/>
            </a:ln>
            <a:effectLst/>
          </c:spPr>
        </c:title>
        <c:numFmt formatCode="0.00" sourceLinked="1"/>
        <c:majorTickMark val="none"/>
        <c:minorTickMark val="none"/>
        <c:tickLblPos val="none"/>
        <c:crossAx val="213910416"/>
        <c:crosses val="autoZero"/>
        <c:crossBetween val="between"/>
      </c:valAx>
      <c:spPr>
        <a:noFill/>
        <a:ln>
          <a:noFill/>
        </a:ln>
        <a:effectLst/>
      </c:spPr>
    </c:plotArea>
    <c:legend>
      <c:legendPos val="t"/>
      <c:layout>
        <c:manualLayout>
          <c:xMode val="edge"/>
          <c:yMode val="edge"/>
          <c:x val="2.6649433323598558E-2"/>
          <c:y val="0"/>
          <c:w val="0.95079396775480496"/>
          <c:h val="8.5167785733820736E-2"/>
        </c:manualLayout>
      </c:layout>
      <c:overlay val="0"/>
      <c:spPr>
        <a:noFill/>
        <a:ln>
          <a:noFill/>
        </a:ln>
        <a:effectLst/>
      </c:spPr>
      <c:txPr>
        <a:bodyPr rot="0" spcFirstLastPara="1" vertOverflow="ellipsis" vert="horz" wrap="square" anchor="ctr" anchorCtr="1"/>
        <a:lstStyle/>
        <a:p>
          <a:pPr>
            <a:defRPr lang="id-ID" sz="1195"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5376163201636903E-2"/>
          <c:y val="5.8682832940014099E-2"/>
          <c:w val="0.90802907118436005"/>
          <c:h val="0.7313201708513376"/>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56-4448-993F-C77438E011DF}"/>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Sheet1!$B$2</c:f>
              <c:numCache>
                <c:formatCode>_(* #,##0.00_);_(* \(#,##0.00\);_(* "-"??_);_(@_)</c:formatCode>
                <c:ptCount val="1"/>
                <c:pt idx="0">
                  <c:v>2.73</c:v>
                </c:pt>
              </c:numCache>
            </c:numRef>
          </c:val>
          <c:extLst>
            <c:ext xmlns:c16="http://schemas.microsoft.com/office/drawing/2014/chart" uri="{C3380CC4-5D6E-409C-BE32-E72D297353CC}">
              <c16:uniqueId val="{00000001-7356-4448-993F-C77438E011DF}"/>
            </c:ext>
          </c:extLst>
        </c:ser>
        <c:ser>
          <c:idx val="1"/>
          <c:order val="1"/>
          <c:tx>
            <c:strRef>
              <c:f>Sheet1!$C$1</c:f>
              <c:strCache>
                <c:ptCount val="1"/>
                <c:pt idx="0">
                  <c:v>FEB</c:v>
                </c:pt>
              </c:strCache>
            </c:strRef>
          </c:tx>
          <c:invertIfNegative val="0"/>
          <c:dLbls>
            <c:dLbl>
              <c:idx val="0"/>
              <c:layout>
                <c:manualLayout>
                  <c:x val="-5.9790732436472496E-3"/>
                  <c:y val="-2.510833157706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56-4448-993F-C77438E011DF}"/>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Sheet1!$C$2</c:f>
              <c:numCache>
                <c:formatCode>_(* #,##0.00_);_(* \(#,##0.00\);_(* "-"??_);_(@_)</c:formatCode>
                <c:ptCount val="1"/>
                <c:pt idx="0">
                  <c:v>1.73</c:v>
                </c:pt>
              </c:numCache>
            </c:numRef>
          </c:val>
          <c:extLst>
            <c:ext xmlns:c16="http://schemas.microsoft.com/office/drawing/2014/chart" uri="{C3380CC4-5D6E-409C-BE32-E72D297353CC}">
              <c16:uniqueId val="{00000003-7356-4448-993F-C77438E011DF}"/>
            </c:ext>
          </c:extLst>
        </c:ser>
        <c:ser>
          <c:idx val="2"/>
          <c:order val="2"/>
          <c:tx>
            <c:strRef>
              <c:f>Sheet1!$D$1</c:f>
              <c:strCache>
                <c:ptCount val="1"/>
                <c:pt idx="0">
                  <c:v>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Sheet1!$D$2</c:f>
              <c:numCache>
                <c:formatCode>_(* #,##0.00_);_(* \(#,##0.00\);_(* "-"??_);_(@_)</c:formatCode>
                <c:ptCount val="1"/>
                <c:pt idx="0">
                  <c:v>1.23</c:v>
                </c:pt>
              </c:numCache>
            </c:numRef>
          </c:val>
          <c:extLst>
            <c:ext xmlns:c16="http://schemas.microsoft.com/office/drawing/2014/chart" uri="{C3380CC4-5D6E-409C-BE32-E72D297353CC}">
              <c16:uniqueId val="{00000004-7356-4448-993F-C77438E011DF}"/>
            </c:ext>
          </c:extLst>
        </c:ser>
        <c:ser>
          <c:idx val="3"/>
          <c:order val="3"/>
          <c:tx>
            <c:strRef>
              <c:f>Sheet1!$E$1</c:f>
              <c:strCache>
                <c:ptCount val="1"/>
                <c:pt idx="0">
                  <c:v>APRL</c:v>
                </c:pt>
              </c:strCache>
            </c:strRef>
          </c:tx>
          <c:invertIfNegative val="0"/>
          <c:dLbls>
            <c:dLbl>
              <c:idx val="0"/>
              <c:layout>
                <c:manualLayout>
                  <c:x val="6.7882206966692398E-3"/>
                  <c:y val="1.8938550630640899E-2"/>
                </c:manualLayout>
              </c:layout>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356-4448-993F-C77438E011DF}"/>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Sheet1!$E$2</c:f>
              <c:numCache>
                <c:formatCode>_(* #,##0.00_);_(* \(#,##0.00\);_(* "-"??_);_(@_)</c:formatCode>
                <c:ptCount val="1"/>
                <c:pt idx="0">
                  <c:v>0.67</c:v>
                </c:pt>
              </c:numCache>
            </c:numRef>
          </c:val>
          <c:extLst>
            <c:ext xmlns:c16="http://schemas.microsoft.com/office/drawing/2014/chart" uri="{C3380CC4-5D6E-409C-BE32-E72D297353CC}">
              <c16:uniqueId val="{00000006-7356-4448-993F-C77438E011DF}"/>
            </c:ext>
          </c:extLst>
        </c:ser>
        <c:ser>
          <c:idx val="4"/>
          <c:order val="4"/>
          <c:tx>
            <c:strRef>
              <c:f>Sheet1!$F$1</c:f>
              <c:strCache>
                <c:ptCount val="1"/>
                <c:pt idx="0">
                  <c:v>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Sheet1!$F$2</c:f>
              <c:numCache>
                <c:formatCode>_(* #,##0.00_);_(* \(#,##0.00\);_(* "-"??_);_(@_)</c:formatCode>
                <c:ptCount val="1"/>
                <c:pt idx="0">
                  <c:v>0.95</c:v>
                </c:pt>
              </c:numCache>
            </c:numRef>
          </c:val>
          <c:extLst>
            <c:ext xmlns:c16="http://schemas.microsoft.com/office/drawing/2014/chart" uri="{C3380CC4-5D6E-409C-BE32-E72D297353CC}">
              <c16:uniqueId val="{00000007-7356-4448-993F-C77438E011DF}"/>
            </c:ext>
          </c:extLst>
        </c:ser>
        <c:ser>
          <c:idx val="5"/>
          <c:order val="5"/>
          <c:tx>
            <c:strRef>
              <c:f>Sheet1!$G$1</c:f>
              <c:strCache>
                <c:ptCount val="1"/>
                <c:pt idx="0">
                  <c:v>JUNI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BULANAN</c:v>
                </c:pt>
              </c:strCache>
            </c:strRef>
          </c:cat>
          <c:val>
            <c:numRef>
              <c:f>Sheet1!$G$2</c:f>
              <c:numCache>
                <c:formatCode>_(* #,##0.00_);_(* \(#,##0.00\);_(* "-"??_);_(@_)</c:formatCode>
                <c:ptCount val="1"/>
                <c:pt idx="0">
                  <c:v>0.99</c:v>
                </c:pt>
              </c:numCache>
            </c:numRef>
          </c:val>
          <c:extLst>
            <c:ext xmlns:c16="http://schemas.microsoft.com/office/drawing/2014/chart" uri="{C3380CC4-5D6E-409C-BE32-E72D297353CC}">
              <c16:uniqueId val="{00000008-7356-4448-993F-C77438E011DF}"/>
            </c:ext>
          </c:extLst>
        </c:ser>
        <c:ser>
          <c:idx val="6"/>
          <c:order val="6"/>
          <c:tx>
            <c:strRef>
              <c:f>Sheet1!$H$1</c:f>
              <c:strCache>
                <c:ptCount val="1"/>
                <c:pt idx="0">
                  <c:v>JULI</c:v>
                </c:pt>
              </c:strCache>
            </c:strRef>
          </c:tx>
          <c:invertIfNegative val="0"/>
          <c:dLbls>
            <c:spPr>
              <a:noFill/>
              <a:ln>
                <a:noFill/>
              </a:ln>
              <a:effectLst/>
            </c:spPr>
            <c:txPr>
              <a:bodyPr rot="0" spcFirstLastPara="0" vertOverflow="ellipsis" vert="horz" wrap="square" lIns="38100" tIns="19050" rIns="38100" bIns="19050" anchor="ctr" anchorCtr="1">
                <a:spAutoFit/>
              </a:bodyPr>
              <a:lstStyle/>
              <a:p>
                <a:pPr>
                  <a:defRPr lang="en-US" sz="1200" b="0" i="0" u="none" strike="noStrike" kern="1200" baseline="0">
                    <a:solidFill>
                      <a:schemeClr val="tx1">
                        <a:lumMod val="85000"/>
                        <a:lumOff val="1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Sheet1!$H$2</c:f>
              <c:numCache>
                <c:formatCode>_(* #,##0.00_);_(* \(#,##0.00\);_(* "-"??_);_(@_)</c:formatCode>
                <c:ptCount val="1"/>
                <c:pt idx="0">
                  <c:v>1.02</c:v>
                </c:pt>
              </c:numCache>
            </c:numRef>
          </c:val>
          <c:extLst>
            <c:ext xmlns:c16="http://schemas.microsoft.com/office/drawing/2014/chart" uri="{C3380CC4-5D6E-409C-BE32-E72D297353CC}">
              <c16:uniqueId val="{00000009-7356-4448-993F-C77438E011DF}"/>
            </c:ext>
          </c:extLst>
        </c:ser>
        <c:ser>
          <c:idx val="7"/>
          <c:order val="7"/>
          <c:tx>
            <c:strRef>
              <c:f>Sheet1!$I$1</c:f>
              <c:strCache>
                <c:ptCount val="1"/>
                <c:pt idx="0">
                  <c:v>AGT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Sheet1!$I$2</c:f>
              <c:numCache>
                <c:formatCode>_(* #,##0.00_);_(* \(#,##0.00\);_(* "-"??_);_(@_)</c:formatCode>
                <c:ptCount val="1"/>
                <c:pt idx="0">
                  <c:v>1.05</c:v>
                </c:pt>
              </c:numCache>
            </c:numRef>
          </c:val>
          <c:extLst>
            <c:ext xmlns:c16="http://schemas.microsoft.com/office/drawing/2014/chart" uri="{C3380CC4-5D6E-409C-BE32-E72D297353CC}">
              <c16:uniqueId val="{0000000A-7356-4448-993F-C77438E011DF}"/>
            </c:ext>
          </c:extLst>
        </c:ser>
        <c:ser>
          <c:idx val="8"/>
          <c:order val="8"/>
          <c:tx>
            <c:strRef>
              <c:f>Sheet1!$J$1</c:f>
              <c:strCache>
                <c:ptCount val="1"/>
                <c:pt idx="0">
                  <c:v>SEP</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Sheet1!$J$2</c:f>
              <c:numCache>
                <c:formatCode>_(* #,##0.00_);_(* \(#,##0.00\);_(* "-"??_);_(@_)</c:formatCode>
                <c:ptCount val="1"/>
                <c:pt idx="0">
                  <c:v>1.1299999999999999</c:v>
                </c:pt>
              </c:numCache>
            </c:numRef>
          </c:val>
          <c:extLst>
            <c:ext xmlns:c16="http://schemas.microsoft.com/office/drawing/2014/chart" uri="{C3380CC4-5D6E-409C-BE32-E72D297353CC}">
              <c16:uniqueId val="{0000000B-7356-4448-993F-C77438E011DF}"/>
            </c:ext>
          </c:extLst>
        </c:ser>
        <c:ser>
          <c:idx val="9"/>
          <c:order val="9"/>
          <c:tx>
            <c:strRef>
              <c:f>Sheet1!$K$1</c:f>
              <c:strCache>
                <c:ptCount val="1"/>
                <c:pt idx="0">
                  <c:v>OKT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Sheet1!$K$2</c:f>
              <c:numCache>
                <c:formatCode>_(* #,##0.00_);_(* \(#,##0.00\);_(* "-"??_);_(@_)</c:formatCode>
                <c:ptCount val="1"/>
                <c:pt idx="0">
                  <c:v>1.1100000000000001</c:v>
                </c:pt>
              </c:numCache>
            </c:numRef>
          </c:val>
          <c:extLst>
            <c:ext xmlns:c16="http://schemas.microsoft.com/office/drawing/2014/chart" uri="{C3380CC4-5D6E-409C-BE32-E72D297353CC}">
              <c16:uniqueId val="{0000000C-7356-4448-993F-C77438E011DF}"/>
            </c:ext>
          </c:extLst>
        </c:ser>
        <c:ser>
          <c:idx val="10"/>
          <c:order val="10"/>
          <c:tx>
            <c:strRef>
              <c:f>Sheet1!$L$1</c:f>
              <c:strCache>
                <c:ptCount val="1"/>
                <c:pt idx="0">
                  <c:v>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Sheet1!$L$2</c:f>
              <c:numCache>
                <c:formatCode>_(* #,##0.00_);_(* \(#,##0.00\);_(* "-"??_);_(@_)</c:formatCode>
                <c:ptCount val="1"/>
                <c:pt idx="0">
                  <c:v>1.1599999999999999</c:v>
                </c:pt>
              </c:numCache>
            </c:numRef>
          </c:val>
          <c:extLst>
            <c:ext xmlns:c16="http://schemas.microsoft.com/office/drawing/2014/chart" uri="{C3380CC4-5D6E-409C-BE32-E72D297353CC}">
              <c16:uniqueId val="{0000000D-7356-4448-993F-C77438E011DF}"/>
            </c:ext>
          </c:extLst>
        </c:ser>
        <c:ser>
          <c:idx val="11"/>
          <c:order val="11"/>
          <c:tx>
            <c:strRef>
              <c:f>Sheet1!$M$1</c:f>
              <c:strCache>
                <c:ptCount val="1"/>
                <c:pt idx="0">
                  <c:v>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BULANAN</c:v>
                </c:pt>
              </c:strCache>
            </c:strRef>
          </c:cat>
          <c:val>
            <c:numRef>
              <c:f>Sheet1!$M$2</c:f>
              <c:numCache>
                <c:formatCode>_(* #,##0.00_);_(* \(#,##0.00\);_(* "-"??_);_(@_)</c:formatCode>
                <c:ptCount val="1"/>
                <c:pt idx="0">
                  <c:v>1.1599999999999999</c:v>
                </c:pt>
              </c:numCache>
            </c:numRef>
          </c:val>
          <c:extLst>
            <c:ext xmlns:c16="http://schemas.microsoft.com/office/drawing/2014/chart" uri="{C3380CC4-5D6E-409C-BE32-E72D297353CC}">
              <c16:uniqueId val="{0000000E-7356-4448-993F-C77438E011DF}"/>
            </c:ext>
          </c:extLst>
        </c:ser>
        <c:dLbls>
          <c:showLegendKey val="0"/>
          <c:showVal val="1"/>
          <c:showCatName val="0"/>
          <c:showSerName val="0"/>
          <c:showPercent val="0"/>
          <c:showBubbleSize val="0"/>
        </c:dLbls>
        <c:gapWidth val="125"/>
        <c:overlap val="-25"/>
        <c:axId val="215949760"/>
        <c:axId val="214959056"/>
      </c:barChart>
      <c:catAx>
        <c:axId val="21594976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4959056"/>
        <c:crosses val="autoZero"/>
        <c:auto val="1"/>
        <c:lblAlgn val="ctr"/>
        <c:lblOffset val="100"/>
        <c:noMultiLvlLbl val="0"/>
      </c:catAx>
      <c:valAx>
        <c:axId val="214959056"/>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5.2890833141012441E-3"/>
              <c:y val="0.2565889859443402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5949760"/>
        <c:crosses val="autoZero"/>
        <c:crossBetween val="between"/>
      </c:valAx>
    </c:plotArea>
    <c:legend>
      <c:legendPos val="b"/>
      <c:layout>
        <c:manualLayout>
          <c:xMode val="edge"/>
          <c:yMode val="edge"/>
          <c:x val="7.4479069104778153E-2"/>
          <c:y val="0.9150542997106661"/>
          <c:w val="0.89434838748848244"/>
          <c:h val="7.8039826041957097E-2"/>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7.0216853559446193E-2"/>
          <c:y val="5.0216663154136289E-2"/>
          <c:w val="0.900592810985824"/>
          <c:h val="0.74919370371556604"/>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B1E-4407-B3E0-A8201FE51D27}"/>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c:v>
                </c:pt>
              </c:strCache>
            </c:strRef>
          </c:cat>
          <c:val>
            <c:numRef>
              <c:f>Sheet1!$B$2</c:f>
              <c:numCache>
                <c:formatCode>_(* #,##0.00_);_(* \(#,##0.00\);_(* "-"??_);_(@_)</c:formatCode>
                <c:ptCount val="1"/>
                <c:pt idx="0">
                  <c:v>2.73</c:v>
                </c:pt>
              </c:numCache>
            </c:numRef>
          </c:val>
          <c:extLst>
            <c:ext xmlns:c16="http://schemas.microsoft.com/office/drawing/2014/chart" uri="{C3380CC4-5D6E-409C-BE32-E72D297353CC}">
              <c16:uniqueId val="{00000001-CB1E-4407-B3E0-A8201FE51D27}"/>
            </c:ext>
          </c:extLst>
        </c:ser>
        <c:ser>
          <c:idx val="1"/>
          <c:order val="1"/>
          <c:tx>
            <c:strRef>
              <c:f>Sheet1!$C$1</c:f>
              <c:strCache>
                <c:ptCount val="1"/>
                <c:pt idx="0">
                  <c:v>sd. 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spAutoFit/>
              </a:bodyPr>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Sheet1!$C$2</c:f>
              <c:numCache>
                <c:formatCode>_(* #,##0.00_);_(* \(#,##0.00\);_(* "-"??_);_(@_)</c:formatCode>
                <c:ptCount val="1"/>
                <c:pt idx="0">
                  <c:v>2.2599999999999998</c:v>
                </c:pt>
              </c:numCache>
            </c:numRef>
          </c:val>
          <c:extLst>
            <c:ext xmlns:c16="http://schemas.microsoft.com/office/drawing/2014/chart" uri="{C3380CC4-5D6E-409C-BE32-E72D297353CC}">
              <c16:uniqueId val="{00000002-CB1E-4407-B3E0-A8201FE51D27}"/>
            </c:ext>
          </c:extLst>
        </c:ser>
        <c:ser>
          <c:idx val="2"/>
          <c:order val="2"/>
          <c:tx>
            <c:strRef>
              <c:f>Sheet1!$D$1</c:f>
              <c:strCache>
                <c:ptCount val="1"/>
                <c:pt idx="0">
                  <c:v>sd. MAR</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CB1E-4407-B3E0-A8201FE51D27}"/>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Sheet1!$D$2</c:f>
              <c:numCache>
                <c:formatCode>_(* #,##0.00_);_(* \(#,##0.00\);_(* "-"??_);_(@_)</c:formatCode>
                <c:ptCount val="1"/>
                <c:pt idx="0">
                  <c:v>1.92</c:v>
                </c:pt>
              </c:numCache>
            </c:numRef>
          </c:val>
          <c:extLst>
            <c:ext xmlns:c16="http://schemas.microsoft.com/office/drawing/2014/chart" uri="{C3380CC4-5D6E-409C-BE32-E72D297353CC}">
              <c16:uniqueId val="{00000004-CB1E-4407-B3E0-A8201FE51D27}"/>
            </c:ext>
          </c:extLst>
        </c:ser>
        <c:ser>
          <c:idx val="3"/>
          <c:order val="3"/>
          <c:tx>
            <c:strRef>
              <c:f>Sheet1!$E$1</c:f>
              <c:strCache>
                <c:ptCount val="1"/>
                <c:pt idx="0">
                  <c:v>sd. APR</c:v>
                </c:pt>
              </c:strCache>
            </c:strRef>
          </c:tx>
          <c:invertIfNegative val="0"/>
          <c:dLbls>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Sheet1!$E$2</c:f>
              <c:numCache>
                <c:formatCode>_(* #,##0.00_);_(* \(#,##0.00\);_(* "-"??_);_(@_)</c:formatCode>
                <c:ptCount val="1"/>
                <c:pt idx="0">
                  <c:v>1.61</c:v>
                </c:pt>
              </c:numCache>
            </c:numRef>
          </c:val>
          <c:extLst>
            <c:ext xmlns:c16="http://schemas.microsoft.com/office/drawing/2014/chart" uri="{C3380CC4-5D6E-409C-BE32-E72D297353CC}">
              <c16:uniqueId val="{00000005-CB1E-4407-B3E0-A8201FE51D27}"/>
            </c:ext>
          </c:extLst>
        </c:ser>
        <c:ser>
          <c:idx val="4"/>
          <c:order val="4"/>
          <c:tx>
            <c:strRef>
              <c:f>Sheet1!$F$1</c:f>
              <c:strCache>
                <c:ptCount val="1"/>
                <c:pt idx="0">
                  <c:v>sd. 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Sheet1!$F$2</c:f>
              <c:numCache>
                <c:formatCode>_(* #,##0.00_);_(* \(#,##0.00\);_(* "-"??_);_(@_)</c:formatCode>
                <c:ptCount val="1"/>
                <c:pt idx="0">
                  <c:v>1.47</c:v>
                </c:pt>
              </c:numCache>
            </c:numRef>
          </c:val>
          <c:extLst>
            <c:ext xmlns:c16="http://schemas.microsoft.com/office/drawing/2014/chart" uri="{C3380CC4-5D6E-409C-BE32-E72D297353CC}">
              <c16:uniqueId val="{00000006-CB1E-4407-B3E0-A8201FE51D27}"/>
            </c:ext>
          </c:extLst>
        </c:ser>
        <c:ser>
          <c:idx val="5"/>
          <c:order val="5"/>
          <c:tx>
            <c:strRef>
              <c:f>Sheet1!$G$1</c:f>
              <c:strCache>
                <c:ptCount val="1"/>
                <c:pt idx="0">
                  <c:v>sd. JUN</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Sheet1!$G$2</c:f>
              <c:numCache>
                <c:formatCode>_(* #,##0.00_);_(* \(#,##0.00\);_(* "-"??_);_(@_)</c:formatCode>
                <c:ptCount val="1"/>
                <c:pt idx="0">
                  <c:v>1.4</c:v>
                </c:pt>
              </c:numCache>
            </c:numRef>
          </c:val>
          <c:extLst>
            <c:ext xmlns:c16="http://schemas.microsoft.com/office/drawing/2014/chart" uri="{C3380CC4-5D6E-409C-BE32-E72D297353CC}">
              <c16:uniqueId val="{00000007-CB1E-4407-B3E0-A8201FE51D27}"/>
            </c:ext>
          </c:extLst>
        </c:ser>
        <c:ser>
          <c:idx val="6"/>
          <c:order val="6"/>
          <c:tx>
            <c:strRef>
              <c:f>Sheet1!$H$1</c:f>
              <c:strCache>
                <c:ptCount val="1"/>
                <c:pt idx="0">
                  <c:v>sd. JUL</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Sheet1!$H$2</c:f>
              <c:numCache>
                <c:formatCode>_(* #,##0.00_);_(* \(#,##0.00\);_(* "-"??_);_(@_)</c:formatCode>
                <c:ptCount val="1"/>
                <c:pt idx="0">
                  <c:v>1.34</c:v>
                </c:pt>
              </c:numCache>
            </c:numRef>
          </c:val>
          <c:extLst>
            <c:ext xmlns:c16="http://schemas.microsoft.com/office/drawing/2014/chart" uri="{C3380CC4-5D6E-409C-BE32-E72D297353CC}">
              <c16:uniqueId val="{00000008-CB1E-4407-B3E0-A8201FE51D27}"/>
            </c:ext>
          </c:extLst>
        </c:ser>
        <c:ser>
          <c:idx val="7"/>
          <c:order val="7"/>
          <c:tx>
            <c:strRef>
              <c:f>Sheet1!$I$1</c:f>
              <c:strCache>
                <c:ptCount val="1"/>
                <c:pt idx="0">
                  <c:v>sd. AGT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Sheet1!$I$2</c:f>
              <c:numCache>
                <c:formatCode>_(* #,##0.00_);_(* \(#,##0.00\);_(* "-"??_);_(@_)</c:formatCode>
                <c:ptCount val="1"/>
                <c:pt idx="0">
                  <c:v>1.3</c:v>
                </c:pt>
              </c:numCache>
            </c:numRef>
          </c:val>
          <c:extLst>
            <c:ext xmlns:c16="http://schemas.microsoft.com/office/drawing/2014/chart" uri="{C3380CC4-5D6E-409C-BE32-E72D297353CC}">
              <c16:uniqueId val="{00000009-CB1E-4407-B3E0-A8201FE51D27}"/>
            </c:ext>
          </c:extLst>
        </c:ser>
        <c:ser>
          <c:idx val="8"/>
          <c:order val="8"/>
          <c:tx>
            <c:strRef>
              <c:f>Sheet1!$J$1</c:f>
              <c:strCache>
                <c:ptCount val="1"/>
                <c:pt idx="0">
                  <c:v>sd. SEP</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Sheet1!$J$2</c:f>
              <c:numCache>
                <c:formatCode>_(* #,##0.00_);_(* \(#,##0.00\);_(* "-"??_);_(@_)</c:formatCode>
                <c:ptCount val="1"/>
                <c:pt idx="0">
                  <c:v>1.29</c:v>
                </c:pt>
              </c:numCache>
            </c:numRef>
          </c:val>
          <c:extLst>
            <c:ext xmlns:c16="http://schemas.microsoft.com/office/drawing/2014/chart" uri="{C3380CC4-5D6E-409C-BE32-E72D297353CC}">
              <c16:uniqueId val="{0000000A-CB1E-4407-B3E0-A8201FE51D27}"/>
            </c:ext>
          </c:extLst>
        </c:ser>
        <c:ser>
          <c:idx val="9"/>
          <c:order val="9"/>
          <c:tx>
            <c:strRef>
              <c:f>Sheet1!$K$1</c:f>
              <c:strCache>
                <c:ptCount val="1"/>
                <c:pt idx="0">
                  <c:v>sd. OKT</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Sheet1!$K$2</c:f>
              <c:numCache>
                <c:formatCode>_(* #,##0.00_);_(* \(#,##0.00\);_(* "-"??_);_(@_)</c:formatCode>
                <c:ptCount val="1"/>
                <c:pt idx="0">
                  <c:v>1.27</c:v>
                </c:pt>
              </c:numCache>
            </c:numRef>
          </c:val>
          <c:extLst>
            <c:ext xmlns:c16="http://schemas.microsoft.com/office/drawing/2014/chart" uri="{C3380CC4-5D6E-409C-BE32-E72D297353CC}">
              <c16:uniqueId val="{0000000B-CB1E-4407-B3E0-A8201FE51D27}"/>
            </c:ext>
          </c:extLst>
        </c:ser>
        <c:ser>
          <c:idx val="10"/>
          <c:order val="10"/>
          <c:tx>
            <c:strRef>
              <c:f>Sheet1!$L$1</c:f>
              <c:strCache>
                <c:ptCount val="1"/>
                <c:pt idx="0">
                  <c:v>sd. NOV</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Sheet1!$L$2</c:f>
              <c:numCache>
                <c:formatCode>_(* #,##0.00_);_(* \(#,##0.00\);_(* "-"??_);_(@_)</c:formatCode>
                <c:ptCount val="1"/>
                <c:pt idx="0">
                  <c:v>1.26</c:v>
                </c:pt>
              </c:numCache>
            </c:numRef>
          </c:val>
          <c:extLst>
            <c:ext xmlns:c16="http://schemas.microsoft.com/office/drawing/2014/chart" uri="{C3380CC4-5D6E-409C-BE32-E72D297353CC}">
              <c16:uniqueId val="{0000000C-CB1E-4407-B3E0-A8201FE51D27}"/>
            </c:ext>
          </c:extLst>
        </c:ser>
        <c:ser>
          <c:idx val="11"/>
          <c:order val="11"/>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c:v>
                </c:pt>
              </c:strCache>
            </c:strRef>
          </c:cat>
          <c:val>
            <c:numRef>
              <c:f>Sheet1!$M$2</c:f>
              <c:numCache>
                <c:formatCode>_(* #,##0.00_);_(* \(#,##0.00\);_(* "-"??_);_(@_)</c:formatCode>
                <c:ptCount val="1"/>
                <c:pt idx="0">
                  <c:v>1.25</c:v>
                </c:pt>
              </c:numCache>
            </c:numRef>
          </c:val>
          <c:extLst>
            <c:ext xmlns:c16="http://schemas.microsoft.com/office/drawing/2014/chart" uri="{C3380CC4-5D6E-409C-BE32-E72D297353CC}">
              <c16:uniqueId val="{0000000D-CB1E-4407-B3E0-A8201FE51D27}"/>
            </c:ext>
          </c:extLst>
        </c:ser>
        <c:dLbls>
          <c:showLegendKey val="0"/>
          <c:showVal val="1"/>
          <c:showCatName val="0"/>
          <c:showSerName val="0"/>
          <c:showPercent val="0"/>
          <c:showBubbleSize val="0"/>
        </c:dLbls>
        <c:gapWidth val="125"/>
        <c:overlap val="-25"/>
        <c:axId val="214959840"/>
        <c:axId val="214960232"/>
      </c:barChart>
      <c:catAx>
        <c:axId val="21495984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4960232"/>
        <c:crosses val="autoZero"/>
        <c:auto val="1"/>
        <c:lblAlgn val="ctr"/>
        <c:lblOffset val="100"/>
        <c:noMultiLvlLbl val="0"/>
      </c:catAx>
      <c:valAx>
        <c:axId val="214960232"/>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6.5097082226423311E-3"/>
              <c:y val="0.27002273563213447"/>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4959840"/>
        <c:crosses val="autoZero"/>
        <c:crossBetween val="between"/>
      </c:valAx>
    </c:plotArea>
    <c:legend>
      <c:legendPos val="b"/>
      <c:layout>
        <c:manualLayout>
          <c:xMode val="edge"/>
          <c:yMode val="edge"/>
          <c:x val="6.6437424238676004E-2"/>
          <c:y val="0.90796617657833778"/>
          <c:w val="0.93356257576132395"/>
          <c:h val="7.5480125251782479E-2"/>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463214686637925E-2"/>
          <c:y val="0.1259798598177293"/>
          <c:w val="0.95872142397347815"/>
          <c:h val="0.74891693534622628"/>
        </c:manualLayout>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Sheet1!$B$2:$B$4</c:f>
              <c:numCache>
                <c:formatCode>0.00</c:formatCode>
                <c:ptCount val="3"/>
                <c:pt idx="0">
                  <c:v>2.5</c:v>
                </c:pt>
                <c:pt idx="1">
                  <c:v>3.81</c:v>
                </c:pt>
                <c:pt idx="2">
                  <c:v>0</c:v>
                </c:pt>
              </c:numCache>
            </c:numRef>
          </c:val>
          <c:extLst>
            <c:ext xmlns:c16="http://schemas.microsoft.com/office/drawing/2014/chart" uri="{C3380CC4-5D6E-409C-BE32-E72D297353CC}">
              <c16:uniqueId val="{00000000-359F-40AA-BF27-EC677E6D5C29}"/>
            </c:ext>
          </c:extLst>
        </c:ser>
        <c:ser>
          <c:idx val="1"/>
          <c:order val="1"/>
          <c:tx>
            <c:strRef>
              <c:f>Sheet1!$C$1</c:f>
              <c:strCache>
                <c:ptCount val="1"/>
                <c:pt idx="0">
                  <c:v>sd. FEB</c:v>
                </c:pt>
              </c:strCache>
            </c:strRef>
          </c:tx>
          <c:spPr>
            <a:solidFill>
              <a:schemeClr val="accent2"/>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Sheet1!$C$2:$C$4</c:f>
              <c:numCache>
                <c:formatCode>0.00</c:formatCode>
                <c:ptCount val="3"/>
                <c:pt idx="0">
                  <c:v>2.25</c:v>
                </c:pt>
                <c:pt idx="1">
                  <c:v>2.96</c:v>
                </c:pt>
                <c:pt idx="2">
                  <c:v>0</c:v>
                </c:pt>
              </c:numCache>
            </c:numRef>
          </c:val>
          <c:extLst>
            <c:ext xmlns:c16="http://schemas.microsoft.com/office/drawing/2014/chart" uri="{C3380CC4-5D6E-409C-BE32-E72D297353CC}">
              <c16:uniqueId val="{00000001-359F-40AA-BF27-EC677E6D5C29}"/>
            </c:ext>
          </c:extLst>
        </c:ser>
        <c:ser>
          <c:idx val="2"/>
          <c:order val="2"/>
          <c:tx>
            <c:strRef>
              <c:f>Sheet1!$D$1</c:f>
              <c:strCache>
                <c:ptCount val="1"/>
                <c:pt idx="0">
                  <c:v>sd. MAR</c:v>
                </c:pt>
              </c:strCache>
            </c:strRef>
          </c:tx>
          <c:spPr>
            <a:solidFill>
              <a:schemeClr val="accent3"/>
            </a:solidFill>
            <a:ln>
              <a:noFill/>
            </a:ln>
            <a:effectLst/>
          </c:spPr>
          <c:invertIfNegative val="0"/>
          <c:dLbls>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Sheet1!$D$2:$D$4</c:f>
              <c:numCache>
                <c:formatCode>0.00</c:formatCode>
                <c:ptCount val="3"/>
                <c:pt idx="0">
                  <c:v>1.82</c:v>
                </c:pt>
                <c:pt idx="1">
                  <c:v>2.62</c:v>
                </c:pt>
                <c:pt idx="2">
                  <c:v>0</c:v>
                </c:pt>
              </c:numCache>
            </c:numRef>
          </c:val>
          <c:extLst>
            <c:ext xmlns:c16="http://schemas.microsoft.com/office/drawing/2014/chart" uri="{C3380CC4-5D6E-409C-BE32-E72D297353CC}">
              <c16:uniqueId val="{00000002-359F-40AA-BF27-EC677E6D5C29}"/>
            </c:ext>
          </c:extLst>
        </c:ser>
        <c:ser>
          <c:idx val="3"/>
          <c:order val="3"/>
          <c:tx>
            <c:strRef>
              <c:f>Sheet1!$E$1</c:f>
              <c:strCache>
                <c:ptCount val="1"/>
                <c:pt idx="0">
                  <c:v>sd. APRL</c:v>
                </c:pt>
              </c:strCache>
            </c:strRef>
          </c:tx>
          <c:spPr>
            <a:solidFill>
              <a:schemeClr val="accent4"/>
            </a:solidFill>
            <a:ln>
              <a:noFill/>
            </a:ln>
            <a:effectLst/>
          </c:spPr>
          <c:invertIfNegative val="0"/>
          <c:dLbls>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Sheet1!$E$2:$E$4</c:f>
              <c:numCache>
                <c:formatCode>0.00</c:formatCode>
                <c:ptCount val="3"/>
                <c:pt idx="0">
                  <c:v>1.52</c:v>
                </c:pt>
                <c:pt idx="1">
                  <c:v>2.2400000000000002</c:v>
                </c:pt>
                <c:pt idx="2">
                  <c:v>0</c:v>
                </c:pt>
              </c:numCache>
            </c:numRef>
          </c:val>
          <c:extLst>
            <c:ext xmlns:c16="http://schemas.microsoft.com/office/drawing/2014/chart" uri="{C3380CC4-5D6E-409C-BE32-E72D297353CC}">
              <c16:uniqueId val="{00000003-359F-40AA-BF27-EC677E6D5C29}"/>
            </c:ext>
          </c:extLst>
        </c:ser>
        <c:ser>
          <c:idx val="4"/>
          <c:order val="4"/>
          <c:tx>
            <c:strRef>
              <c:f>Sheet1!$F$1</c:f>
              <c:strCache>
                <c:ptCount val="1"/>
                <c:pt idx="0">
                  <c:v>sd. MEI</c:v>
                </c:pt>
              </c:strCache>
            </c:strRef>
          </c:tx>
          <c:spPr>
            <a:solidFill>
              <a:schemeClr val="accent5"/>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Sheet1!$F$2:$F$4</c:f>
              <c:numCache>
                <c:formatCode>0.00</c:formatCode>
                <c:ptCount val="3"/>
                <c:pt idx="0">
                  <c:v>1.31</c:v>
                </c:pt>
                <c:pt idx="1">
                  <c:v>2.17</c:v>
                </c:pt>
                <c:pt idx="2">
                  <c:v>0</c:v>
                </c:pt>
              </c:numCache>
            </c:numRef>
          </c:val>
          <c:extLst>
            <c:ext xmlns:c16="http://schemas.microsoft.com/office/drawing/2014/chart" uri="{C3380CC4-5D6E-409C-BE32-E72D297353CC}">
              <c16:uniqueId val="{00000004-359F-40AA-BF27-EC677E6D5C29}"/>
            </c:ext>
          </c:extLst>
        </c:ser>
        <c:ser>
          <c:idx val="5"/>
          <c:order val="5"/>
          <c:tx>
            <c:strRef>
              <c:f>Sheet1!$G$1</c:f>
              <c:strCache>
                <c:ptCount val="1"/>
                <c:pt idx="0">
                  <c:v>sd. JUN</c:v>
                </c:pt>
              </c:strCache>
            </c:strRef>
          </c:tx>
          <c:spPr>
            <a:solidFill>
              <a:schemeClr val="accent6"/>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Sheet1!$G$2:$G$4</c:f>
              <c:numCache>
                <c:formatCode>0.00</c:formatCode>
                <c:ptCount val="3"/>
                <c:pt idx="0">
                  <c:v>1.19</c:v>
                </c:pt>
                <c:pt idx="1">
                  <c:v>2.13</c:v>
                </c:pt>
                <c:pt idx="2">
                  <c:v>0</c:v>
                </c:pt>
              </c:numCache>
            </c:numRef>
          </c:val>
          <c:extLst>
            <c:ext xmlns:c16="http://schemas.microsoft.com/office/drawing/2014/chart" uri="{C3380CC4-5D6E-409C-BE32-E72D297353CC}">
              <c16:uniqueId val="{00000005-359F-40AA-BF27-EC677E6D5C29}"/>
            </c:ext>
          </c:extLst>
        </c:ser>
        <c:ser>
          <c:idx val="6"/>
          <c:order val="6"/>
          <c:tx>
            <c:strRef>
              <c:f>Sheet1!$H$1</c:f>
              <c:strCache>
                <c:ptCount val="1"/>
                <c:pt idx="0">
                  <c:v>sd. JUL</c:v>
                </c:pt>
              </c:strCache>
            </c:strRef>
          </c:tx>
          <c:spPr>
            <a:solidFill>
              <a:schemeClr val="accent1">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Sheet1!$H$2:$H$4</c:f>
              <c:numCache>
                <c:formatCode>0.00</c:formatCode>
                <c:ptCount val="3"/>
                <c:pt idx="0">
                  <c:v>1.1000000000000001</c:v>
                </c:pt>
                <c:pt idx="1">
                  <c:v>2.09</c:v>
                </c:pt>
                <c:pt idx="2">
                  <c:v>0</c:v>
                </c:pt>
              </c:numCache>
            </c:numRef>
          </c:val>
          <c:extLst>
            <c:ext xmlns:c16="http://schemas.microsoft.com/office/drawing/2014/chart" uri="{C3380CC4-5D6E-409C-BE32-E72D297353CC}">
              <c16:uniqueId val="{00000006-359F-40AA-BF27-EC677E6D5C29}"/>
            </c:ext>
          </c:extLst>
        </c:ser>
        <c:ser>
          <c:idx val="7"/>
          <c:order val="7"/>
          <c:tx>
            <c:strRef>
              <c:f>Sheet1!$I$1</c:f>
              <c:strCache>
                <c:ptCount val="1"/>
                <c:pt idx="0">
                  <c:v>sd. AGT</c:v>
                </c:pt>
              </c:strCache>
            </c:strRef>
          </c:tx>
          <c:spPr>
            <a:solidFill>
              <a:schemeClr val="accent2">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Sheet1!$I$2:$I$4</c:f>
              <c:numCache>
                <c:formatCode>0.00</c:formatCode>
                <c:ptCount val="3"/>
                <c:pt idx="0">
                  <c:v>1.04</c:v>
                </c:pt>
                <c:pt idx="1">
                  <c:v>2.0699999999999998</c:v>
                </c:pt>
                <c:pt idx="2">
                  <c:v>0</c:v>
                </c:pt>
              </c:numCache>
            </c:numRef>
          </c:val>
          <c:extLst>
            <c:ext xmlns:c16="http://schemas.microsoft.com/office/drawing/2014/chart" uri="{C3380CC4-5D6E-409C-BE32-E72D297353CC}">
              <c16:uniqueId val="{00000007-359F-40AA-BF27-EC677E6D5C29}"/>
            </c:ext>
          </c:extLst>
        </c:ser>
        <c:ser>
          <c:idx val="8"/>
          <c:order val="8"/>
          <c:tx>
            <c:strRef>
              <c:f>Sheet1!$J$1</c:f>
              <c:strCache>
                <c:ptCount val="1"/>
                <c:pt idx="0">
                  <c:v>sd. SEP</c:v>
                </c:pt>
              </c:strCache>
            </c:strRef>
          </c:tx>
          <c:spPr>
            <a:solidFill>
              <a:schemeClr val="accent3">
                <a:lumMod val="60000"/>
              </a:schemeClr>
            </a:solidFill>
            <a:ln>
              <a:noFill/>
            </a:ln>
            <a:effectLst/>
          </c:spPr>
          <c:invertIfNegative val="0"/>
          <c:dLbls>
            <c:spPr>
              <a:noFill/>
              <a:ln>
                <a:noFill/>
              </a:ln>
              <a:effectLst/>
            </c:spPr>
            <c:txPr>
              <a:bodyPr rot="-2700000" spcFirstLastPara="1" vertOverflow="clip" horzOverflow="clip" vert="horz" wrap="square" lIns="38100" tIns="19050" rIns="38100" bIns="19050" anchor="ctr" anchorCtr="1">
                <a:spAutoFit/>
              </a:bodyPr>
              <a:lstStyle/>
              <a:p>
                <a:pPr>
                  <a:defRPr lang="id-ID"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Sheet1!$A$2:$A$4</c:f>
              <c:strCache>
                <c:ptCount val="3"/>
                <c:pt idx="0">
                  <c:v>UP3 SMD
</c:v>
                </c:pt>
                <c:pt idx="1">
                  <c:v>UP3 BRU
</c:v>
                </c:pt>
                <c:pt idx="2">
                  <c:v>UP3 BTG
</c:v>
                </c:pt>
              </c:strCache>
            </c:strRef>
          </c:cat>
          <c:val>
            <c:numRef>
              <c:f>Sheet1!$J$2:$J$4</c:f>
              <c:numCache>
                <c:formatCode>0.00</c:formatCode>
                <c:ptCount val="3"/>
                <c:pt idx="0">
                  <c:v>1.01</c:v>
                </c:pt>
                <c:pt idx="1">
                  <c:v>2.0499999999999998</c:v>
                </c:pt>
              </c:numCache>
            </c:numRef>
          </c:val>
          <c:extLst>
            <c:ext xmlns:c16="http://schemas.microsoft.com/office/drawing/2014/chart" uri="{C3380CC4-5D6E-409C-BE32-E72D297353CC}">
              <c16:uniqueId val="{00000008-359F-40AA-BF27-EC677E6D5C29}"/>
            </c:ext>
          </c:extLst>
        </c:ser>
        <c:ser>
          <c:idx val="9"/>
          <c:order val="9"/>
          <c:tx>
            <c:strRef>
              <c:f>Sheet1!$K$1</c:f>
              <c:strCache>
                <c:ptCount val="1"/>
                <c:pt idx="0">
                  <c:v>sd. OKT</c:v>
                </c:pt>
              </c:strCache>
            </c:strRef>
          </c:tx>
          <c:invertIfNegative val="0"/>
          <c:dLbls>
            <c:spPr>
              <a:noFill/>
              <a:ln>
                <a:noFill/>
              </a:ln>
              <a:effectLst/>
            </c:spPr>
            <c:txPr>
              <a:bodyPr rot="-2700000" spcFirstLastPara="0" vertOverflow="ellipsis" vert="horz" wrap="square" lIns="38100" tIns="19050" rIns="38100" bIns="19050" anchor="ctr" anchorCtr="1">
                <a:spAutoFit/>
              </a:bodyPr>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UP3 SMD
</c:v>
                </c:pt>
                <c:pt idx="1">
                  <c:v>UP3 BRU
</c:v>
                </c:pt>
                <c:pt idx="2">
                  <c:v>UP3 BTG
</c:v>
                </c:pt>
              </c:strCache>
            </c:strRef>
          </c:cat>
          <c:val>
            <c:numRef>
              <c:f>Sheet1!$K$2:$K$4</c:f>
              <c:numCache>
                <c:formatCode>0.00</c:formatCode>
                <c:ptCount val="3"/>
                <c:pt idx="0">
                  <c:v>0.99</c:v>
                </c:pt>
                <c:pt idx="1">
                  <c:v>2.0299999999999998</c:v>
                </c:pt>
              </c:numCache>
            </c:numRef>
          </c:val>
          <c:extLst>
            <c:ext xmlns:c16="http://schemas.microsoft.com/office/drawing/2014/chart" uri="{C3380CC4-5D6E-409C-BE32-E72D297353CC}">
              <c16:uniqueId val="{00000009-359F-40AA-BF27-EC677E6D5C29}"/>
            </c:ext>
          </c:extLst>
        </c:ser>
        <c:ser>
          <c:idx val="10"/>
          <c:order val="10"/>
          <c:tx>
            <c:strRef>
              <c:f>Sheet1!$L$1</c:f>
              <c:strCache>
                <c:ptCount val="1"/>
                <c:pt idx="0">
                  <c:v>sd. NOV</c:v>
                </c:pt>
              </c:strCache>
            </c:strRef>
          </c:tx>
          <c:invertIfNegative val="0"/>
          <c:dLbls>
            <c:spPr>
              <a:noFill/>
              <a:ln>
                <a:noFill/>
              </a:ln>
              <a:effectLst/>
            </c:spPr>
            <c:txPr>
              <a:bodyPr rot="-2700000" spcFirstLastPara="0" vertOverflow="ellipsis" vert="horz" wrap="square" lIns="38100" tIns="19050" rIns="38100" bIns="19050" anchor="ctr" anchorCtr="1">
                <a:spAutoFit/>
              </a:bodyPr>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UP3 SMD
</c:v>
                </c:pt>
                <c:pt idx="1">
                  <c:v>UP3 BRU
</c:v>
                </c:pt>
                <c:pt idx="2">
                  <c:v>UP3 BTG
</c:v>
                </c:pt>
              </c:strCache>
            </c:strRef>
          </c:cat>
          <c:val>
            <c:numRef>
              <c:f>Sheet1!$L$2:$L$4</c:f>
              <c:numCache>
                <c:formatCode>0.00</c:formatCode>
                <c:ptCount val="3"/>
                <c:pt idx="0">
                  <c:v>0.97</c:v>
                </c:pt>
                <c:pt idx="1">
                  <c:v>2.02</c:v>
                </c:pt>
                <c:pt idx="2">
                  <c:v>0.03</c:v>
                </c:pt>
              </c:numCache>
            </c:numRef>
          </c:val>
          <c:extLst>
            <c:ext xmlns:c16="http://schemas.microsoft.com/office/drawing/2014/chart" uri="{C3380CC4-5D6E-409C-BE32-E72D297353CC}">
              <c16:uniqueId val="{0000000A-359F-40AA-BF27-EC677E6D5C29}"/>
            </c:ext>
          </c:extLst>
        </c:ser>
        <c:ser>
          <c:idx val="11"/>
          <c:order val="11"/>
          <c:tx>
            <c:strRef>
              <c:f>Sheet1!$M$1</c:f>
              <c:strCache>
                <c:ptCount val="1"/>
                <c:pt idx="0">
                  <c:v>sd. DES</c:v>
                </c:pt>
              </c:strCache>
            </c:strRef>
          </c:tx>
          <c:invertIfNegative val="0"/>
          <c:dLbls>
            <c:spPr>
              <a:noFill/>
              <a:ln>
                <a:noFill/>
              </a:ln>
              <a:effectLst/>
            </c:spPr>
            <c:txPr>
              <a:bodyPr rot="-2700000" spcFirstLastPara="0" vertOverflow="ellipsis" vert="horz" wrap="square" lIns="38100" tIns="19050" rIns="38100" bIns="19050" anchor="ctr" anchorCtr="1"/>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UP3 SMD
</c:v>
                </c:pt>
                <c:pt idx="1">
                  <c:v>UP3 BRU
</c:v>
                </c:pt>
                <c:pt idx="2">
                  <c:v>UP3 BTG
</c:v>
                </c:pt>
              </c:strCache>
            </c:strRef>
          </c:cat>
          <c:val>
            <c:numRef>
              <c:f>Sheet1!$M$2:$M$4</c:f>
              <c:numCache>
                <c:formatCode>0.00</c:formatCode>
                <c:ptCount val="3"/>
                <c:pt idx="0">
                  <c:v>0.96</c:v>
                </c:pt>
                <c:pt idx="1">
                  <c:v>2.0099999999999998</c:v>
                </c:pt>
                <c:pt idx="2">
                  <c:v>0.04</c:v>
                </c:pt>
              </c:numCache>
            </c:numRef>
          </c:val>
          <c:extLst>
            <c:ext xmlns:c16="http://schemas.microsoft.com/office/drawing/2014/chart" uri="{C3380CC4-5D6E-409C-BE32-E72D297353CC}">
              <c16:uniqueId val="{0000000B-359F-40AA-BF27-EC677E6D5C29}"/>
            </c:ext>
          </c:extLst>
        </c:ser>
        <c:dLbls>
          <c:showLegendKey val="0"/>
          <c:showVal val="1"/>
          <c:showCatName val="0"/>
          <c:showSerName val="0"/>
          <c:showPercent val="0"/>
          <c:showBubbleSize val="0"/>
        </c:dLbls>
        <c:gapWidth val="350"/>
        <c:overlap val="-25"/>
        <c:axId val="213694968"/>
        <c:axId val="213695360"/>
      </c:barChart>
      <c:catAx>
        <c:axId val="213694968"/>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065" b="1" i="0" u="none" strike="noStrike" kern="1200" cap="all" spc="120" normalizeH="0" baseline="0">
                <a:solidFill>
                  <a:schemeClr val="tx1"/>
                </a:solidFill>
                <a:latin typeface="+mn-lt"/>
                <a:ea typeface="+mn-ea"/>
                <a:cs typeface="+mn-cs"/>
              </a:defRPr>
            </a:pPr>
            <a:endParaRPr lang="en-US"/>
          </a:p>
        </c:txPr>
        <c:crossAx val="213695360"/>
        <c:crosses val="autoZero"/>
        <c:auto val="1"/>
        <c:lblAlgn val="ctr"/>
        <c:lblOffset val="100"/>
        <c:noMultiLvlLbl val="0"/>
      </c:catAx>
      <c:valAx>
        <c:axId val="213695360"/>
        <c:scaling>
          <c:orientation val="minMax"/>
        </c:scaling>
        <c:delete val="1"/>
        <c:axPos val="l"/>
        <c:title>
          <c:tx>
            <c:rich>
              <a:bodyPr rot="-5400000" spcFirstLastPara="1" vertOverflow="ellipsis" vert="horz" wrap="square" anchor="ctr" anchorCtr="1"/>
              <a:lstStyle/>
              <a:p>
                <a:pPr>
                  <a:defRPr lang="id-ID" sz="1100" b="1" i="0" u="none" strike="noStrike" kern="1200" cap="all" baseline="0">
                    <a:solidFill>
                      <a:schemeClr val="tx1"/>
                    </a:solidFill>
                    <a:latin typeface="+mn-lt"/>
                    <a:ea typeface="+mn-ea"/>
                    <a:cs typeface="+mn-cs"/>
                  </a:defRPr>
                </a:pPr>
                <a:r>
                  <a:rPr lang="en-US" sz="1100" b="1" i="0" baseline="0" dirty="0">
                    <a:effectLst/>
                  </a:rPr>
                  <a:t>% (</a:t>
                </a:r>
                <a:r>
                  <a:rPr lang="en-US" sz="1100" b="1" i="0" baseline="0" dirty="0" err="1">
                    <a:effectLst/>
                  </a:rPr>
                  <a:t>persen</a:t>
                </a:r>
                <a:r>
                  <a:rPr lang="en-US" sz="1100" b="1" i="0" baseline="0" dirty="0">
                    <a:effectLst/>
                  </a:rPr>
                  <a:t>)</a:t>
                </a:r>
                <a:endParaRPr lang="en-GB" sz="1100" dirty="0">
                  <a:effectLst/>
                </a:endParaRPr>
              </a:p>
            </c:rich>
          </c:tx>
          <c:overlay val="0"/>
          <c:spPr>
            <a:noFill/>
            <a:ln>
              <a:noFill/>
            </a:ln>
            <a:effectLst/>
          </c:spPr>
        </c:title>
        <c:numFmt formatCode="0.00" sourceLinked="1"/>
        <c:majorTickMark val="none"/>
        <c:minorTickMark val="none"/>
        <c:tickLblPos val="none"/>
        <c:crossAx val="213694968"/>
        <c:crosses val="autoZero"/>
        <c:crossBetween val="between"/>
      </c:valAx>
      <c:spPr>
        <a:noFill/>
        <a:ln>
          <a:noFill/>
        </a:ln>
        <a:effectLst/>
      </c:spPr>
    </c:plotArea>
    <c:legend>
      <c:legendPos val="t"/>
      <c:layout>
        <c:manualLayout>
          <c:xMode val="edge"/>
          <c:yMode val="edge"/>
          <c:x val="2.6649433323598572E-2"/>
          <c:y val="5.5071338408704245E-3"/>
          <c:w val="0.96116898833865283"/>
          <c:h val="0.14336066081104654"/>
        </c:manualLayout>
      </c:layout>
      <c:overlay val="0"/>
      <c:spPr>
        <a:noFill/>
        <a:ln>
          <a:noFill/>
        </a:ln>
        <a:effectLst/>
      </c:spPr>
      <c:txPr>
        <a:bodyPr rot="0" spcFirstLastPara="1" vertOverflow="ellipsis" vert="horz" wrap="square" anchor="ctr" anchorCtr="1"/>
        <a:lstStyle/>
        <a:p>
          <a:pPr>
            <a:defRPr lang="id-ID" sz="1195"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TREN SUSUT UP3 BALIKPAPAN</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BPP!$A$4</c:f>
              <c:strCache>
                <c:ptCount val="1"/>
                <c:pt idx="0">
                  <c:v>2018</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BPP!$B$3:$M$3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BPP!$B$4:$M$4</c:f>
              <c:numCache>
                <c:formatCode>0.00</c:formatCode>
                <c:ptCount val="12"/>
                <c:pt idx="0">
                  <c:v>8.2899999999999991</c:v>
                </c:pt>
                <c:pt idx="1">
                  <c:v>6.8</c:v>
                </c:pt>
                <c:pt idx="2">
                  <c:v>6.85</c:v>
                </c:pt>
                <c:pt idx="3">
                  <c:v>6.77</c:v>
                </c:pt>
                <c:pt idx="4">
                  <c:v>6.86</c:v>
                </c:pt>
                <c:pt idx="5">
                  <c:v>6.3</c:v>
                </c:pt>
                <c:pt idx="6">
                  <c:v>6.74</c:v>
                </c:pt>
                <c:pt idx="7">
                  <c:v>6.4</c:v>
                </c:pt>
                <c:pt idx="8">
                  <c:v>6.46</c:v>
                </c:pt>
                <c:pt idx="9">
                  <c:v>6.49</c:v>
                </c:pt>
                <c:pt idx="10">
                  <c:v>6.37</c:v>
                </c:pt>
                <c:pt idx="11">
                  <c:v>6.31</c:v>
                </c:pt>
              </c:numCache>
            </c:numRef>
          </c:val>
          <c:smooth val="0"/>
          <c:extLst>
            <c:ext xmlns:c16="http://schemas.microsoft.com/office/drawing/2014/chart" uri="{C3380CC4-5D6E-409C-BE32-E72D297353CC}">
              <c16:uniqueId val="{00000000-CADC-4D91-AA37-CA99E8ECF6E3}"/>
            </c:ext>
          </c:extLst>
        </c:ser>
        <c:ser>
          <c:idx val="1"/>
          <c:order val="1"/>
          <c:tx>
            <c:strRef>
              <c:f>BPP!$A$5</c:f>
              <c:strCache>
                <c:ptCount val="1"/>
                <c:pt idx="0">
                  <c:v>2019</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BPP!$B$3:$M$3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BPP!$B$5:$M$5</c:f>
              <c:numCache>
                <c:formatCode>0.00</c:formatCode>
                <c:ptCount val="12"/>
                <c:pt idx="0">
                  <c:v>6.1679790513767836</c:v>
                </c:pt>
                <c:pt idx="1">
                  <c:v>7.5688317747600129</c:v>
                </c:pt>
                <c:pt idx="2">
                  <c:v>6.8724905308703743</c:v>
                </c:pt>
                <c:pt idx="3">
                  <c:v>6.699717987172872</c:v>
                </c:pt>
                <c:pt idx="4">
                  <c:v>6.4453122261612013</c:v>
                </c:pt>
                <c:pt idx="5">
                  <c:v>6.2085808938920186</c:v>
                </c:pt>
                <c:pt idx="6">
                  <c:v>6.1525432475790334</c:v>
                </c:pt>
                <c:pt idx="7">
                  <c:v>6.0918123160849538</c:v>
                </c:pt>
                <c:pt idx="8">
                  <c:v>6.0820359242149404</c:v>
                </c:pt>
                <c:pt idx="9">
                  <c:v>6.1055339247687375</c:v>
                </c:pt>
                <c:pt idx="10">
                  <c:v>6.0168673115669078</c:v>
                </c:pt>
                <c:pt idx="11">
                  <c:v>5.96</c:v>
                </c:pt>
              </c:numCache>
            </c:numRef>
          </c:val>
          <c:smooth val="0"/>
          <c:extLst>
            <c:ext xmlns:c16="http://schemas.microsoft.com/office/drawing/2014/chart" uri="{C3380CC4-5D6E-409C-BE32-E72D297353CC}">
              <c16:uniqueId val="{00000001-CADC-4D91-AA37-CA99E8ECF6E3}"/>
            </c:ext>
          </c:extLst>
        </c:ser>
        <c:ser>
          <c:idx val="2"/>
          <c:order val="2"/>
          <c:tx>
            <c:strRef>
              <c:f>BPP!$A$6</c:f>
              <c:strCache>
                <c:ptCount val="1"/>
                <c:pt idx="0">
                  <c:v>2020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BPP!$B$3:$M$3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BPP!$B$6:$M$6</c:f>
              <c:numCache>
                <c:formatCode>0.00</c:formatCode>
                <c:ptCount val="12"/>
                <c:pt idx="0">
                  <c:v>5.4508052798293667</c:v>
                </c:pt>
                <c:pt idx="1">
                  <c:v>5.2352494892135173</c:v>
                </c:pt>
                <c:pt idx="2">
                  <c:v>5.1730758214068588</c:v>
                </c:pt>
                <c:pt idx="3">
                  <c:v>4.6542392474008452</c:v>
                </c:pt>
                <c:pt idx="4">
                  <c:v>5.124155192018887</c:v>
                </c:pt>
                <c:pt idx="5">
                  <c:v>4.9101012456616511</c:v>
                </c:pt>
                <c:pt idx="6">
                  <c:v>4.78</c:v>
                </c:pt>
                <c:pt idx="7">
                  <c:v>4.84</c:v>
                </c:pt>
                <c:pt idx="8">
                  <c:v>4.8</c:v>
                </c:pt>
                <c:pt idx="9">
                  <c:v>4.7699999999999996</c:v>
                </c:pt>
                <c:pt idx="10">
                  <c:v>4.72</c:v>
                </c:pt>
                <c:pt idx="11">
                  <c:v>4.6500000000000004</c:v>
                </c:pt>
              </c:numCache>
            </c:numRef>
          </c:val>
          <c:smooth val="0"/>
          <c:extLst>
            <c:ext xmlns:c16="http://schemas.microsoft.com/office/drawing/2014/chart" uri="{C3380CC4-5D6E-409C-BE32-E72D297353CC}">
              <c16:uniqueId val="{00000002-CADC-4D91-AA37-CA99E8ECF6E3}"/>
            </c:ext>
          </c:extLst>
        </c:ser>
        <c:dLbls>
          <c:showLegendKey val="0"/>
          <c:showVal val="0"/>
          <c:showCatName val="0"/>
          <c:showSerName val="0"/>
          <c:showPercent val="0"/>
          <c:showBubbleSize val="0"/>
        </c:dLbls>
        <c:marker val="1"/>
        <c:smooth val="0"/>
        <c:axId val="1590746399"/>
        <c:axId val="1636772015"/>
      </c:lineChart>
      <c:catAx>
        <c:axId val="1590746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72015"/>
        <c:crosses val="autoZero"/>
        <c:auto val="1"/>
        <c:lblAlgn val="ctr"/>
        <c:lblOffset val="100"/>
        <c:noMultiLvlLbl val="0"/>
      </c:catAx>
      <c:valAx>
        <c:axId val="1636772015"/>
        <c:scaling>
          <c:orientation val="minMax"/>
          <c:min val="3.5"/>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0746399"/>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a:t>TARGET VS REALISASI SUSUT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BPP!$A$10</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BPP!$B$9:$D$9</c:f>
              <c:numCache>
                <c:formatCode>General</c:formatCode>
                <c:ptCount val="3"/>
                <c:pt idx="0">
                  <c:v>2018</c:v>
                </c:pt>
                <c:pt idx="1">
                  <c:v>2019</c:v>
                </c:pt>
                <c:pt idx="2">
                  <c:v>2020</c:v>
                </c:pt>
              </c:numCache>
            </c:numRef>
          </c:cat>
          <c:val>
            <c:numRef>
              <c:f>BPP!$B$10:$D$10</c:f>
              <c:numCache>
                <c:formatCode>0.00</c:formatCode>
                <c:ptCount val="3"/>
                <c:pt idx="0">
                  <c:v>6.4</c:v>
                </c:pt>
                <c:pt idx="1">
                  <c:v>6.13</c:v>
                </c:pt>
                <c:pt idx="2">
                  <c:v>5.47</c:v>
                </c:pt>
              </c:numCache>
            </c:numRef>
          </c:val>
          <c:extLst>
            <c:ext xmlns:c16="http://schemas.microsoft.com/office/drawing/2014/chart" uri="{C3380CC4-5D6E-409C-BE32-E72D297353CC}">
              <c16:uniqueId val="{00000000-B079-42D5-818D-DEB9F695F3B2}"/>
            </c:ext>
          </c:extLst>
        </c:ser>
        <c:ser>
          <c:idx val="1"/>
          <c:order val="1"/>
          <c:tx>
            <c:strRef>
              <c:f>BPP!$A$11</c:f>
              <c:strCache>
                <c:ptCount val="1"/>
                <c:pt idx="0">
                  <c:v>REAL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BPP!$B$9:$D$9</c:f>
              <c:numCache>
                <c:formatCode>General</c:formatCode>
                <c:ptCount val="3"/>
                <c:pt idx="0">
                  <c:v>2018</c:v>
                </c:pt>
                <c:pt idx="1">
                  <c:v>2019</c:v>
                </c:pt>
                <c:pt idx="2">
                  <c:v>2020</c:v>
                </c:pt>
              </c:numCache>
            </c:numRef>
          </c:cat>
          <c:val>
            <c:numRef>
              <c:f>BPP!$B$11:$D$11</c:f>
              <c:numCache>
                <c:formatCode>0.00</c:formatCode>
                <c:ptCount val="3"/>
                <c:pt idx="0">
                  <c:v>6.31</c:v>
                </c:pt>
                <c:pt idx="1">
                  <c:v>5.96</c:v>
                </c:pt>
                <c:pt idx="2">
                  <c:v>4.6500000000000004</c:v>
                </c:pt>
              </c:numCache>
            </c:numRef>
          </c:val>
          <c:extLst>
            <c:ext xmlns:c16="http://schemas.microsoft.com/office/drawing/2014/chart" uri="{C3380CC4-5D6E-409C-BE32-E72D297353CC}">
              <c16:uniqueId val="{00000001-B079-42D5-818D-DEB9F695F3B2}"/>
            </c:ext>
          </c:extLst>
        </c:ser>
        <c:dLbls>
          <c:dLblPos val="outEnd"/>
          <c:showLegendKey val="0"/>
          <c:showVal val="1"/>
          <c:showCatName val="0"/>
          <c:showSerName val="0"/>
          <c:showPercent val="0"/>
          <c:showBubbleSize val="0"/>
        </c:dLbls>
        <c:gapWidth val="444"/>
        <c:overlap val="-90"/>
        <c:axId val="1590712399"/>
        <c:axId val="1636761199"/>
      </c:barChart>
      <c:catAx>
        <c:axId val="15907123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61199"/>
        <c:crosses val="autoZero"/>
        <c:auto val="1"/>
        <c:lblAlgn val="ctr"/>
        <c:lblOffset val="100"/>
        <c:noMultiLvlLbl val="0"/>
      </c:catAx>
      <c:valAx>
        <c:axId val="1636761199"/>
        <c:scaling>
          <c:orientation val="minMax"/>
        </c:scaling>
        <c:delete val="1"/>
        <c:axPos val="l"/>
        <c:numFmt formatCode="0.00" sourceLinked="1"/>
        <c:majorTickMark val="none"/>
        <c:minorTickMark val="none"/>
        <c:tickLblPos val="nextTo"/>
        <c:crossAx val="15907123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pattFill prst="openDmnd">
      <a:fgClr>
        <a:schemeClr val="accent4">
          <a:lumMod val="20000"/>
          <a:lumOff val="80000"/>
        </a:schemeClr>
      </a:fgClr>
      <a:bgClr>
        <a:schemeClr val="bg1"/>
      </a:bgClr>
    </a:patt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a:t>TREN SUSUT UP3 SAMARINDA</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SMD!$A$3</c:f>
              <c:strCache>
                <c:ptCount val="1"/>
                <c:pt idx="0">
                  <c:v>2018</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SMD!$B$2:$M$2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SMD!$B$3:$M$3</c:f>
              <c:numCache>
                <c:formatCode>0.00</c:formatCode>
                <c:ptCount val="12"/>
                <c:pt idx="0">
                  <c:v>10.4</c:v>
                </c:pt>
                <c:pt idx="1">
                  <c:v>9.32</c:v>
                </c:pt>
                <c:pt idx="2">
                  <c:v>9.32</c:v>
                </c:pt>
                <c:pt idx="3">
                  <c:v>9.2799999999999994</c:v>
                </c:pt>
                <c:pt idx="4">
                  <c:v>9.4499999999999993</c:v>
                </c:pt>
                <c:pt idx="5">
                  <c:v>9.26</c:v>
                </c:pt>
                <c:pt idx="6">
                  <c:v>9.2899999999999991</c:v>
                </c:pt>
                <c:pt idx="7">
                  <c:v>9.3000000000000007</c:v>
                </c:pt>
                <c:pt idx="8">
                  <c:v>9.2100000000000009</c:v>
                </c:pt>
                <c:pt idx="9">
                  <c:v>9.18</c:v>
                </c:pt>
                <c:pt idx="10">
                  <c:v>9.08</c:v>
                </c:pt>
                <c:pt idx="11">
                  <c:v>8.83</c:v>
                </c:pt>
              </c:numCache>
            </c:numRef>
          </c:val>
          <c:smooth val="0"/>
          <c:extLst>
            <c:ext xmlns:c16="http://schemas.microsoft.com/office/drawing/2014/chart" uri="{C3380CC4-5D6E-409C-BE32-E72D297353CC}">
              <c16:uniqueId val="{00000000-0575-40E0-BBC0-2AD8546264B1}"/>
            </c:ext>
          </c:extLst>
        </c:ser>
        <c:ser>
          <c:idx val="1"/>
          <c:order val="1"/>
          <c:tx>
            <c:strRef>
              <c:f>SMD!$A$4</c:f>
              <c:strCache>
                <c:ptCount val="1"/>
                <c:pt idx="0">
                  <c:v>2019</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SMD!$B$2:$M$2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SMD!$B$4:$M$4</c:f>
              <c:numCache>
                <c:formatCode>0.00</c:formatCode>
                <c:ptCount val="12"/>
                <c:pt idx="0">
                  <c:v>8.9718127920804047</c:v>
                </c:pt>
                <c:pt idx="1">
                  <c:v>9.9021115535809301</c:v>
                </c:pt>
                <c:pt idx="2">
                  <c:v>9.5372844006109041</c:v>
                </c:pt>
                <c:pt idx="3">
                  <c:v>9.2987848362561802</c:v>
                </c:pt>
                <c:pt idx="4">
                  <c:v>9.077734806876304</c:v>
                </c:pt>
                <c:pt idx="5">
                  <c:v>8.7879319636011637</c:v>
                </c:pt>
                <c:pt idx="6">
                  <c:v>8.6258191342482302</c:v>
                </c:pt>
                <c:pt idx="7">
                  <c:v>8.6004393743102341</c:v>
                </c:pt>
                <c:pt idx="8">
                  <c:v>8.5496552995013495</c:v>
                </c:pt>
                <c:pt idx="9">
                  <c:v>8.4292638260816695</c:v>
                </c:pt>
                <c:pt idx="10">
                  <c:v>8.2807863289829946</c:v>
                </c:pt>
                <c:pt idx="11">
                  <c:v>8.16</c:v>
                </c:pt>
              </c:numCache>
            </c:numRef>
          </c:val>
          <c:smooth val="0"/>
          <c:extLst>
            <c:ext xmlns:c16="http://schemas.microsoft.com/office/drawing/2014/chart" uri="{C3380CC4-5D6E-409C-BE32-E72D297353CC}">
              <c16:uniqueId val="{00000001-0575-40E0-BBC0-2AD8546264B1}"/>
            </c:ext>
          </c:extLst>
        </c:ser>
        <c:ser>
          <c:idx val="2"/>
          <c:order val="2"/>
          <c:tx>
            <c:strRef>
              <c:f>SMD!$A$5</c:f>
              <c:strCache>
                <c:ptCount val="1"/>
                <c:pt idx="0">
                  <c:v>2020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SMD!$B$2:$M$2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SMD!$B$5:$M$5</c:f>
              <c:numCache>
                <c:formatCode>0.00</c:formatCode>
                <c:ptCount val="12"/>
                <c:pt idx="0">
                  <c:v>6.0601309129381695</c:v>
                </c:pt>
                <c:pt idx="1">
                  <c:v>6.4329867894219976</c:v>
                </c:pt>
                <c:pt idx="2">
                  <c:v>7.3624882109594489</c:v>
                </c:pt>
                <c:pt idx="3">
                  <c:v>6.4546796647979745</c:v>
                </c:pt>
                <c:pt idx="4">
                  <c:v>6.561129674857674</c:v>
                </c:pt>
                <c:pt idx="5">
                  <c:v>6.4964030448790195</c:v>
                </c:pt>
                <c:pt idx="6">
                  <c:v>6.38</c:v>
                </c:pt>
                <c:pt idx="7">
                  <c:v>6.31</c:v>
                </c:pt>
                <c:pt idx="8">
                  <c:v>6.21</c:v>
                </c:pt>
                <c:pt idx="9">
                  <c:v>6.16</c:v>
                </c:pt>
                <c:pt idx="10">
                  <c:v>6.04</c:v>
                </c:pt>
                <c:pt idx="11">
                  <c:v>5.96</c:v>
                </c:pt>
              </c:numCache>
            </c:numRef>
          </c:val>
          <c:smooth val="0"/>
          <c:extLst>
            <c:ext xmlns:c16="http://schemas.microsoft.com/office/drawing/2014/chart" uri="{C3380CC4-5D6E-409C-BE32-E72D297353CC}">
              <c16:uniqueId val="{00000002-0575-40E0-BBC0-2AD8546264B1}"/>
            </c:ext>
          </c:extLst>
        </c:ser>
        <c:dLbls>
          <c:showLegendKey val="0"/>
          <c:showVal val="0"/>
          <c:showCatName val="0"/>
          <c:showSerName val="0"/>
          <c:showPercent val="0"/>
          <c:showBubbleSize val="0"/>
        </c:dLbls>
        <c:marker val="1"/>
        <c:smooth val="0"/>
        <c:axId val="1716681967"/>
        <c:axId val="1636775343"/>
      </c:lineChart>
      <c:catAx>
        <c:axId val="1716681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75343"/>
        <c:crosses val="autoZero"/>
        <c:auto val="1"/>
        <c:lblAlgn val="ctr"/>
        <c:lblOffset val="100"/>
        <c:noMultiLvlLbl val="0"/>
      </c:catAx>
      <c:valAx>
        <c:axId val="1636775343"/>
        <c:scaling>
          <c:orientation val="minMax"/>
          <c:min val="5"/>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668196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TARGET VS REALISASI SUSUT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SMD!$A$10</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SMD!$B$9:$D$9</c:f>
              <c:numCache>
                <c:formatCode>General</c:formatCode>
                <c:ptCount val="3"/>
                <c:pt idx="0">
                  <c:v>2018</c:v>
                </c:pt>
                <c:pt idx="1">
                  <c:v>2019</c:v>
                </c:pt>
                <c:pt idx="2">
                  <c:v>2020</c:v>
                </c:pt>
              </c:numCache>
            </c:numRef>
          </c:cat>
          <c:val>
            <c:numRef>
              <c:f>SMD!$B$10:$D$10</c:f>
              <c:numCache>
                <c:formatCode>0.00</c:formatCode>
                <c:ptCount val="3"/>
                <c:pt idx="0">
                  <c:v>8.9</c:v>
                </c:pt>
                <c:pt idx="1">
                  <c:v>8.2799999999999994</c:v>
                </c:pt>
                <c:pt idx="2">
                  <c:v>7.39</c:v>
                </c:pt>
              </c:numCache>
            </c:numRef>
          </c:val>
          <c:extLst>
            <c:ext xmlns:c16="http://schemas.microsoft.com/office/drawing/2014/chart" uri="{C3380CC4-5D6E-409C-BE32-E72D297353CC}">
              <c16:uniqueId val="{00000000-4587-49ED-BB0E-538D0CE665D3}"/>
            </c:ext>
          </c:extLst>
        </c:ser>
        <c:ser>
          <c:idx val="1"/>
          <c:order val="1"/>
          <c:tx>
            <c:strRef>
              <c:f>SMD!$A$11</c:f>
              <c:strCache>
                <c:ptCount val="1"/>
                <c:pt idx="0">
                  <c:v>REALISASI</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SMD!$B$9:$D$9</c:f>
              <c:numCache>
                <c:formatCode>General</c:formatCode>
                <c:ptCount val="3"/>
                <c:pt idx="0">
                  <c:v>2018</c:v>
                </c:pt>
                <c:pt idx="1">
                  <c:v>2019</c:v>
                </c:pt>
                <c:pt idx="2">
                  <c:v>2020</c:v>
                </c:pt>
              </c:numCache>
            </c:numRef>
          </c:cat>
          <c:val>
            <c:numRef>
              <c:f>SMD!$B$11:$D$11</c:f>
              <c:numCache>
                <c:formatCode>0.00</c:formatCode>
                <c:ptCount val="3"/>
                <c:pt idx="0">
                  <c:v>8.83</c:v>
                </c:pt>
                <c:pt idx="1">
                  <c:v>8.16</c:v>
                </c:pt>
                <c:pt idx="2">
                  <c:v>5.96</c:v>
                </c:pt>
              </c:numCache>
            </c:numRef>
          </c:val>
          <c:extLst>
            <c:ext xmlns:c16="http://schemas.microsoft.com/office/drawing/2014/chart" uri="{C3380CC4-5D6E-409C-BE32-E72D297353CC}">
              <c16:uniqueId val="{00000001-4587-49ED-BB0E-538D0CE665D3}"/>
            </c:ext>
          </c:extLst>
        </c:ser>
        <c:dLbls>
          <c:dLblPos val="outEnd"/>
          <c:showLegendKey val="0"/>
          <c:showVal val="1"/>
          <c:showCatName val="0"/>
          <c:showSerName val="0"/>
          <c:showPercent val="0"/>
          <c:showBubbleSize val="0"/>
        </c:dLbls>
        <c:gapWidth val="444"/>
        <c:overlap val="-90"/>
        <c:axId val="1175529807"/>
        <c:axId val="1636774095"/>
      </c:barChart>
      <c:catAx>
        <c:axId val="1175529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74095"/>
        <c:crosses val="autoZero"/>
        <c:auto val="1"/>
        <c:lblAlgn val="ctr"/>
        <c:lblOffset val="100"/>
        <c:noMultiLvlLbl val="0"/>
      </c:catAx>
      <c:valAx>
        <c:axId val="1636774095"/>
        <c:scaling>
          <c:orientation val="minMax"/>
        </c:scaling>
        <c:delete val="1"/>
        <c:axPos val="l"/>
        <c:numFmt formatCode="0.00" sourceLinked="1"/>
        <c:majorTickMark val="none"/>
        <c:minorTickMark val="none"/>
        <c:tickLblPos val="nextTo"/>
        <c:crossAx val="1175529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chemeClr val="accent4">
          <a:lumMod val="20000"/>
          <a:lumOff val="80000"/>
        </a:schemeClr>
      </a:fgClr>
      <a:bgClr>
        <a:schemeClr val="bg1"/>
      </a:bgClr>
    </a:patt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5162999800495771E-2"/>
          <c:y val="3.1377957281921061E-2"/>
          <c:w val="0.91773805790739005"/>
          <c:h val="0.78746623026647222"/>
        </c:manualLayout>
      </c:layout>
      <c:barChart>
        <c:barDir val="col"/>
        <c:grouping val="clustered"/>
        <c:varyColors val="0"/>
        <c:ser>
          <c:idx val="0"/>
          <c:order val="0"/>
          <c:tx>
            <c:strRef>
              <c:f>Sheet1!$G$1</c:f>
              <c:strCache>
                <c:ptCount val="1"/>
                <c:pt idx="0">
                  <c:v>sd. JUN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007-4FA0-B354-CEE63F559E9A}"/>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Sheet1!$G$2</c:f>
              <c:numCache>
                <c:formatCode>_(* #,##0_);_(* \(#,##0\);_(* "-"??_);_(@_)</c:formatCode>
                <c:ptCount val="1"/>
                <c:pt idx="0">
                  <c:v>2784.5810000000001</c:v>
                </c:pt>
              </c:numCache>
            </c:numRef>
          </c:val>
          <c:extLst>
            <c:ext xmlns:c16="http://schemas.microsoft.com/office/drawing/2014/chart" uri="{C3380CC4-5D6E-409C-BE32-E72D297353CC}">
              <c16:uniqueId val="{00000001-2007-4FA0-B354-CEE63F559E9A}"/>
            </c:ext>
          </c:extLst>
        </c:ser>
        <c:ser>
          <c:idx val="1"/>
          <c:order val="1"/>
          <c:tx>
            <c:strRef>
              <c:f>Sheet1!$H$1</c:f>
              <c:strCache>
                <c:ptCount val="1"/>
                <c:pt idx="0">
                  <c:v>sd. JUL</c:v>
                </c:pt>
              </c:strCache>
            </c:strRef>
          </c:tx>
          <c:invertIfNegative val="0"/>
          <c:dLbls>
            <c:dLbl>
              <c:idx val="0"/>
              <c:layout>
                <c:manualLayout>
                  <c:x val="-5.9790732436472496E-3"/>
                  <c:y val="-2.510833157706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007-4FA0-B354-CEE63F559E9A}"/>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Sheet1!$H$2</c:f>
              <c:numCache>
                <c:formatCode>_(* #,##0_);_(* \(#,##0\);_(* "-"??_);_(@_)</c:formatCode>
                <c:ptCount val="1"/>
                <c:pt idx="0">
                  <c:v>3258.5169529999998</c:v>
                </c:pt>
              </c:numCache>
            </c:numRef>
          </c:val>
          <c:extLst>
            <c:ext xmlns:c16="http://schemas.microsoft.com/office/drawing/2014/chart" uri="{C3380CC4-5D6E-409C-BE32-E72D297353CC}">
              <c16:uniqueId val="{00000003-2007-4FA0-B354-CEE63F559E9A}"/>
            </c:ext>
          </c:extLst>
        </c:ser>
        <c:ser>
          <c:idx val="2"/>
          <c:order val="2"/>
          <c:tx>
            <c:strRef>
              <c:f>Sheet1!$I$1</c:f>
              <c:strCache>
                <c:ptCount val="1"/>
                <c:pt idx="0">
                  <c:v>sd. AGT</c:v>
                </c:pt>
              </c:strCache>
            </c:strRef>
          </c:tx>
          <c:invertIfNegative val="0"/>
          <c:dLbls>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Sheet1!$I$2</c:f>
              <c:numCache>
                <c:formatCode>_(* #,##0_);_(* \(#,##0\);_(* "-"??_);_(@_)</c:formatCode>
                <c:ptCount val="1"/>
                <c:pt idx="0">
                  <c:v>3736.62</c:v>
                </c:pt>
              </c:numCache>
            </c:numRef>
          </c:val>
          <c:extLst>
            <c:ext xmlns:c16="http://schemas.microsoft.com/office/drawing/2014/chart" uri="{C3380CC4-5D6E-409C-BE32-E72D297353CC}">
              <c16:uniqueId val="{00000004-2007-4FA0-B354-CEE63F559E9A}"/>
            </c:ext>
          </c:extLst>
        </c:ser>
        <c:ser>
          <c:idx val="3"/>
          <c:order val="3"/>
          <c:tx>
            <c:strRef>
              <c:f>Sheet1!$J$1</c:f>
              <c:strCache>
                <c:ptCount val="1"/>
                <c:pt idx="0">
                  <c:v>sd. SEP</c:v>
                </c:pt>
              </c:strCache>
            </c:strRef>
          </c:tx>
          <c:invertIfNegative val="0"/>
          <c:dLbls>
            <c:dLbl>
              <c:idx val="0"/>
              <c:layout>
                <c:manualLayout>
                  <c:x val="-9.762890645254518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07-4FA0-B354-CEE63F559E9A}"/>
                </c:ext>
              </c:extLst>
            </c:dLbl>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Sheet1!$J$2</c:f>
              <c:numCache>
                <c:formatCode>#,##0.00</c:formatCode>
                <c:ptCount val="1"/>
                <c:pt idx="0">
                  <c:v>4108.2629529599999</c:v>
                </c:pt>
              </c:numCache>
            </c:numRef>
          </c:val>
          <c:extLst>
            <c:ext xmlns:c16="http://schemas.microsoft.com/office/drawing/2014/chart" uri="{C3380CC4-5D6E-409C-BE32-E72D297353CC}">
              <c16:uniqueId val="{00000006-2007-4FA0-B354-CEE63F559E9A}"/>
            </c:ext>
          </c:extLst>
        </c:ser>
        <c:ser>
          <c:idx val="4"/>
          <c:order val="4"/>
          <c:tx>
            <c:strRef>
              <c:f>Sheet1!$K$1</c:f>
              <c:strCache>
                <c:ptCount val="1"/>
                <c:pt idx="0">
                  <c:v>sd. OKT</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Sheet1!$K$2</c:f>
              <c:numCache>
                <c:formatCode>_(* #,##0_);_(* \(#,##0\);_(* "-"??_);_(@_)</c:formatCode>
                <c:ptCount val="1"/>
                <c:pt idx="0">
                  <c:v>4463.3999999999996</c:v>
                </c:pt>
              </c:numCache>
            </c:numRef>
          </c:val>
          <c:extLst>
            <c:ext xmlns:c16="http://schemas.microsoft.com/office/drawing/2014/chart" uri="{C3380CC4-5D6E-409C-BE32-E72D297353CC}">
              <c16:uniqueId val="{00000007-2007-4FA0-B354-CEE63F559E9A}"/>
            </c:ext>
          </c:extLst>
        </c:ser>
        <c:ser>
          <c:idx val="5"/>
          <c:order val="5"/>
          <c:tx>
            <c:strRef>
              <c:f>Sheet1!$L$1</c:f>
              <c:strCache>
                <c:ptCount val="1"/>
                <c:pt idx="0">
                  <c:v>sd. 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Sheet1!$L$2</c:f>
              <c:numCache>
                <c:formatCode>_(* #,##0_);_(* \(#,##0\);_(* "-"??_);_(@_)</c:formatCode>
                <c:ptCount val="1"/>
                <c:pt idx="0">
                  <c:v>4812.3500000000004</c:v>
                </c:pt>
              </c:numCache>
            </c:numRef>
          </c:val>
          <c:extLst>
            <c:ext xmlns:c16="http://schemas.microsoft.com/office/drawing/2014/chart" uri="{C3380CC4-5D6E-409C-BE32-E72D297353CC}">
              <c16:uniqueId val="{00000008-2007-4FA0-B354-CEE63F559E9A}"/>
            </c:ext>
          </c:extLst>
        </c:ser>
        <c:ser>
          <c:idx val="6"/>
          <c:order val="6"/>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Sheet1!$M$2</c:f>
              <c:numCache>
                <c:formatCode>#,##0.00</c:formatCode>
                <c:ptCount val="1"/>
                <c:pt idx="0">
                  <c:v>5191.0209529599997</c:v>
                </c:pt>
              </c:numCache>
            </c:numRef>
          </c:val>
          <c:extLst>
            <c:ext xmlns:c16="http://schemas.microsoft.com/office/drawing/2014/chart" uri="{C3380CC4-5D6E-409C-BE32-E72D297353CC}">
              <c16:uniqueId val="{00000009-2007-4FA0-B354-CEE63F559E9A}"/>
            </c:ext>
          </c:extLst>
        </c:ser>
        <c:dLbls>
          <c:showLegendKey val="0"/>
          <c:showVal val="1"/>
          <c:showCatName val="0"/>
          <c:showSerName val="0"/>
          <c:showPercent val="0"/>
          <c:showBubbleSize val="0"/>
        </c:dLbls>
        <c:gapWidth val="125"/>
        <c:overlap val="-25"/>
        <c:axId val="213696536"/>
        <c:axId val="210146192"/>
      </c:barChart>
      <c:catAx>
        <c:axId val="21369653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10146192"/>
        <c:crosses val="autoZero"/>
        <c:auto val="1"/>
        <c:lblAlgn val="ctr"/>
        <c:lblOffset val="100"/>
        <c:noMultiLvlLbl val="0"/>
      </c:catAx>
      <c:valAx>
        <c:axId val="210146192"/>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9.6165510649642693E-3"/>
              <c:y val="0.25529047312349901"/>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3696536"/>
        <c:crosses val="autoZero"/>
        <c:crossBetween val="between"/>
      </c:valAx>
    </c:plotArea>
    <c:legend>
      <c:legendPos val="b"/>
      <c:layout>
        <c:manualLayout>
          <c:xMode val="edge"/>
          <c:yMode val="edge"/>
          <c:x val="8.0108451441302325E-2"/>
          <c:y val="0.90752038018211145"/>
          <c:w val="0.9198915485586977"/>
          <c:h val="9.2479619817888561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76317667405811E-3"/>
          <c:y val="0.19703271859814819"/>
          <c:w val="0.97673467790352297"/>
          <c:h val="0.65800151876263013"/>
        </c:manualLayout>
      </c:layout>
      <c:barChart>
        <c:barDir val="col"/>
        <c:grouping val="clustered"/>
        <c:varyColors val="0"/>
        <c:ser>
          <c:idx val="0"/>
          <c:order val="0"/>
          <c:tx>
            <c:strRef>
              <c:f>Sheet1!$G$1</c:f>
              <c:strCache>
                <c:ptCount val="1"/>
                <c:pt idx="0">
                  <c:v>sd. JUN</c:v>
                </c:pt>
              </c:strCache>
            </c:strRef>
          </c:tx>
          <c:spPr>
            <a:solidFill>
              <a:schemeClr val="accent1"/>
            </a:solidFill>
            <a:ln>
              <a:noFill/>
            </a:ln>
            <a:effectLst/>
          </c:spPr>
          <c:invertIfNegative val="0"/>
          <c:dLbls>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7412-431A-8B35-D96E37A641A3}"/>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7412-431A-8B35-D96E37A641A3}"/>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Sheet1!$G$2:$G$5</c:f>
              <c:numCache>
                <c:formatCode>0.0</c:formatCode>
                <c:ptCount val="4"/>
                <c:pt idx="0">
                  <c:v>58.41</c:v>
                </c:pt>
                <c:pt idx="1">
                  <c:v>0.32</c:v>
                </c:pt>
                <c:pt idx="2">
                  <c:v>82.67</c:v>
                </c:pt>
                <c:pt idx="3">
                  <c:v>1.19</c:v>
                </c:pt>
              </c:numCache>
            </c:numRef>
          </c:val>
          <c:extLst>
            <c:ext xmlns:c16="http://schemas.microsoft.com/office/drawing/2014/chart" uri="{C3380CC4-5D6E-409C-BE32-E72D297353CC}">
              <c16:uniqueId val="{00000002-7412-431A-8B35-D96E37A641A3}"/>
            </c:ext>
          </c:extLst>
        </c:ser>
        <c:ser>
          <c:idx val="1"/>
          <c:order val="1"/>
          <c:tx>
            <c:strRef>
              <c:f>Sheet1!$H$1</c:f>
              <c:strCache>
                <c:ptCount val="1"/>
                <c:pt idx="0">
                  <c:v>sd. JUL</c:v>
                </c:pt>
              </c:strCache>
            </c:strRef>
          </c:tx>
          <c:spPr>
            <a:solidFill>
              <a:schemeClr val="accent2"/>
            </a:solidFill>
            <a:ln>
              <a:noFill/>
            </a:ln>
            <a:effectLst/>
          </c:spPr>
          <c:invertIfNegative val="0"/>
          <c:dLbls>
            <c:dLbl>
              <c:idx val="0"/>
              <c:numFmt formatCode="#,##0.00;[Red]#,##0.00" sourceLinked="0"/>
              <c:spPr>
                <a:noFill/>
                <a:ln>
                  <a:noFill/>
                </a:ln>
                <a:effectLst/>
              </c:spPr>
              <c:txPr>
                <a:bodyPr rot="-5400000" spcFirstLastPara="1" vertOverflow="clip" vert="horz" wrap="square" lIns="38100" tIns="19050" rIns="38100" bIns="19050" anchor="ctr" anchorCtr="1"/>
                <a:lstStyle/>
                <a:p>
                  <a:pPr>
                    <a:defRPr lang="en-US"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7412-431A-8B35-D96E37A641A3}"/>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7412-431A-8B35-D96E37A641A3}"/>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7412-431A-8B35-D96E37A641A3}"/>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Sheet1!$H$2:$H$5</c:f>
              <c:numCache>
                <c:formatCode>0.0</c:formatCode>
                <c:ptCount val="4"/>
                <c:pt idx="0">
                  <c:v>58.12</c:v>
                </c:pt>
                <c:pt idx="1">
                  <c:v>0.32090000000000002</c:v>
                </c:pt>
                <c:pt idx="2">
                  <c:v>83.06</c:v>
                </c:pt>
                <c:pt idx="3">
                  <c:v>1.1000000000000001</c:v>
                </c:pt>
              </c:numCache>
            </c:numRef>
          </c:val>
          <c:extLst>
            <c:ext xmlns:c16="http://schemas.microsoft.com/office/drawing/2014/chart" uri="{C3380CC4-5D6E-409C-BE32-E72D297353CC}">
              <c16:uniqueId val="{00000006-7412-431A-8B35-D96E37A641A3}"/>
            </c:ext>
          </c:extLst>
        </c:ser>
        <c:ser>
          <c:idx val="2"/>
          <c:order val="2"/>
          <c:tx>
            <c:strRef>
              <c:f>Sheet1!$I$1</c:f>
              <c:strCache>
                <c:ptCount val="1"/>
                <c:pt idx="0">
                  <c:v>sd. AGT</c:v>
                </c:pt>
              </c:strCache>
            </c:strRef>
          </c:tx>
          <c:spPr>
            <a:solidFill>
              <a:schemeClr val="accent3"/>
            </a:solidFill>
            <a:ln>
              <a:noFill/>
            </a:ln>
            <a:effectLst/>
          </c:spPr>
          <c:invertIfNegative val="0"/>
          <c:dLbls>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7412-431A-8B35-D96E37A641A3}"/>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8-7412-431A-8B35-D96E37A641A3}"/>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Sheet1!$I$2:$I$5</c:f>
              <c:numCache>
                <c:formatCode>0.0</c:formatCode>
                <c:ptCount val="4"/>
                <c:pt idx="0">
                  <c:v>55.71</c:v>
                </c:pt>
                <c:pt idx="1">
                  <c:v>0.32119999999999999</c:v>
                </c:pt>
                <c:pt idx="2">
                  <c:v>83.37</c:v>
                </c:pt>
                <c:pt idx="3">
                  <c:v>1.04</c:v>
                </c:pt>
              </c:numCache>
            </c:numRef>
          </c:val>
          <c:extLst>
            <c:ext xmlns:c16="http://schemas.microsoft.com/office/drawing/2014/chart" uri="{C3380CC4-5D6E-409C-BE32-E72D297353CC}">
              <c16:uniqueId val="{00000009-7412-431A-8B35-D96E37A641A3}"/>
            </c:ext>
          </c:extLst>
        </c:ser>
        <c:ser>
          <c:idx val="3"/>
          <c:order val="3"/>
          <c:tx>
            <c:strRef>
              <c:f>Sheet1!$J$1</c:f>
              <c:strCache>
                <c:ptCount val="1"/>
                <c:pt idx="0">
                  <c:v>sd. SEP</c:v>
                </c:pt>
              </c:strCache>
            </c:strRef>
          </c:tx>
          <c:spPr>
            <a:solidFill>
              <a:schemeClr val="accent4"/>
            </a:solidFill>
            <a:ln>
              <a:noFill/>
            </a:ln>
            <a:effectLst/>
          </c:spPr>
          <c:invertIfNegative val="0"/>
          <c:dLbls>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A-7412-431A-8B35-D96E37A641A3}"/>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B-7412-431A-8B35-D96E37A641A3}"/>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Sheet1!$J$2:$J$5</c:f>
              <c:numCache>
                <c:formatCode>#,##0.0000</c:formatCode>
                <c:ptCount val="4"/>
                <c:pt idx="0" formatCode="0.0">
                  <c:v>53.16</c:v>
                </c:pt>
                <c:pt idx="1">
                  <c:v>0.32167899267149247</c:v>
                </c:pt>
                <c:pt idx="2" formatCode="0.0">
                  <c:v>83.62</c:v>
                </c:pt>
                <c:pt idx="3" formatCode="0.0">
                  <c:v>1.01</c:v>
                </c:pt>
              </c:numCache>
            </c:numRef>
          </c:val>
          <c:extLst>
            <c:ext xmlns:c16="http://schemas.microsoft.com/office/drawing/2014/chart" uri="{C3380CC4-5D6E-409C-BE32-E72D297353CC}">
              <c16:uniqueId val="{0000000C-7412-431A-8B35-D96E37A641A3}"/>
            </c:ext>
          </c:extLst>
        </c:ser>
        <c:ser>
          <c:idx val="4"/>
          <c:order val="4"/>
          <c:tx>
            <c:strRef>
              <c:f>Sheet1!$K$1</c:f>
              <c:strCache>
                <c:ptCount val="1"/>
                <c:pt idx="0">
                  <c:v>sd. OKT</c:v>
                </c:pt>
              </c:strCache>
            </c:strRef>
          </c:tx>
          <c:spPr>
            <a:solidFill>
              <a:schemeClr val="accent5"/>
            </a:solidFill>
            <a:ln>
              <a:noFill/>
            </a:ln>
            <a:effectLst/>
          </c:spPr>
          <c:invertIfNegative val="0"/>
          <c:dLbls>
            <c:dLbl>
              <c:idx val="0"/>
              <c:tx>
                <c:rich>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fld id="{88249299-5160-45AE-B758-668AB12E1B7E}" type="VALUE">
                      <a:rPr lang="en-US">
                        <a:solidFill>
                          <a:schemeClr val="bg1"/>
                        </a:solidFill>
                      </a:rPr>
                      <a:pPr>
                        <a:defRPr lang="id-ID" sz="1200" b="1" i="0" u="none" strike="noStrike" kern="1200" baseline="0">
                          <a:solidFill>
                            <a:schemeClr val="tx1"/>
                          </a:solidFill>
                          <a:latin typeface="+mn-lt"/>
                          <a:ea typeface="+mn-ea"/>
                          <a:cs typeface="+mn-cs"/>
                        </a:defRPr>
                      </a:pPr>
                      <a:t>[VALUE]</a:t>
                    </a:fld>
                    <a:endParaRPr lang="en-ID"/>
                  </a:p>
                </c:rich>
              </c:tx>
              <c:numFmt formatCode="#,##0.00" sourceLinked="0"/>
              <c:spPr>
                <a:noFill/>
                <a:ln>
                  <a:noFill/>
                </a:ln>
                <a:effectLst/>
              </c:sp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7412-431A-8B35-D96E37A641A3}"/>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E-7412-431A-8B35-D96E37A641A3}"/>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F-7412-431A-8B35-D96E37A641A3}"/>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0-7412-431A-8B35-D96E37A641A3}"/>
                </c:ext>
              </c:extLst>
            </c:dLbl>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Sheet1!$K$2:$K$5</c:f>
              <c:numCache>
                <c:formatCode>0.0</c:formatCode>
                <c:ptCount val="4"/>
                <c:pt idx="0">
                  <c:v>51.66</c:v>
                </c:pt>
                <c:pt idx="1">
                  <c:v>0.32190000000000002</c:v>
                </c:pt>
                <c:pt idx="2">
                  <c:v>83.77</c:v>
                </c:pt>
                <c:pt idx="3">
                  <c:v>0.99</c:v>
                </c:pt>
              </c:numCache>
            </c:numRef>
          </c:val>
          <c:extLst>
            <c:ext xmlns:c16="http://schemas.microsoft.com/office/drawing/2014/chart" uri="{C3380CC4-5D6E-409C-BE32-E72D297353CC}">
              <c16:uniqueId val="{00000011-7412-431A-8B35-D96E37A641A3}"/>
            </c:ext>
          </c:extLst>
        </c:ser>
        <c:ser>
          <c:idx val="5"/>
          <c:order val="5"/>
          <c:tx>
            <c:strRef>
              <c:f>Sheet1!$L$1</c:f>
              <c:strCache>
                <c:ptCount val="1"/>
                <c:pt idx="0">
                  <c:v>sd. NOV</c:v>
                </c:pt>
              </c:strCache>
            </c:strRef>
          </c:tx>
          <c:spPr>
            <a:solidFill>
              <a:schemeClr val="accent6"/>
            </a:solidFill>
            <a:ln>
              <a:noFill/>
            </a:ln>
            <a:effectLst/>
          </c:spPr>
          <c:invertIfNegative val="0"/>
          <c:dLbls>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2-7412-431A-8B35-D96E37A641A3}"/>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3-7412-431A-8B35-D96E37A641A3}"/>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Sheet1!$L$2:$L$5</c:f>
              <c:numCache>
                <c:formatCode>0.0</c:formatCode>
                <c:ptCount val="4"/>
                <c:pt idx="0">
                  <c:v>50.77</c:v>
                </c:pt>
                <c:pt idx="1">
                  <c:v>0.31780000000000003</c:v>
                </c:pt>
                <c:pt idx="2">
                  <c:v>84.26</c:v>
                </c:pt>
                <c:pt idx="3">
                  <c:v>0.97</c:v>
                </c:pt>
              </c:numCache>
            </c:numRef>
          </c:val>
          <c:extLst>
            <c:ext xmlns:c16="http://schemas.microsoft.com/office/drawing/2014/chart" uri="{C3380CC4-5D6E-409C-BE32-E72D297353CC}">
              <c16:uniqueId val="{00000014-7412-431A-8B35-D96E37A641A3}"/>
            </c:ext>
          </c:extLst>
        </c:ser>
        <c:ser>
          <c:idx val="6"/>
          <c:order val="6"/>
          <c:tx>
            <c:strRef>
              <c:f>Sheet1!$M$1</c:f>
              <c:strCache>
                <c:ptCount val="1"/>
                <c:pt idx="0">
                  <c:v>sd. DES</c:v>
                </c:pt>
              </c:strCache>
            </c:strRef>
          </c:tx>
          <c:spPr>
            <a:solidFill>
              <a:schemeClr val="accent1">
                <a:lumMod val="60000"/>
              </a:schemeClr>
            </a:solidFill>
            <a:ln>
              <a:noFill/>
            </a:ln>
            <a:effectLst/>
          </c:spPr>
          <c:invertIfNegative val="0"/>
          <c:dLbls>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5-7412-431A-8B35-D96E37A641A3}"/>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6-7412-431A-8B35-D96E37A641A3}"/>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FUEL MIX (%)</c:v>
                </c:pt>
                <c:pt idx="1">
                  <c:v>SFC (liter/kWh)</c:v>
                </c:pt>
                <c:pt idx="2">
                  <c:v>EAF (%)</c:v>
                </c:pt>
                <c:pt idx="3">
                  <c:v>PS (%)</c:v>
                </c:pt>
              </c:strCache>
            </c:strRef>
          </c:cat>
          <c:val>
            <c:numRef>
              <c:f>Sheet1!$M$2:$M$5</c:f>
              <c:numCache>
                <c:formatCode>0.0</c:formatCode>
                <c:ptCount val="4"/>
                <c:pt idx="0">
                  <c:v>50.21</c:v>
                </c:pt>
                <c:pt idx="1">
                  <c:v>0.32179999999999997</c:v>
                </c:pt>
                <c:pt idx="2">
                  <c:v>85.18</c:v>
                </c:pt>
                <c:pt idx="3">
                  <c:v>0.96</c:v>
                </c:pt>
              </c:numCache>
            </c:numRef>
          </c:val>
          <c:extLst>
            <c:ext xmlns:c16="http://schemas.microsoft.com/office/drawing/2014/chart" uri="{C3380CC4-5D6E-409C-BE32-E72D297353CC}">
              <c16:uniqueId val="{00000017-7412-431A-8B35-D96E37A641A3}"/>
            </c:ext>
          </c:extLst>
        </c:ser>
        <c:dLbls>
          <c:showLegendKey val="0"/>
          <c:showVal val="0"/>
          <c:showCatName val="0"/>
          <c:showSerName val="0"/>
          <c:showPercent val="0"/>
          <c:showBubbleSize val="0"/>
        </c:dLbls>
        <c:gapWidth val="250"/>
        <c:overlap val="-25"/>
        <c:axId val="253699952"/>
        <c:axId val="253700344"/>
      </c:barChart>
      <c:catAx>
        <c:axId val="253699952"/>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065" b="1" i="0" u="none" strike="noStrike" kern="1200" cap="all" spc="120" normalizeH="0" baseline="0">
                <a:solidFill>
                  <a:schemeClr val="tx1"/>
                </a:solidFill>
                <a:latin typeface="+mn-lt"/>
                <a:ea typeface="+mn-ea"/>
                <a:cs typeface="+mn-cs"/>
              </a:defRPr>
            </a:pPr>
            <a:endParaRPr lang="en-US"/>
          </a:p>
        </c:txPr>
        <c:crossAx val="253700344"/>
        <c:crosses val="autoZero"/>
        <c:auto val="1"/>
        <c:lblAlgn val="ctr"/>
        <c:lblOffset val="100"/>
        <c:noMultiLvlLbl val="0"/>
      </c:catAx>
      <c:valAx>
        <c:axId val="253700344"/>
        <c:scaling>
          <c:orientation val="minMax"/>
        </c:scaling>
        <c:delete val="1"/>
        <c:axPos val="l"/>
        <c:numFmt formatCode="0.0" sourceLinked="1"/>
        <c:majorTickMark val="none"/>
        <c:minorTickMark val="none"/>
        <c:tickLblPos val="none"/>
        <c:crossAx val="253699952"/>
        <c:crosses val="autoZero"/>
        <c:crossBetween val="between"/>
      </c:valAx>
      <c:spPr>
        <a:noFill/>
        <a:ln>
          <a:noFill/>
        </a:ln>
        <a:effectLst/>
      </c:spPr>
    </c:plotArea>
    <c:legend>
      <c:legendPos val="t"/>
      <c:layout>
        <c:manualLayout>
          <c:xMode val="edge"/>
          <c:yMode val="edge"/>
          <c:x val="8.9710913041131397E-3"/>
          <c:y val="2.4624906055359639E-2"/>
          <c:w val="0.9791510887005479"/>
          <c:h val="0.100485399700218"/>
        </c:manualLayout>
      </c:layout>
      <c:overlay val="0"/>
      <c:spPr>
        <a:noFill/>
        <a:ln>
          <a:noFill/>
        </a:ln>
        <a:effectLst/>
      </c:spPr>
      <c:txPr>
        <a:bodyPr rot="0" spcFirstLastPara="1" vertOverflow="ellipsis" vert="horz" wrap="square" anchor="ctr" anchorCtr="1"/>
        <a:lstStyle/>
        <a:p>
          <a:pPr>
            <a:defRPr lang="id-ID" sz="105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62464485753715"/>
          <c:y val="0.33402173491861187"/>
          <c:w val="0.68828313986524881"/>
          <c:h val="0.66597826508138813"/>
        </c:manualLayout>
      </c:layout>
      <c:pieChart>
        <c:varyColors val="1"/>
        <c:ser>
          <c:idx val="0"/>
          <c:order val="0"/>
          <c:tx>
            <c:strRef>
              <c:f>Sheet1!$M$1</c:f>
              <c:strCache>
                <c:ptCount val="1"/>
                <c:pt idx="0">
                  <c:v>DEC</c:v>
                </c:pt>
              </c:strCache>
            </c:strRef>
          </c:tx>
          <c:explosion val="12"/>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4C8-481C-84D0-181F20EE74C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4C8-481C-84D0-181F20EE74CB}"/>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44C8-481C-84D0-181F20EE74CB}"/>
              </c:ext>
            </c:extLst>
          </c:dPt>
          <c:dPt>
            <c:idx val="3"/>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44C8-481C-84D0-181F20EE74CB}"/>
              </c:ext>
            </c:extLst>
          </c:dPt>
          <c:dLbls>
            <c:dLbl>
              <c:idx val="0"/>
              <c:layout>
                <c:manualLayout>
                  <c:x val="-0.1704954221401947"/>
                  <c:y val="0.11194142861481522"/>
                </c:manualLayout>
              </c:layout>
              <c:tx>
                <c:rich>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mn-lt"/>
                        <a:ea typeface="+mn-ea"/>
                        <a:cs typeface="+mn-cs"/>
                      </a:defRPr>
                    </a:pPr>
                    <a:fld id="{4051450C-D743-4888-9744-2A4C611AEC94}" type="PERCENTAGE">
                      <a:rPr lang="en-US" sz="1600">
                        <a:solidFill>
                          <a:schemeClr val="accent4"/>
                        </a:solidFill>
                      </a:rPr>
                      <a:pPr>
                        <a:defRPr sz="1600">
                          <a:solidFill>
                            <a:schemeClr val="accent4"/>
                          </a:solidFill>
                        </a:defRPr>
                      </a:pPr>
                      <a:t>[PERCENTAGE]</a:t>
                    </a:fld>
                    <a:endParaRPr lang="en-ID"/>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4"/>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4C8-481C-84D0-181F20EE74CB}"/>
                </c:ext>
              </c:extLst>
            </c:dLbl>
            <c:dLbl>
              <c:idx val="1"/>
              <c:layout>
                <c:manualLayout>
                  <c:x val="9.7643891212293391E-3"/>
                  <c:y val="-3.379643442428016E-2"/>
                </c:manualLayout>
              </c:layout>
              <c:numFmt formatCode="0.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2">
                          <a:lumMod val="75000"/>
                        </a:schemeClr>
                      </a:solidFill>
                      <a:latin typeface="+mn-lt"/>
                      <a:ea typeface="+mn-ea"/>
                      <a:cs typeface="+mn-cs"/>
                    </a:defRPr>
                  </a:pPr>
                  <a:endParaRPr lang="en-US"/>
                </a:p>
              </c:txPr>
              <c:dLblPos val="bestFit"/>
              <c:showLegendKey val="1"/>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4C8-481C-84D0-181F20EE74CB}"/>
                </c:ext>
              </c:extLst>
            </c:dLbl>
            <c:dLbl>
              <c:idx val="2"/>
              <c:layout>
                <c:manualLayout>
                  <c:x val="2.7694291530119611E-2"/>
                  <c:y val="4.1896163309075557E-2"/>
                </c:manualLayout>
              </c:layout>
              <c:numFmt formatCode="0.0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2">
                          <a:lumMod val="50000"/>
                        </a:schemeClr>
                      </a:solidFill>
                      <a:latin typeface="+mn-lt"/>
                      <a:ea typeface="+mn-ea"/>
                      <a:cs typeface="+mn-cs"/>
                    </a:defRPr>
                  </a:pPr>
                  <a:endParaRPr lang="en-US"/>
                </a:p>
              </c:txPr>
              <c:dLblPos val="bestFit"/>
              <c:showLegendKey val="1"/>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4C8-481C-84D0-181F20EE74CB}"/>
                </c:ext>
              </c:extLst>
            </c:dLbl>
            <c:dLbl>
              <c:idx val="3"/>
              <c:layout>
                <c:manualLayout>
                  <c:x val="0.2193045523726681"/>
                  <c:y val="-0.14008896266786824"/>
                </c:manualLayout>
              </c:layout>
              <c:tx>
                <c:rich>
                  <a:bodyPr rot="0" spcFirstLastPara="1" vertOverflow="ellipsis" vert="horz" wrap="square" lIns="38100" tIns="19050" rIns="38100" bIns="19050" anchor="ctr" anchorCtr="1">
                    <a:noAutofit/>
                  </a:bodyPr>
                  <a:lstStyle/>
                  <a:p>
                    <a:pPr>
                      <a:defRPr sz="1800" b="1" i="0" u="none" strike="noStrike" kern="1200" baseline="0">
                        <a:solidFill>
                          <a:srgbClr val="0070C0"/>
                        </a:solidFill>
                        <a:latin typeface="+mn-lt"/>
                        <a:ea typeface="+mn-ea"/>
                        <a:cs typeface="+mn-cs"/>
                      </a:defRPr>
                    </a:pPr>
                    <a:fld id="{B4849D5C-F5B9-4AF3-A86D-52E300BBDE2A}" type="PERCENTAGE">
                      <a:rPr lang="en-US" sz="1800">
                        <a:solidFill>
                          <a:srgbClr val="0070C0"/>
                        </a:solidFill>
                      </a:rPr>
                      <a:pPr>
                        <a:defRPr sz="1800">
                          <a:solidFill>
                            <a:srgbClr val="0070C0"/>
                          </a:solidFill>
                        </a:defRPr>
                      </a:pPr>
                      <a:t>[PERCENTAGE]</a:t>
                    </a:fld>
                    <a:endParaRPr lang="en-ID"/>
                  </a:p>
                </c:rich>
              </c:tx>
              <c:numFmt formatCode="0.00%" sourceLinked="0"/>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rgbClr val="0070C0"/>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22241545434806209"/>
                      <c:h val="8.2395176720576335E-2"/>
                    </c:manualLayout>
                  </c15:layout>
                  <c15:dlblFieldTable/>
                  <c15:showDataLabelsRange val="0"/>
                </c:ext>
                <c:ext xmlns:c16="http://schemas.microsoft.com/office/drawing/2014/chart" uri="{C3380CC4-5D6E-409C-BE32-E72D297353CC}">
                  <c16:uniqueId val="{00000007-44C8-481C-84D0-181F20EE74CB}"/>
                </c:ext>
              </c:extLst>
            </c:dLbl>
            <c:numFmt formatCode="0.000%" sourceLinked="0"/>
            <c:spPr>
              <a:noFill/>
              <a:ln>
                <a:noFill/>
              </a:ln>
              <a:effectLst/>
            </c:spPr>
            <c:txPr>
              <a:bodyPr rot="-5400000" spcFirstLastPara="1" vertOverflow="ellipsis"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Sheet1!$A$2:$A$5</c:f>
              <c:strCache>
                <c:ptCount val="4"/>
                <c:pt idx="0">
                  <c:v>HSD B30 
SD. DESEMBER : 36.713.250 kWh</c:v>
                </c:pt>
                <c:pt idx="1">
                  <c:v>GAS
SD. DESEMBER : 791.100 kWh</c:v>
                </c:pt>
                <c:pt idx="2">
                  <c:v>SURYA
SD. DESEMBER : 6.614 kWh</c:v>
                </c:pt>
                <c:pt idx="3">
                  <c:v>LAINNYA (BATU BARA &amp; BIOMASS)
SD. DESEMBER : 222.678.363 kWh</c:v>
                </c:pt>
              </c:strCache>
            </c:strRef>
          </c:cat>
          <c:val>
            <c:numRef>
              <c:f>Sheet1!$M$2:$M$5</c:f>
              <c:numCache>
                <c:formatCode>_(* #,##0_);_(* \(#,##0\);_(* "-"??_);_(@_)</c:formatCode>
                <c:ptCount val="4"/>
                <c:pt idx="0">
                  <c:v>36713.25</c:v>
                </c:pt>
                <c:pt idx="1">
                  <c:v>791.1</c:v>
                </c:pt>
                <c:pt idx="2" formatCode="_(* #,##0.00_);_(* \(#,##0.00\);_(* &quot;-&quot;??_);_(@_)">
                  <c:v>6.6139999999999999</c:v>
                </c:pt>
                <c:pt idx="3">
                  <c:v>222678.36300000001</c:v>
                </c:pt>
              </c:numCache>
            </c:numRef>
          </c:val>
          <c:extLst>
            <c:ext xmlns:c16="http://schemas.microsoft.com/office/drawing/2014/chart" uri="{C3380CC4-5D6E-409C-BE32-E72D297353CC}">
              <c16:uniqueId val="{00000008-44C8-481C-84D0-181F20EE74CB}"/>
            </c:ext>
          </c:extLst>
        </c:ser>
        <c:dLbls>
          <c:showLegendKey val="0"/>
          <c:showVal val="0"/>
          <c:showCatName val="0"/>
          <c:showSerName val="0"/>
          <c:showPercent val="0"/>
          <c:showBubbleSize val="0"/>
          <c:showLeaderLines val="1"/>
        </c:dLbls>
        <c:firstSliceAng val="25"/>
      </c:pieChart>
      <c:spPr>
        <a:noFill/>
        <a:ln>
          <a:noFill/>
        </a:ln>
        <a:effectLst/>
      </c:spPr>
    </c:plotArea>
    <c:legend>
      <c:legendPos val="t"/>
      <c:legendEntry>
        <c:idx val="0"/>
        <c:txPr>
          <a:bodyPr rot="0" spcFirstLastPara="1" vertOverflow="ellipsis" vert="horz" wrap="square" anchor="ctr" anchorCtr="1"/>
          <a:lstStyle/>
          <a:p>
            <a:pPr>
              <a:defRPr sz="1100" b="0" i="0" u="none" strike="noStrike" kern="1200" baseline="0">
                <a:solidFill>
                  <a:schemeClr val="accent1">
                    <a:lumMod val="7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00" b="0" i="0" u="none" strike="noStrike" kern="1200" baseline="0">
                <a:solidFill>
                  <a:schemeClr val="accent2">
                    <a:lumMod val="7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100" b="0" i="0" u="none" strike="noStrike" kern="1200" baseline="0">
                <a:solidFill>
                  <a:schemeClr val="accent4">
                    <a:lumMod val="75000"/>
                  </a:schemeClr>
                </a:solidFill>
                <a:latin typeface="+mn-lt"/>
                <a:ea typeface="+mn-ea"/>
                <a:cs typeface="+mn-cs"/>
              </a:defRPr>
            </a:pPr>
            <a:endParaRPr lang="en-US"/>
          </a:p>
        </c:txPr>
      </c:legendEntry>
      <c:layout>
        <c:manualLayout>
          <c:xMode val="edge"/>
          <c:yMode val="edge"/>
          <c:x val="0"/>
          <c:y val="1.6474464579901153E-2"/>
          <c:w val="0.51624450036528935"/>
          <c:h val="0.3727280589102639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1162358269006107E-2"/>
          <c:y val="0"/>
          <c:w val="0.92305840267292394"/>
          <c:h val="0.81457082434950479"/>
        </c:manualLayout>
      </c:layout>
      <c:barChart>
        <c:barDir val="col"/>
        <c:grouping val="clustered"/>
        <c:varyColors val="0"/>
        <c:ser>
          <c:idx val="0"/>
          <c:order val="0"/>
          <c:tx>
            <c:strRef>
              <c:f>Sheet1!$G$1</c:f>
              <c:strCache>
                <c:ptCount val="1"/>
                <c:pt idx="0">
                  <c:v>JUN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Sheet1!$G$2</c:f>
              <c:numCache>
                <c:formatCode>_(* #,##0_);_(* \(#,##0\);_(* "-"??_);_(@_)</c:formatCode>
                <c:ptCount val="1"/>
                <c:pt idx="0">
                  <c:v>467.87400000000002</c:v>
                </c:pt>
              </c:numCache>
            </c:numRef>
          </c:val>
          <c:extLst>
            <c:ext xmlns:c16="http://schemas.microsoft.com/office/drawing/2014/chart" uri="{C3380CC4-5D6E-409C-BE32-E72D297353CC}">
              <c16:uniqueId val="{00000000-EC11-4445-A5E9-F89CF3F321AD}"/>
            </c:ext>
          </c:extLst>
        </c:ser>
        <c:ser>
          <c:idx val="1"/>
          <c:order val="1"/>
          <c:tx>
            <c:strRef>
              <c:f>Sheet1!$H$1</c:f>
              <c:strCache>
                <c:ptCount val="1"/>
                <c:pt idx="0">
                  <c:v>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Sheet1!$H$2</c:f>
              <c:numCache>
                <c:formatCode>_(* #,##0_);_(* \(#,##0\);_(* "-"??_);_(@_)</c:formatCode>
                <c:ptCount val="1"/>
                <c:pt idx="0">
                  <c:v>473.93599999999998</c:v>
                </c:pt>
              </c:numCache>
            </c:numRef>
          </c:val>
          <c:extLst>
            <c:ext xmlns:c16="http://schemas.microsoft.com/office/drawing/2014/chart" uri="{C3380CC4-5D6E-409C-BE32-E72D297353CC}">
              <c16:uniqueId val="{00000001-EC11-4445-A5E9-F89CF3F321AD}"/>
            </c:ext>
          </c:extLst>
        </c:ser>
        <c:ser>
          <c:idx val="2"/>
          <c:order val="2"/>
          <c:tx>
            <c:strRef>
              <c:f>Sheet1!$I$1</c:f>
              <c:strCache>
                <c:ptCount val="1"/>
                <c:pt idx="0">
                  <c:v>AUG</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Sheet1!$I$2</c:f>
              <c:numCache>
                <c:formatCode>_(* #,##0_);_(* \(#,##0\);_(* "-"??_);_(@_)</c:formatCode>
                <c:ptCount val="1"/>
                <c:pt idx="0">
                  <c:v>478.11</c:v>
                </c:pt>
              </c:numCache>
            </c:numRef>
          </c:val>
          <c:extLst>
            <c:ext xmlns:c16="http://schemas.microsoft.com/office/drawing/2014/chart" uri="{C3380CC4-5D6E-409C-BE32-E72D297353CC}">
              <c16:uniqueId val="{00000002-EC11-4445-A5E9-F89CF3F321AD}"/>
            </c:ext>
          </c:extLst>
        </c:ser>
        <c:ser>
          <c:idx val="3"/>
          <c:order val="3"/>
          <c:tx>
            <c:strRef>
              <c:f>Sheet1!$J$1</c:f>
              <c:strCache>
                <c:ptCount val="1"/>
                <c:pt idx="0">
                  <c:v>SEP</c:v>
                </c:pt>
              </c:strCache>
            </c:strRef>
          </c:tx>
          <c:invertIfNegative val="0"/>
          <c:dLbls>
            <c:dLbl>
              <c:idx val="0"/>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EC11-4445-A5E9-F89CF3F321AD}"/>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Sheet1!$J$2</c:f>
              <c:numCache>
                <c:formatCode>#,##0.00</c:formatCode>
                <c:ptCount val="1"/>
                <c:pt idx="0">
                  <c:v>371.64100000000002</c:v>
                </c:pt>
              </c:numCache>
            </c:numRef>
          </c:val>
          <c:extLst>
            <c:ext xmlns:c16="http://schemas.microsoft.com/office/drawing/2014/chart" uri="{C3380CC4-5D6E-409C-BE32-E72D297353CC}">
              <c16:uniqueId val="{00000004-EC11-4445-A5E9-F89CF3F321AD}"/>
            </c:ext>
          </c:extLst>
        </c:ser>
        <c:ser>
          <c:idx val="4"/>
          <c:order val="4"/>
          <c:tx>
            <c:strRef>
              <c:f>Sheet1!$K$1</c:f>
              <c:strCache>
                <c:ptCount val="1"/>
                <c:pt idx="0">
                  <c:v>OCT</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EC11-4445-A5E9-F89CF3F321AD}"/>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Sheet1!$K$2</c:f>
              <c:numCache>
                <c:formatCode>_(* #,##0_);_(* \(#,##0\);_(* "-"??_);_(@_)</c:formatCode>
                <c:ptCount val="1"/>
                <c:pt idx="0">
                  <c:v>355.14</c:v>
                </c:pt>
              </c:numCache>
            </c:numRef>
          </c:val>
          <c:extLst>
            <c:ext xmlns:c16="http://schemas.microsoft.com/office/drawing/2014/chart" uri="{C3380CC4-5D6E-409C-BE32-E72D297353CC}">
              <c16:uniqueId val="{00000006-EC11-4445-A5E9-F89CF3F321AD}"/>
            </c:ext>
          </c:extLst>
        </c:ser>
        <c:ser>
          <c:idx val="5"/>
          <c:order val="5"/>
          <c:tx>
            <c:strRef>
              <c:f>Sheet1!$L$1</c:f>
              <c:strCache>
                <c:ptCount val="1"/>
                <c:pt idx="0">
                  <c:v>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Sheet1!$L$2</c:f>
              <c:numCache>
                <c:formatCode>_(* #,##0_);_(* \(#,##0\);_(* "-"??_);_(@_)</c:formatCode>
                <c:ptCount val="1"/>
                <c:pt idx="0">
                  <c:v>348.95</c:v>
                </c:pt>
              </c:numCache>
            </c:numRef>
          </c:val>
          <c:extLst>
            <c:ext xmlns:c16="http://schemas.microsoft.com/office/drawing/2014/chart" uri="{C3380CC4-5D6E-409C-BE32-E72D297353CC}">
              <c16:uniqueId val="{00000007-EC11-4445-A5E9-F89CF3F321AD}"/>
            </c:ext>
          </c:extLst>
        </c:ser>
        <c:ser>
          <c:idx val="6"/>
          <c:order val="6"/>
          <c:tx>
            <c:strRef>
              <c:f>Sheet1!$M$1</c:f>
              <c:strCache>
                <c:ptCount val="1"/>
                <c:pt idx="0">
                  <c:v>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Sheet1!$M$2</c:f>
              <c:numCache>
                <c:formatCode>#,##0.00</c:formatCode>
                <c:ptCount val="1"/>
                <c:pt idx="0">
                  <c:v>378.66800000000001</c:v>
                </c:pt>
              </c:numCache>
            </c:numRef>
          </c:val>
          <c:extLst>
            <c:ext xmlns:c16="http://schemas.microsoft.com/office/drawing/2014/chart" uri="{C3380CC4-5D6E-409C-BE32-E72D297353CC}">
              <c16:uniqueId val="{00000008-EC11-4445-A5E9-F89CF3F321AD}"/>
            </c:ext>
          </c:extLst>
        </c:ser>
        <c:dLbls>
          <c:showLegendKey val="0"/>
          <c:showVal val="1"/>
          <c:showCatName val="0"/>
          <c:showSerName val="0"/>
          <c:showPercent val="0"/>
          <c:showBubbleSize val="0"/>
        </c:dLbls>
        <c:gapWidth val="125"/>
        <c:overlap val="-25"/>
        <c:axId val="253701128"/>
        <c:axId val="253701520"/>
      </c:barChart>
      <c:catAx>
        <c:axId val="253701128"/>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53701520"/>
        <c:crosses val="autoZero"/>
        <c:auto val="1"/>
        <c:lblAlgn val="ctr"/>
        <c:lblOffset val="100"/>
        <c:noMultiLvlLbl val="0"/>
      </c:catAx>
      <c:valAx>
        <c:axId val="253701520"/>
        <c:scaling>
          <c:orientation val="minMax"/>
        </c:scaling>
        <c:delete val="0"/>
        <c:axPos val="l"/>
        <c:title>
          <c:tx>
            <c:rich>
              <a:bodyPr rot="-5400000" spcFirstLastPara="0" vertOverflow="ellipsis" vert="horz" wrap="square" anchor="ctr" anchorCtr="0"/>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1.538594790190526E-3"/>
              <c:y val="0.25759355872671286"/>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3701128"/>
        <c:crosses val="autoZero"/>
        <c:crossBetween val="between"/>
      </c:valAx>
    </c:plotArea>
    <c:legend>
      <c:legendPos val="b"/>
      <c:layout>
        <c:manualLayout>
          <c:xMode val="edge"/>
          <c:yMode val="edge"/>
          <c:x val="6.1110723488411817E-2"/>
          <c:y val="0.9174178209067172"/>
          <c:w val="0.93888927651158804"/>
          <c:h val="8.0808264039556835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4.2113119036195967E-2"/>
          <c:w val="0.92471819175086023"/>
          <c:h val="0.72696804799776749"/>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E332-4CFD-9F17-18D6783E15AF}"/>
              </c:ext>
            </c:extLst>
          </c:dPt>
          <c:dPt>
            <c:idx val="1"/>
            <c:invertIfNegative val="0"/>
            <c:bubble3D val="0"/>
            <c:spPr>
              <a:solidFill>
                <a:schemeClr val="accent2"/>
              </a:solidFill>
            </c:spPr>
            <c:extLst>
              <c:ext xmlns:c16="http://schemas.microsoft.com/office/drawing/2014/chart" uri="{C3380CC4-5D6E-409C-BE32-E72D297353CC}">
                <c16:uniqueId val="{00000003-E332-4CFD-9F17-18D6783E15AF}"/>
              </c:ext>
            </c:extLst>
          </c:dPt>
          <c:dPt>
            <c:idx val="2"/>
            <c:invertIfNegative val="0"/>
            <c:bubble3D val="0"/>
            <c:spPr>
              <a:solidFill>
                <a:schemeClr val="bg1">
                  <a:lumMod val="50000"/>
                </a:schemeClr>
              </a:solidFill>
            </c:spPr>
            <c:extLst>
              <c:ext xmlns:c16="http://schemas.microsoft.com/office/drawing/2014/chart" uri="{C3380CC4-5D6E-409C-BE32-E72D297353CC}">
                <c16:uniqueId val="{00000005-E332-4CFD-9F17-18D6783E15AF}"/>
              </c:ext>
            </c:extLst>
          </c:dPt>
          <c:dPt>
            <c:idx val="3"/>
            <c:invertIfNegative val="0"/>
            <c:bubble3D val="0"/>
            <c:spPr>
              <a:solidFill>
                <a:schemeClr val="accent4"/>
              </a:solidFill>
            </c:spPr>
            <c:extLst>
              <c:ext xmlns:c16="http://schemas.microsoft.com/office/drawing/2014/chart" uri="{C3380CC4-5D6E-409C-BE32-E72D297353CC}">
                <c16:uniqueId val="{00000007-E332-4CFD-9F17-18D6783E15AF}"/>
              </c:ext>
            </c:extLst>
          </c:dPt>
          <c:dPt>
            <c:idx val="4"/>
            <c:invertIfNegative val="0"/>
            <c:bubble3D val="0"/>
            <c:spPr>
              <a:solidFill>
                <a:schemeClr val="accent5"/>
              </a:solidFill>
            </c:spPr>
            <c:extLst>
              <c:ext xmlns:c16="http://schemas.microsoft.com/office/drawing/2014/chart" uri="{C3380CC4-5D6E-409C-BE32-E72D297353CC}">
                <c16:uniqueId val="{00000009-E332-4CFD-9F17-18D6783E15AF}"/>
              </c:ext>
            </c:extLst>
          </c:dPt>
          <c:dPt>
            <c:idx val="5"/>
            <c:invertIfNegative val="0"/>
            <c:bubble3D val="0"/>
            <c:spPr>
              <a:solidFill>
                <a:schemeClr val="accent6"/>
              </a:solidFill>
            </c:spPr>
            <c:extLst>
              <c:ext xmlns:c16="http://schemas.microsoft.com/office/drawing/2014/chart" uri="{C3380CC4-5D6E-409C-BE32-E72D297353CC}">
                <c16:uniqueId val="{0000000B-E332-4CFD-9F17-18D6783E15AF}"/>
              </c:ext>
            </c:extLst>
          </c:dPt>
          <c:dPt>
            <c:idx val="6"/>
            <c:invertIfNegative val="0"/>
            <c:bubble3D val="0"/>
            <c:spPr>
              <a:solidFill>
                <a:schemeClr val="tx2">
                  <a:lumMod val="75000"/>
                </a:schemeClr>
              </a:solidFill>
            </c:spPr>
            <c:extLst>
              <c:ext xmlns:c16="http://schemas.microsoft.com/office/drawing/2014/chart" uri="{C3380CC4-5D6E-409C-BE32-E72D297353CC}">
                <c16:uniqueId val="{0000000D-E332-4CFD-9F17-18D6783E15AF}"/>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E332-4CFD-9F17-18D6783E15AF}"/>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E332-4CFD-9F17-18D6783E15AF}"/>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332-4CFD-9F17-18D6783E15AF}"/>
                </c:ext>
              </c:extLst>
            </c:dLbl>
            <c:dLbl>
              <c:idx val="3"/>
              <c:layout>
                <c:manualLayout>
                  <c:x val="-2.062123165258388E-3"/>
                  <c:y val="1.6894543461545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332-4CFD-9F17-18D6783E15AF}"/>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82.67</c:v>
                </c:pt>
                <c:pt idx="1">
                  <c:v>85.32</c:v>
                </c:pt>
                <c:pt idx="2">
                  <c:v>85.51</c:v>
                </c:pt>
                <c:pt idx="3">
                  <c:v>85.72</c:v>
                </c:pt>
                <c:pt idx="4" formatCode="_(* #,##0_);_(* \(#,##0\);_(* &quot;-&quot;??_);_(@_)">
                  <c:v>85.12</c:v>
                </c:pt>
                <c:pt idx="5" formatCode="_(* #,##0_);_(* \(#,##0\);_(* &quot;-&quot;??_);_(@_)">
                  <c:v>89.14</c:v>
                </c:pt>
                <c:pt idx="6" formatCode="_(* #,##0_);_(* \(#,##0\);_(* &quot;-&quot;??_);_(@_)">
                  <c:v>95.93</c:v>
                </c:pt>
              </c:numCache>
            </c:numRef>
          </c:val>
          <c:extLst>
            <c:ext xmlns:c16="http://schemas.microsoft.com/office/drawing/2014/chart" uri="{C3380CC4-5D6E-409C-BE32-E72D297353CC}">
              <c16:uniqueId val="{00000012-E332-4CFD-9F17-18D6783E15AF}"/>
            </c:ext>
          </c:extLst>
        </c:ser>
        <c:dLbls>
          <c:showLegendKey val="0"/>
          <c:showVal val="1"/>
          <c:showCatName val="0"/>
          <c:showSerName val="0"/>
          <c:showPercent val="0"/>
          <c:showBubbleSize val="0"/>
        </c:dLbls>
        <c:gapWidth val="67"/>
        <c:axId val="257714352"/>
        <c:axId val="257714744"/>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E332-4CFD-9F17-18D6783E15AF}"/>
                </c:ext>
              </c:extLst>
            </c:dLbl>
            <c:dLbl>
              <c:idx val="1"/>
              <c:delete val="1"/>
              <c:extLst>
                <c:ext xmlns:c15="http://schemas.microsoft.com/office/drawing/2012/chart" uri="{CE6537A1-D6FC-4f65-9D91-7224C49458BB}"/>
                <c:ext xmlns:c16="http://schemas.microsoft.com/office/drawing/2014/chart" uri="{C3380CC4-5D6E-409C-BE32-E72D297353CC}">
                  <c16:uniqueId val="{00000014-E332-4CFD-9F17-18D6783E15AF}"/>
                </c:ext>
              </c:extLst>
            </c:dLbl>
            <c:dLbl>
              <c:idx val="2"/>
              <c:delete val="1"/>
              <c:extLst>
                <c:ext xmlns:c15="http://schemas.microsoft.com/office/drawing/2012/chart" uri="{CE6537A1-D6FC-4f65-9D91-7224C49458BB}"/>
                <c:ext xmlns:c16="http://schemas.microsoft.com/office/drawing/2014/chart" uri="{C3380CC4-5D6E-409C-BE32-E72D297353CC}">
                  <c16:uniqueId val="{00000015-E332-4CFD-9F17-18D6783E15AF}"/>
                </c:ext>
              </c:extLst>
            </c:dLbl>
            <c:dLbl>
              <c:idx val="3"/>
              <c:delete val="1"/>
              <c:extLst>
                <c:ext xmlns:c15="http://schemas.microsoft.com/office/drawing/2012/chart" uri="{CE6537A1-D6FC-4f65-9D91-7224C49458BB}"/>
                <c:ext xmlns:c16="http://schemas.microsoft.com/office/drawing/2014/chart" uri="{C3380CC4-5D6E-409C-BE32-E72D297353CC}">
                  <c16:uniqueId val="{00000016-E332-4CFD-9F17-18D6783E15AF}"/>
                </c:ext>
              </c:extLst>
            </c:dLbl>
            <c:dLbl>
              <c:idx val="4"/>
              <c:delete val="1"/>
              <c:extLst>
                <c:ext xmlns:c15="http://schemas.microsoft.com/office/drawing/2012/chart" uri="{CE6537A1-D6FC-4f65-9D91-7224C49458BB}"/>
                <c:ext xmlns:c16="http://schemas.microsoft.com/office/drawing/2014/chart" uri="{C3380CC4-5D6E-409C-BE32-E72D297353CC}">
                  <c16:uniqueId val="{00000017-E332-4CFD-9F17-18D6783E15AF}"/>
                </c:ext>
              </c:extLst>
            </c:dLbl>
            <c:dLbl>
              <c:idx val="5"/>
              <c:delete val="1"/>
              <c:extLst>
                <c:ext xmlns:c15="http://schemas.microsoft.com/office/drawing/2012/chart" uri="{CE6537A1-D6FC-4f65-9D91-7224C49458BB}"/>
                <c:ext xmlns:c16="http://schemas.microsoft.com/office/drawing/2014/chart" uri="{C3380CC4-5D6E-409C-BE32-E72D297353CC}">
                  <c16:uniqueId val="{00000018-E332-4CFD-9F17-18D6783E15AF}"/>
                </c:ext>
              </c:extLst>
            </c:dLbl>
            <c:numFmt formatCode="#,##0.00" sourceLinked="0"/>
            <c:spPr>
              <a:noFill/>
              <a:ln>
                <a:noFill/>
              </a:ln>
              <a:effectLst/>
            </c:spPr>
            <c:txPr>
              <a:bodyPr wrap="square" lIns="38100" tIns="19050" rIns="38100" bIns="19050" anchor="ctr">
                <a:spAutoFit/>
              </a:bodyPr>
              <a:lstStyle/>
              <a:p>
                <a:pPr>
                  <a:defRPr sz="1400">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85.02</c:v>
                </c:pt>
                <c:pt idx="1">
                  <c:v>85.02</c:v>
                </c:pt>
                <c:pt idx="2">
                  <c:v>85.02</c:v>
                </c:pt>
                <c:pt idx="3">
                  <c:v>85.02</c:v>
                </c:pt>
                <c:pt idx="4">
                  <c:v>85.02</c:v>
                </c:pt>
                <c:pt idx="5" formatCode="_(* #,##0_);_(* \(#,##0\);_(* &quot;-&quot;??_);_(@_)">
                  <c:v>85.02</c:v>
                </c:pt>
                <c:pt idx="6" formatCode="_(* #,##0_);_(* \(#,##0\);_(* &quot;-&quot;??_);_(@_)">
                  <c:v>85.02</c:v>
                </c:pt>
              </c:numCache>
            </c:numRef>
          </c:val>
          <c:smooth val="0"/>
          <c:extLst>
            <c:ext xmlns:c16="http://schemas.microsoft.com/office/drawing/2014/chart" uri="{C3380CC4-5D6E-409C-BE32-E72D297353CC}">
              <c16:uniqueId val="{00000019-E332-4CFD-9F17-18D6783E15AF}"/>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A-E332-4CFD-9F17-18D6783E15AF}"/>
                </c:ext>
              </c:extLst>
            </c:dLbl>
            <c:dLbl>
              <c:idx val="1"/>
              <c:delete val="1"/>
              <c:extLst>
                <c:ext xmlns:c15="http://schemas.microsoft.com/office/drawing/2012/chart" uri="{CE6537A1-D6FC-4f65-9D91-7224C49458BB}"/>
                <c:ext xmlns:c16="http://schemas.microsoft.com/office/drawing/2014/chart" uri="{C3380CC4-5D6E-409C-BE32-E72D297353CC}">
                  <c16:uniqueId val="{0000001B-E332-4CFD-9F17-18D6783E15AF}"/>
                </c:ext>
              </c:extLst>
            </c:dLbl>
            <c:dLbl>
              <c:idx val="2"/>
              <c:delete val="1"/>
              <c:extLst>
                <c:ext xmlns:c15="http://schemas.microsoft.com/office/drawing/2012/chart" uri="{CE6537A1-D6FC-4f65-9D91-7224C49458BB}"/>
                <c:ext xmlns:c16="http://schemas.microsoft.com/office/drawing/2014/chart" uri="{C3380CC4-5D6E-409C-BE32-E72D297353CC}">
                  <c16:uniqueId val="{0000001C-E332-4CFD-9F17-18D6783E15AF}"/>
                </c:ext>
              </c:extLst>
            </c:dLbl>
            <c:dLbl>
              <c:idx val="3"/>
              <c:delete val="1"/>
              <c:extLst>
                <c:ext xmlns:c15="http://schemas.microsoft.com/office/drawing/2012/chart" uri="{CE6537A1-D6FC-4f65-9D91-7224C49458BB}"/>
                <c:ext xmlns:c16="http://schemas.microsoft.com/office/drawing/2014/chart" uri="{C3380CC4-5D6E-409C-BE32-E72D297353CC}">
                  <c16:uniqueId val="{0000001D-E332-4CFD-9F17-18D6783E15AF}"/>
                </c:ext>
              </c:extLst>
            </c:dLbl>
            <c:dLbl>
              <c:idx val="4"/>
              <c:delete val="1"/>
              <c:extLst>
                <c:ext xmlns:c15="http://schemas.microsoft.com/office/drawing/2012/chart" uri="{CE6537A1-D6FC-4f65-9D91-7224C49458BB}"/>
                <c:ext xmlns:c16="http://schemas.microsoft.com/office/drawing/2014/chart" uri="{C3380CC4-5D6E-409C-BE32-E72D297353CC}">
                  <c16:uniqueId val="{0000001E-E332-4CFD-9F17-18D6783E15AF}"/>
                </c:ext>
              </c:extLst>
            </c:dLbl>
            <c:dLbl>
              <c:idx val="5"/>
              <c:delete val="1"/>
              <c:extLst>
                <c:ext xmlns:c15="http://schemas.microsoft.com/office/drawing/2012/chart" uri="{CE6537A1-D6FC-4f65-9D91-7224C49458BB}"/>
                <c:ext xmlns:c16="http://schemas.microsoft.com/office/drawing/2014/chart" uri="{C3380CC4-5D6E-409C-BE32-E72D297353CC}">
                  <c16:uniqueId val="{0000001F-E332-4CFD-9F17-18D6783E15AF}"/>
                </c:ext>
              </c:extLst>
            </c:dLbl>
            <c:dLbl>
              <c:idx val="6"/>
              <c:delete val="1"/>
              <c:extLst>
                <c:ext xmlns:c15="http://schemas.microsoft.com/office/drawing/2012/chart" uri="{CE6537A1-D6FC-4f65-9D91-7224C49458BB}"/>
                <c:ext xmlns:c16="http://schemas.microsoft.com/office/drawing/2014/chart" uri="{C3380CC4-5D6E-409C-BE32-E72D297353CC}">
                  <c16:uniqueId val="{00000020-E332-4CFD-9F17-18D6783E15AF}"/>
                </c:ext>
              </c:extLst>
            </c:dLbl>
            <c:dLbl>
              <c:idx val="7"/>
              <c:delete val="1"/>
              <c:extLst>
                <c:ext xmlns:c15="http://schemas.microsoft.com/office/drawing/2012/chart" uri="{CE6537A1-D6FC-4f65-9D91-7224C49458BB}"/>
                <c:ext xmlns:c16="http://schemas.microsoft.com/office/drawing/2014/chart" uri="{C3380CC4-5D6E-409C-BE32-E72D297353CC}">
                  <c16:uniqueId val="{00000021-E332-4CFD-9F17-18D6783E15AF}"/>
                </c:ext>
              </c:extLst>
            </c:dLbl>
            <c:dLbl>
              <c:idx val="8"/>
              <c:delete val="1"/>
              <c:extLst>
                <c:ext xmlns:c15="http://schemas.microsoft.com/office/drawing/2012/chart" uri="{CE6537A1-D6FC-4f65-9D91-7224C49458BB}"/>
                <c:ext xmlns:c16="http://schemas.microsoft.com/office/drawing/2014/chart" uri="{C3380CC4-5D6E-409C-BE32-E72D297353CC}">
                  <c16:uniqueId val="{00000022-E332-4CFD-9F17-18D6783E15AF}"/>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3-E332-4CFD-9F17-18D6783E15AF}"/>
            </c:ext>
          </c:extLst>
        </c:ser>
        <c:dLbls>
          <c:showLegendKey val="0"/>
          <c:showVal val="0"/>
          <c:showCatName val="0"/>
          <c:showSerName val="0"/>
          <c:showPercent val="0"/>
          <c:showBubbleSize val="0"/>
        </c:dLbls>
        <c:marker val="1"/>
        <c:smooth val="0"/>
        <c:axId val="257714352"/>
        <c:axId val="257714744"/>
      </c:lineChart>
      <c:catAx>
        <c:axId val="25771435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57714744"/>
        <c:crosses val="autoZero"/>
        <c:auto val="1"/>
        <c:lblAlgn val="ctr"/>
        <c:lblOffset val="100"/>
        <c:noMultiLvlLbl val="0"/>
      </c:catAx>
      <c:valAx>
        <c:axId val="257714744"/>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7714352"/>
        <c:crosses val="autoZero"/>
        <c:crossBetween val="between"/>
      </c:valAx>
    </c:plotArea>
    <c:legend>
      <c:legendPos val="b"/>
      <c:layout>
        <c:manualLayout>
          <c:xMode val="edge"/>
          <c:yMode val="edge"/>
          <c:x val="5.7739448627234867E-2"/>
          <c:y val="0.91935677410353012"/>
          <c:w val="0.85949074452398788"/>
          <c:h val="7.8676224361657596E-2"/>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1.6377774527797807E-3"/>
          <c:w val="0.92050021275196114"/>
          <c:h val="0.77281459403126618"/>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2CF0-466A-9E60-0ECE48976D04}"/>
              </c:ext>
            </c:extLst>
          </c:dPt>
          <c:dPt>
            <c:idx val="1"/>
            <c:invertIfNegative val="0"/>
            <c:bubble3D val="0"/>
            <c:spPr>
              <a:solidFill>
                <a:schemeClr val="accent2"/>
              </a:solidFill>
            </c:spPr>
            <c:extLst>
              <c:ext xmlns:c16="http://schemas.microsoft.com/office/drawing/2014/chart" uri="{C3380CC4-5D6E-409C-BE32-E72D297353CC}">
                <c16:uniqueId val="{00000003-2CF0-466A-9E60-0ECE48976D04}"/>
              </c:ext>
            </c:extLst>
          </c:dPt>
          <c:dPt>
            <c:idx val="2"/>
            <c:invertIfNegative val="0"/>
            <c:bubble3D val="0"/>
            <c:spPr>
              <a:solidFill>
                <a:schemeClr val="bg1">
                  <a:lumMod val="50000"/>
                </a:schemeClr>
              </a:solidFill>
            </c:spPr>
            <c:extLst>
              <c:ext xmlns:c16="http://schemas.microsoft.com/office/drawing/2014/chart" uri="{C3380CC4-5D6E-409C-BE32-E72D297353CC}">
                <c16:uniqueId val="{00000005-2CF0-466A-9E60-0ECE48976D04}"/>
              </c:ext>
            </c:extLst>
          </c:dPt>
          <c:dPt>
            <c:idx val="3"/>
            <c:invertIfNegative val="0"/>
            <c:bubble3D val="0"/>
            <c:spPr>
              <a:solidFill>
                <a:schemeClr val="accent4"/>
              </a:solidFill>
            </c:spPr>
            <c:extLst>
              <c:ext xmlns:c16="http://schemas.microsoft.com/office/drawing/2014/chart" uri="{C3380CC4-5D6E-409C-BE32-E72D297353CC}">
                <c16:uniqueId val="{00000007-2CF0-466A-9E60-0ECE48976D04}"/>
              </c:ext>
            </c:extLst>
          </c:dPt>
          <c:dPt>
            <c:idx val="4"/>
            <c:invertIfNegative val="0"/>
            <c:bubble3D val="0"/>
            <c:spPr>
              <a:solidFill>
                <a:schemeClr val="accent5"/>
              </a:solidFill>
            </c:spPr>
            <c:extLst>
              <c:ext xmlns:c16="http://schemas.microsoft.com/office/drawing/2014/chart" uri="{C3380CC4-5D6E-409C-BE32-E72D297353CC}">
                <c16:uniqueId val="{00000009-2CF0-466A-9E60-0ECE48976D04}"/>
              </c:ext>
            </c:extLst>
          </c:dPt>
          <c:dPt>
            <c:idx val="5"/>
            <c:invertIfNegative val="0"/>
            <c:bubble3D val="0"/>
            <c:spPr>
              <a:solidFill>
                <a:schemeClr val="accent6"/>
              </a:solidFill>
            </c:spPr>
            <c:extLst>
              <c:ext xmlns:c16="http://schemas.microsoft.com/office/drawing/2014/chart" uri="{C3380CC4-5D6E-409C-BE32-E72D297353CC}">
                <c16:uniqueId val="{0000000B-2CF0-466A-9E60-0ECE48976D04}"/>
              </c:ext>
            </c:extLst>
          </c:dPt>
          <c:dPt>
            <c:idx val="6"/>
            <c:invertIfNegative val="0"/>
            <c:bubble3D val="0"/>
            <c:spPr>
              <a:solidFill>
                <a:schemeClr val="tx2">
                  <a:lumMod val="75000"/>
                </a:schemeClr>
              </a:solidFill>
            </c:spPr>
            <c:extLst>
              <c:ext xmlns:c16="http://schemas.microsoft.com/office/drawing/2014/chart" uri="{C3380CC4-5D6E-409C-BE32-E72D297353CC}">
                <c16:uniqueId val="{0000000D-2CF0-466A-9E60-0ECE48976D04}"/>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2CF0-466A-9E60-0ECE48976D04}"/>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2CF0-466A-9E60-0ECE48976D04}"/>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CF0-466A-9E60-0ECE48976D04}"/>
                </c:ext>
              </c:extLst>
            </c:dLbl>
            <c:dLbl>
              <c:idx val="3"/>
              <c:layout>
                <c:manualLayout>
                  <c:x val="-2.062123165258388E-3"/>
                  <c:y val="1.6894543461545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CF0-466A-9E60-0ECE48976D04}"/>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82.67</c:v>
                </c:pt>
                <c:pt idx="1">
                  <c:v>83.06</c:v>
                </c:pt>
                <c:pt idx="2">
                  <c:v>83.37</c:v>
                </c:pt>
                <c:pt idx="3">
                  <c:v>83.62</c:v>
                </c:pt>
                <c:pt idx="4" formatCode="_(* #,##0_);_(* \(#,##0\);_(* &quot;-&quot;??_);_(@_)">
                  <c:v>83.37</c:v>
                </c:pt>
                <c:pt idx="5" formatCode="_(* #,##0_);_(* \(#,##0\);_(* &quot;-&quot;??_);_(@_)">
                  <c:v>84.26</c:v>
                </c:pt>
                <c:pt idx="6" formatCode="_(* #,##0_);_(* \(#,##0\);_(* &quot;-&quot;??_);_(@_)">
                  <c:v>85.18</c:v>
                </c:pt>
              </c:numCache>
            </c:numRef>
          </c:val>
          <c:extLst>
            <c:ext xmlns:c16="http://schemas.microsoft.com/office/drawing/2014/chart" uri="{C3380CC4-5D6E-409C-BE32-E72D297353CC}">
              <c16:uniqueId val="{00000012-2CF0-466A-9E60-0ECE48976D04}"/>
            </c:ext>
          </c:extLst>
        </c:ser>
        <c:dLbls>
          <c:showLegendKey val="0"/>
          <c:showVal val="1"/>
          <c:showCatName val="0"/>
          <c:showSerName val="0"/>
          <c:showPercent val="0"/>
          <c:showBubbleSize val="0"/>
        </c:dLbls>
        <c:gapWidth val="67"/>
        <c:axId val="257715136"/>
        <c:axId val="257715528"/>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2CF0-466A-9E60-0ECE48976D04}"/>
                </c:ext>
              </c:extLst>
            </c:dLbl>
            <c:dLbl>
              <c:idx val="1"/>
              <c:delete val="1"/>
              <c:extLst>
                <c:ext xmlns:c15="http://schemas.microsoft.com/office/drawing/2012/chart" uri="{CE6537A1-D6FC-4f65-9D91-7224C49458BB}"/>
                <c:ext xmlns:c16="http://schemas.microsoft.com/office/drawing/2014/chart" uri="{C3380CC4-5D6E-409C-BE32-E72D297353CC}">
                  <c16:uniqueId val="{00000014-2CF0-466A-9E60-0ECE48976D04}"/>
                </c:ext>
              </c:extLst>
            </c:dLbl>
            <c:dLbl>
              <c:idx val="2"/>
              <c:delete val="1"/>
              <c:extLst>
                <c:ext xmlns:c15="http://schemas.microsoft.com/office/drawing/2012/chart" uri="{CE6537A1-D6FC-4f65-9D91-7224C49458BB}"/>
                <c:ext xmlns:c16="http://schemas.microsoft.com/office/drawing/2014/chart" uri="{C3380CC4-5D6E-409C-BE32-E72D297353CC}">
                  <c16:uniqueId val="{00000015-2CF0-466A-9E60-0ECE48976D04}"/>
                </c:ext>
              </c:extLst>
            </c:dLbl>
            <c:dLbl>
              <c:idx val="3"/>
              <c:delete val="1"/>
              <c:extLst>
                <c:ext xmlns:c15="http://schemas.microsoft.com/office/drawing/2012/chart" uri="{CE6537A1-D6FC-4f65-9D91-7224C49458BB}"/>
                <c:ext xmlns:c16="http://schemas.microsoft.com/office/drawing/2014/chart" uri="{C3380CC4-5D6E-409C-BE32-E72D297353CC}">
                  <c16:uniqueId val="{00000016-2CF0-466A-9E60-0ECE48976D04}"/>
                </c:ext>
              </c:extLst>
            </c:dLbl>
            <c:dLbl>
              <c:idx val="4"/>
              <c:delete val="1"/>
              <c:extLst>
                <c:ext xmlns:c15="http://schemas.microsoft.com/office/drawing/2012/chart" uri="{CE6537A1-D6FC-4f65-9D91-7224C49458BB}"/>
                <c:ext xmlns:c16="http://schemas.microsoft.com/office/drawing/2014/chart" uri="{C3380CC4-5D6E-409C-BE32-E72D297353CC}">
                  <c16:uniqueId val="{00000017-2CF0-466A-9E60-0ECE48976D04}"/>
                </c:ext>
              </c:extLst>
            </c:dLbl>
            <c:dLbl>
              <c:idx val="5"/>
              <c:delete val="1"/>
              <c:extLst>
                <c:ext xmlns:c15="http://schemas.microsoft.com/office/drawing/2012/chart" uri="{CE6537A1-D6FC-4f65-9D91-7224C49458BB}"/>
                <c:ext xmlns:c16="http://schemas.microsoft.com/office/drawing/2014/chart" uri="{C3380CC4-5D6E-409C-BE32-E72D297353CC}">
                  <c16:uniqueId val="{00000018-2CF0-466A-9E60-0ECE48976D04}"/>
                </c:ext>
              </c:extLst>
            </c:dLbl>
            <c:dLbl>
              <c:idx val="6"/>
              <c:numFmt formatCode="#,##0.00" sourceLinked="0"/>
              <c:spPr>
                <a:noFill/>
                <a:ln>
                  <a:noFill/>
                </a:ln>
                <a:effectLst/>
              </c:spPr>
              <c:txPr>
                <a:bodyPr wrap="square" lIns="38100" tIns="19050" rIns="38100" bIns="19050" anchor="ctr">
                  <a:spAutoFit/>
                </a:bodyPr>
                <a:lstStyle/>
                <a:p>
                  <a:pPr>
                    <a:defRPr sz="1400">
                      <a:solidFill>
                        <a:srgbClr val="FF0000"/>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19-2CF0-466A-9E60-0ECE48976D04}"/>
                </c:ext>
              </c:extLst>
            </c:dLbl>
            <c:numFmt formatCode="#,##0.00" sourceLinked="0"/>
            <c:spPr>
              <a:noFill/>
              <a:ln>
                <a:noFill/>
              </a:ln>
              <a:effectLst/>
            </c:spPr>
            <c:txPr>
              <a:bodyPr wrap="square" lIns="38100" tIns="19050" rIns="38100" bIns="19050" anchor="ctr">
                <a:spAutoFit/>
              </a:bodyPr>
              <a:lstStyle/>
              <a:p>
                <a:pPr>
                  <a:defRPr sz="14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85.02</c:v>
                </c:pt>
                <c:pt idx="1">
                  <c:v>85.02</c:v>
                </c:pt>
                <c:pt idx="2">
                  <c:v>85.02</c:v>
                </c:pt>
                <c:pt idx="3">
                  <c:v>85.02</c:v>
                </c:pt>
                <c:pt idx="4">
                  <c:v>85.02</c:v>
                </c:pt>
                <c:pt idx="5" formatCode="_(* #,##0_);_(* \(#,##0\);_(* &quot;-&quot;??_);_(@_)">
                  <c:v>85.02</c:v>
                </c:pt>
                <c:pt idx="6" formatCode="_(* #,##0_);_(* \(#,##0\);_(* &quot;-&quot;??_);_(@_)">
                  <c:v>85.02</c:v>
                </c:pt>
              </c:numCache>
            </c:numRef>
          </c:val>
          <c:smooth val="0"/>
          <c:extLst>
            <c:ext xmlns:c16="http://schemas.microsoft.com/office/drawing/2014/chart" uri="{C3380CC4-5D6E-409C-BE32-E72D297353CC}">
              <c16:uniqueId val="{0000001A-2CF0-466A-9E60-0ECE48976D04}"/>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B-2CF0-466A-9E60-0ECE48976D04}"/>
                </c:ext>
              </c:extLst>
            </c:dLbl>
            <c:dLbl>
              <c:idx val="1"/>
              <c:delete val="1"/>
              <c:extLst>
                <c:ext xmlns:c15="http://schemas.microsoft.com/office/drawing/2012/chart" uri="{CE6537A1-D6FC-4f65-9D91-7224C49458BB}"/>
                <c:ext xmlns:c16="http://schemas.microsoft.com/office/drawing/2014/chart" uri="{C3380CC4-5D6E-409C-BE32-E72D297353CC}">
                  <c16:uniqueId val="{0000001C-2CF0-466A-9E60-0ECE48976D04}"/>
                </c:ext>
              </c:extLst>
            </c:dLbl>
            <c:dLbl>
              <c:idx val="2"/>
              <c:delete val="1"/>
              <c:extLst>
                <c:ext xmlns:c15="http://schemas.microsoft.com/office/drawing/2012/chart" uri="{CE6537A1-D6FC-4f65-9D91-7224C49458BB}"/>
                <c:ext xmlns:c16="http://schemas.microsoft.com/office/drawing/2014/chart" uri="{C3380CC4-5D6E-409C-BE32-E72D297353CC}">
                  <c16:uniqueId val="{0000001D-2CF0-466A-9E60-0ECE48976D04}"/>
                </c:ext>
              </c:extLst>
            </c:dLbl>
            <c:dLbl>
              <c:idx val="3"/>
              <c:delete val="1"/>
              <c:extLst>
                <c:ext xmlns:c15="http://schemas.microsoft.com/office/drawing/2012/chart" uri="{CE6537A1-D6FC-4f65-9D91-7224C49458BB}"/>
                <c:ext xmlns:c16="http://schemas.microsoft.com/office/drawing/2014/chart" uri="{C3380CC4-5D6E-409C-BE32-E72D297353CC}">
                  <c16:uniqueId val="{0000001E-2CF0-466A-9E60-0ECE48976D04}"/>
                </c:ext>
              </c:extLst>
            </c:dLbl>
            <c:dLbl>
              <c:idx val="4"/>
              <c:delete val="1"/>
              <c:extLst>
                <c:ext xmlns:c15="http://schemas.microsoft.com/office/drawing/2012/chart" uri="{CE6537A1-D6FC-4f65-9D91-7224C49458BB}"/>
                <c:ext xmlns:c16="http://schemas.microsoft.com/office/drawing/2014/chart" uri="{C3380CC4-5D6E-409C-BE32-E72D297353CC}">
                  <c16:uniqueId val="{0000001F-2CF0-466A-9E60-0ECE48976D04}"/>
                </c:ext>
              </c:extLst>
            </c:dLbl>
            <c:dLbl>
              <c:idx val="5"/>
              <c:delete val="1"/>
              <c:extLst>
                <c:ext xmlns:c15="http://schemas.microsoft.com/office/drawing/2012/chart" uri="{CE6537A1-D6FC-4f65-9D91-7224C49458BB}"/>
                <c:ext xmlns:c16="http://schemas.microsoft.com/office/drawing/2014/chart" uri="{C3380CC4-5D6E-409C-BE32-E72D297353CC}">
                  <c16:uniqueId val="{00000020-2CF0-466A-9E60-0ECE48976D04}"/>
                </c:ext>
              </c:extLst>
            </c:dLbl>
            <c:dLbl>
              <c:idx val="6"/>
              <c:delete val="1"/>
              <c:extLst>
                <c:ext xmlns:c15="http://schemas.microsoft.com/office/drawing/2012/chart" uri="{CE6537A1-D6FC-4f65-9D91-7224C49458BB}"/>
                <c:ext xmlns:c16="http://schemas.microsoft.com/office/drawing/2014/chart" uri="{C3380CC4-5D6E-409C-BE32-E72D297353CC}">
                  <c16:uniqueId val="{00000021-2CF0-466A-9E60-0ECE48976D04}"/>
                </c:ext>
              </c:extLst>
            </c:dLbl>
            <c:dLbl>
              <c:idx val="7"/>
              <c:delete val="1"/>
              <c:extLst>
                <c:ext xmlns:c15="http://schemas.microsoft.com/office/drawing/2012/chart" uri="{CE6537A1-D6FC-4f65-9D91-7224C49458BB}"/>
                <c:ext xmlns:c16="http://schemas.microsoft.com/office/drawing/2014/chart" uri="{C3380CC4-5D6E-409C-BE32-E72D297353CC}">
                  <c16:uniqueId val="{00000022-2CF0-466A-9E60-0ECE48976D04}"/>
                </c:ext>
              </c:extLst>
            </c:dLbl>
            <c:dLbl>
              <c:idx val="8"/>
              <c:delete val="1"/>
              <c:extLst>
                <c:ext xmlns:c15="http://schemas.microsoft.com/office/drawing/2012/chart" uri="{CE6537A1-D6FC-4f65-9D91-7224C49458BB}"/>
                <c:ext xmlns:c16="http://schemas.microsoft.com/office/drawing/2014/chart" uri="{C3380CC4-5D6E-409C-BE32-E72D297353CC}">
                  <c16:uniqueId val="{00000023-2CF0-466A-9E60-0ECE48976D04}"/>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4-2CF0-466A-9E60-0ECE48976D04}"/>
            </c:ext>
          </c:extLst>
        </c:ser>
        <c:dLbls>
          <c:showLegendKey val="0"/>
          <c:showVal val="0"/>
          <c:showCatName val="0"/>
          <c:showSerName val="0"/>
          <c:showPercent val="0"/>
          <c:showBubbleSize val="0"/>
        </c:dLbls>
        <c:marker val="1"/>
        <c:smooth val="0"/>
        <c:axId val="257715136"/>
        <c:axId val="257715528"/>
      </c:lineChart>
      <c:catAx>
        <c:axId val="25771513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57715528"/>
        <c:crosses val="autoZero"/>
        <c:auto val="1"/>
        <c:lblAlgn val="ctr"/>
        <c:lblOffset val="100"/>
        <c:noMultiLvlLbl val="0"/>
      </c:catAx>
      <c:valAx>
        <c:axId val="257715528"/>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7715136"/>
        <c:crosses val="autoZero"/>
        <c:crossBetween val="between"/>
      </c:valAx>
    </c:plotArea>
    <c:legend>
      <c:legendPos val="b"/>
      <c:layout>
        <c:manualLayout>
          <c:xMode val="edge"/>
          <c:yMode val="edge"/>
          <c:x val="5.7739448627234867E-2"/>
          <c:y val="0.89344885477747649"/>
          <c:w val="0.85949074452398788"/>
          <c:h val="0.10539071350084581"/>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Klasemen SFC Akumulasi</a:t>
            </a:r>
          </a:p>
        </c:rich>
      </c:tx>
      <c:layout>
        <c:manualLayout>
          <c:xMode val="edge"/>
          <c:yMode val="edge"/>
          <c:x val="0.33932466507050113"/>
          <c:y val="0"/>
        </c:manualLayout>
      </c:layout>
      <c:overlay val="0"/>
      <c:spPr>
        <a:noFill/>
        <a:ln>
          <a:noFill/>
        </a:ln>
        <a:effectLst/>
      </c:spPr>
    </c:title>
    <c:autoTitleDeleted val="0"/>
    <c:plotArea>
      <c:layout>
        <c:manualLayout>
          <c:layoutTarget val="inner"/>
          <c:xMode val="edge"/>
          <c:yMode val="edge"/>
          <c:x val="2.4273173580566857E-2"/>
          <c:y val="0.15047213572970702"/>
          <c:w val="0.87050658388514912"/>
          <c:h val="0.82333753465550774"/>
        </c:manualLayout>
      </c:layout>
      <c:lineChart>
        <c:grouping val="standard"/>
        <c:varyColors val="0"/>
        <c:ser>
          <c:idx val="0"/>
          <c:order val="0"/>
          <c:tx>
            <c:strRef>
              <c:f>Sheet3!$A$4</c:f>
              <c:strCache>
                <c:ptCount val="1"/>
                <c:pt idx="0">
                  <c:v>PLTD MUARA ALOH</c:v>
                </c:pt>
              </c:strCache>
            </c:strRef>
          </c:tx>
          <c:spPr>
            <a:ln w="31750" cap="rnd">
              <a:solidFill>
                <a:schemeClr val="accent1"/>
              </a:solidFill>
              <a:round/>
            </a:ln>
            <a:effectLst/>
          </c:spPr>
          <c:marker>
            <c:symbol val="circle"/>
            <c:size val="17"/>
            <c:spPr>
              <a:solidFill>
                <a:schemeClr val="accent1"/>
              </a:solidFill>
              <a:ln>
                <a:noFill/>
              </a:ln>
              <a:effectLst/>
            </c:spPr>
          </c:marker>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7923-4537-9F57-9CFFB5693599}"/>
                </c:ext>
              </c:extLst>
            </c:dLbl>
            <c:dLbl>
              <c:idx val="1"/>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7923-4537-9F57-9CFFB5693599}"/>
                </c:ext>
              </c:extLst>
            </c:dLbl>
            <c:dLbl>
              <c:idx val="2"/>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7923-4537-9F57-9CFFB5693599}"/>
                </c:ext>
              </c:extLst>
            </c:dLbl>
            <c:dLbl>
              <c:idx val="3"/>
              <c:spPr>
                <a:solidFill>
                  <a:schemeClr val="tx2">
                    <a:lumMod val="60000"/>
                    <a:lumOff val="4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Sheet3!$B$4:$E$4</c:f>
              <c:numCache>
                <c:formatCode>General</c:formatCode>
                <c:ptCount val="4"/>
                <c:pt idx="0">
                  <c:v>1</c:v>
                </c:pt>
                <c:pt idx="1">
                  <c:v>1</c:v>
                </c:pt>
                <c:pt idx="2">
                  <c:v>1</c:v>
                </c:pt>
                <c:pt idx="3">
                  <c:v>1</c:v>
                </c:pt>
              </c:numCache>
            </c:numRef>
          </c:val>
          <c:smooth val="0"/>
          <c:extLst>
            <c:ext xmlns:c16="http://schemas.microsoft.com/office/drawing/2014/chart" uri="{C3380CC4-5D6E-409C-BE32-E72D297353CC}">
              <c16:uniqueId val="{00000004-7923-4537-9F57-9CFFB5693599}"/>
            </c:ext>
          </c:extLst>
        </c:ser>
        <c:ser>
          <c:idx val="1"/>
          <c:order val="1"/>
          <c:tx>
            <c:strRef>
              <c:f>Sheet3!$A$5</c:f>
              <c:strCache>
                <c:ptCount val="1"/>
                <c:pt idx="0">
                  <c:v>PLTD TABISAQ</c:v>
                </c:pt>
              </c:strCache>
            </c:strRef>
          </c:tx>
          <c:spPr>
            <a:ln w="31750" cap="rnd">
              <a:solidFill>
                <a:schemeClr val="accent2"/>
              </a:solidFill>
              <a:round/>
            </a:ln>
            <a:effectLst/>
          </c:spPr>
          <c:marker>
            <c:symbol val="circle"/>
            <c:size val="17"/>
            <c:spPr>
              <a:solidFill>
                <a:schemeClr val="accent2"/>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923-4537-9F57-9CFFB5693599}"/>
                </c:ext>
              </c:extLst>
            </c:dLbl>
            <c:dLbl>
              <c:idx val="3"/>
              <c:spPr>
                <a:solidFill>
                  <a:schemeClr val="accent2"/>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Sheet3!$B$5:$E$5</c:f>
              <c:numCache>
                <c:formatCode>General</c:formatCode>
                <c:ptCount val="4"/>
                <c:pt idx="0">
                  <c:v>2</c:v>
                </c:pt>
                <c:pt idx="1">
                  <c:v>2</c:v>
                </c:pt>
                <c:pt idx="2">
                  <c:v>3</c:v>
                </c:pt>
                <c:pt idx="3">
                  <c:v>4</c:v>
                </c:pt>
              </c:numCache>
            </c:numRef>
          </c:val>
          <c:smooth val="0"/>
          <c:extLst>
            <c:ext xmlns:c16="http://schemas.microsoft.com/office/drawing/2014/chart" uri="{C3380CC4-5D6E-409C-BE32-E72D297353CC}">
              <c16:uniqueId val="{00000009-7923-4537-9F57-9CFFB5693599}"/>
            </c:ext>
          </c:extLst>
        </c:ser>
        <c:ser>
          <c:idx val="2"/>
          <c:order val="2"/>
          <c:tx>
            <c:strRef>
              <c:f>Sheet3!$A$6</c:f>
              <c:strCache>
                <c:ptCount val="1"/>
                <c:pt idx="0">
                  <c:v>PLTD MUARA SIRAN</c:v>
                </c:pt>
              </c:strCache>
            </c:strRef>
          </c:tx>
          <c:spPr>
            <a:ln w="31750" cap="rnd">
              <a:solidFill>
                <a:schemeClr val="accent3"/>
              </a:solidFill>
              <a:round/>
            </a:ln>
            <a:effectLst/>
          </c:spPr>
          <c:marker>
            <c:symbol val="circle"/>
            <c:size val="17"/>
            <c:spPr>
              <a:solidFill>
                <a:schemeClr val="accent3"/>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923-4537-9F57-9CFFB5693599}"/>
                </c:ext>
              </c:extLst>
            </c:dLbl>
            <c:dLbl>
              <c:idx val="3"/>
              <c:spPr>
                <a:solidFill>
                  <a:schemeClr val="accent3"/>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Sheet3!$B$6:$E$6</c:f>
              <c:numCache>
                <c:formatCode>General</c:formatCode>
                <c:ptCount val="4"/>
                <c:pt idx="0">
                  <c:v>4</c:v>
                </c:pt>
                <c:pt idx="1">
                  <c:v>4</c:v>
                </c:pt>
                <c:pt idx="2">
                  <c:v>4</c:v>
                </c:pt>
                <c:pt idx="3">
                  <c:v>3</c:v>
                </c:pt>
              </c:numCache>
            </c:numRef>
          </c:val>
          <c:smooth val="0"/>
          <c:extLst>
            <c:ext xmlns:c16="http://schemas.microsoft.com/office/drawing/2014/chart" uri="{C3380CC4-5D6E-409C-BE32-E72D297353CC}">
              <c16:uniqueId val="{0000000E-7923-4537-9F57-9CFFB5693599}"/>
            </c:ext>
          </c:extLst>
        </c:ser>
        <c:ser>
          <c:idx val="3"/>
          <c:order val="3"/>
          <c:tx>
            <c:strRef>
              <c:f>Sheet3!$A$7</c:f>
              <c:strCache>
                <c:ptCount val="1"/>
                <c:pt idx="0">
                  <c:v>PLTD KELUMPANG</c:v>
                </c:pt>
              </c:strCache>
            </c:strRef>
          </c:tx>
          <c:spPr>
            <a:ln w="31750" cap="rnd">
              <a:solidFill>
                <a:schemeClr val="accent4"/>
              </a:solidFill>
              <a:round/>
            </a:ln>
            <a:effectLst/>
          </c:spPr>
          <c:marker>
            <c:symbol val="circle"/>
            <c:size val="17"/>
            <c:spPr>
              <a:solidFill>
                <a:schemeClr val="accent4"/>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7923-4537-9F57-9CFFB5693599}"/>
                </c:ext>
              </c:extLst>
            </c:dLbl>
            <c:dLbl>
              <c:idx val="3"/>
              <c:spPr>
                <a:solidFill>
                  <a:schemeClr val="accent4"/>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2-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Sheet3!$B$7:$E$7</c:f>
              <c:numCache>
                <c:formatCode>General</c:formatCode>
                <c:ptCount val="4"/>
                <c:pt idx="0">
                  <c:v>3</c:v>
                </c:pt>
                <c:pt idx="1">
                  <c:v>3</c:v>
                </c:pt>
                <c:pt idx="2">
                  <c:v>2</c:v>
                </c:pt>
                <c:pt idx="3">
                  <c:v>2</c:v>
                </c:pt>
              </c:numCache>
            </c:numRef>
          </c:val>
          <c:smooth val="0"/>
          <c:extLst>
            <c:ext xmlns:c16="http://schemas.microsoft.com/office/drawing/2014/chart" uri="{C3380CC4-5D6E-409C-BE32-E72D297353CC}">
              <c16:uniqueId val="{00000013-7923-4537-9F57-9CFFB5693599}"/>
            </c:ext>
          </c:extLst>
        </c:ser>
        <c:ser>
          <c:idx val="4"/>
          <c:order val="4"/>
          <c:tx>
            <c:strRef>
              <c:f>Sheet3!$A$8</c:f>
              <c:strCache>
                <c:ptCount val="1"/>
                <c:pt idx="0">
                  <c:v>PLTD TABANG</c:v>
                </c:pt>
              </c:strCache>
            </c:strRef>
          </c:tx>
          <c:spPr>
            <a:ln w="31750" cap="rnd">
              <a:solidFill>
                <a:schemeClr val="accent5"/>
              </a:solidFill>
              <a:round/>
            </a:ln>
            <a:effectLst/>
          </c:spPr>
          <c:marker>
            <c:symbol val="circle"/>
            <c:size val="17"/>
            <c:spPr>
              <a:solidFill>
                <a:schemeClr val="accent5"/>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7923-4537-9F57-9CFFB5693599}"/>
                </c:ext>
              </c:extLst>
            </c:dLbl>
            <c:dLbl>
              <c:idx val="3"/>
              <c:spPr>
                <a:solidFill>
                  <a:schemeClr val="accent5"/>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7-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Sheet3!$B$8:$E$8</c:f>
              <c:numCache>
                <c:formatCode>General</c:formatCode>
                <c:ptCount val="4"/>
                <c:pt idx="0">
                  <c:v>6</c:v>
                </c:pt>
                <c:pt idx="1">
                  <c:v>5</c:v>
                </c:pt>
                <c:pt idx="2">
                  <c:v>5</c:v>
                </c:pt>
                <c:pt idx="3">
                  <c:v>5</c:v>
                </c:pt>
              </c:numCache>
            </c:numRef>
          </c:val>
          <c:smooth val="0"/>
          <c:extLst>
            <c:ext xmlns:c16="http://schemas.microsoft.com/office/drawing/2014/chart" uri="{C3380CC4-5D6E-409C-BE32-E72D297353CC}">
              <c16:uniqueId val="{00000018-7923-4537-9F57-9CFFB5693599}"/>
            </c:ext>
          </c:extLst>
        </c:ser>
        <c:ser>
          <c:idx val="5"/>
          <c:order val="5"/>
          <c:tx>
            <c:strRef>
              <c:f>Sheet3!$A$9</c:f>
              <c:strCache>
                <c:ptCount val="1"/>
                <c:pt idx="0">
                  <c:v>PLTD DILANG PUTI</c:v>
                </c:pt>
              </c:strCache>
            </c:strRef>
          </c:tx>
          <c:spPr>
            <a:ln w="31750" cap="rnd">
              <a:solidFill>
                <a:schemeClr val="accent6"/>
              </a:solidFill>
              <a:round/>
            </a:ln>
            <a:effectLst/>
          </c:spPr>
          <c:marker>
            <c:symbol val="circle"/>
            <c:size val="17"/>
            <c:spPr>
              <a:solidFill>
                <a:schemeClr val="accent6"/>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7923-4537-9F57-9CFFB5693599}"/>
                </c:ext>
              </c:extLst>
            </c:dLbl>
            <c:dLbl>
              <c:idx val="3"/>
              <c:spPr>
                <a:solidFill>
                  <a:schemeClr val="accent6"/>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C-7923-4537-9F57-9CFFB569359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Sheet3!$B$9:$E$9</c:f>
              <c:numCache>
                <c:formatCode>General</c:formatCode>
                <c:ptCount val="4"/>
                <c:pt idx="0">
                  <c:v>5</c:v>
                </c:pt>
                <c:pt idx="1">
                  <c:v>6</c:v>
                </c:pt>
                <c:pt idx="2">
                  <c:v>6</c:v>
                </c:pt>
                <c:pt idx="3">
                  <c:v>6</c:v>
                </c:pt>
              </c:numCache>
            </c:numRef>
          </c:val>
          <c:smooth val="0"/>
          <c:extLst>
            <c:ext xmlns:c16="http://schemas.microsoft.com/office/drawing/2014/chart" uri="{C3380CC4-5D6E-409C-BE32-E72D297353CC}">
              <c16:uniqueId val="{0000001D-7923-4537-9F57-9CFFB5693599}"/>
            </c:ext>
          </c:extLst>
        </c:ser>
        <c:ser>
          <c:idx val="6"/>
          <c:order val="6"/>
          <c:tx>
            <c:strRef>
              <c:f>Sheet3!$A$10</c:f>
              <c:strCache>
                <c:ptCount val="1"/>
                <c:pt idx="0">
                  <c:v>PLTD SEDULANG</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7923-4537-9F57-9CFFB5693599}"/>
                </c:ext>
              </c:extLst>
            </c:dLbl>
            <c:dLbl>
              <c:idx val="3"/>
              <c:spPr>
                <a:solidFill>
                  <a:schemeClr val="tx2"/>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1-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Sheet3!$B$10:$E$10</c:f>
              <c:numCache>
                <c:formatCode>General</c:formatCode>
                <c:ptCount val="4"/>
                <c:pt idx="0">
                  <c:v>7</c:v>
                </c:pt>
                <c:pt idx="1">
                  <c:v>7</c:v>
                </c:pt>
                <c:pt idx="2">
                  <c:v>7</c:v>
                </c:pt>
                <c:pt idx="3">
                  <c:v>7</c:v>
                </c:pt>
              </c:numCache>
            </c:numRef>
          </c:val>
          <c:smooth val="0"/>
          <c:extLst>
            <c:ext xmlns:c16="http://schemas.microsoft.com/office/drawing/2014/chart" uri="{C3380CC4-5D6E-409C-BE32-E72D297353CC}">
              <c16:uniqueId val="{00000022-7923-4537-9F57-9CFFB5693599}"/>
            </c:ext>
          </c:extLst>
        </c:ser>
        <c:ser>
          <c:idx val="7"/>
          <c:order val="7"/>
          <c:tx>
            <c:strRef>
              <c:f>Sheet3!$A$11</c:f>
              <c:strCache>
                <c:ptCount val="1"/>
                <c:pt idx="0">
                  <c:v>PLTD SEMAYANG</c:v>
                </c:pt>
              </c:strCache>
            </c:strRef>
          </c:tx>
          <c:spPr>
            <a:ln w="31750" cap="rnd">
              <a:solidFill>
                <a:schemeClr val="accent2">
                  <a:lumMod val="60000"/>
                </a:schemeClr>
              </a:solidFill>
              <a:round/>
            </a:ln>
            <a:effectLst/>
          </c:spPr>
          <c:marker>
            <c:symbol val="circle"/>
            <c:size val="17"/>
            <c:spPr>
              <a:solidFill>
                <a:schemeClr val="accent2">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7923-4537-9F57-9CFFB5693599}"/>
                </c:ext>
              </c:extLst>
            </c:dLbl>
            <c:dLbl>
              <c:idx val="3"/>
              <c:spPr>
                <a:solidFill>
                  <a:schemeClr val="accent2">
                    <a:lumMod val="75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6-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Sheet3!$B$11:$E$11</c:f>
              <c:numCache>
                <c:formatCode>General</c:formatCode>
                <c:ptCount val="4"/>
                <c:pt idx="0">
                  <c:v>8</c:v>
                </c:pt>
                <c:pt idx="1">
                  <c:v>8</c:v>
                </c:pt>
                <c:pt idx="2">
                  <c:v>8</c:v>
                </c:pt>
                <c:pt idx="3">
                  <c:v>8</c:v>
                </c:pt>
              </c:numCache>
            </c:numRef>
          </c:val>
          <c:smooth val="0"/>
          <c:extLst>
            <c:ext xmlns:c16="http://schemas.microsoft.com/office/drawing/2014/chart" uri="{C3380CC4-5D6E-409C-BE32-E72D297353CC}">
              <c16:uniqueId val="{00000027-7923-4537-9F57-9CFFB5693599}"/>
            </c:ext>
          </c:extLst>
        </c:ser>
        <c:ser>
          <c:idx val="8"/>
          <c:order val="8"/>
          <c:tx>
            <c:strRef>
              <c:f>Sheet3!$A$12</c:f>
              <c:strCache>
                <c:ptCount val="1"/>
                <c:pt idx="0">
                  <c:v>PLTD MUARA PANTUAN</c:v>
                </c:pt>
              </c:strCache>
            </c:strRef>
          </c:tx>
          <c:spPr>
            <a:ln w="31750" cap="rnd">
              <a:solidFill>
                <a:schemeClr val="accent3">
                  <a:lumMod val="60000"/>
                </a:schemeClr>
              </a:solidFill>
              <a:round/>
            </a:ln>
            <a:effectLst/>
          </c:spPr>
          <c:marker>
            <c:symbol val="circle"/>
            <c:size val="17"/>
            <c:spPr>
              <a:solidFill>
                <a:schemeClr val="accent3">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7923-4537-9F57-9CFFB5693599}"/>
                </c:ext>
              </c:extLst>
            </c:dLbl>
            <c:dLbl>
              <c:idx val="3"/>
              <c:spPr>
                <a:solidFill>
                  <a:schemeClr val="accent3">
                    <a:lumMod val="75000"/>
                  </a:schemeClr>
                </a:solidFill>
                <a:ln>
                  <a:noFill/>
                </a:ln>
                <a:effectLst/>
              </c:spPr>
              <c:txPr>
                <a:bodyPr rot="0" spcFirstLastPara="1" vertOverflow="ellipsis" vert="horz" wrap="square" lIns="38100" tIns="19050" rIns="38100" bIns="19050" anchor="ctr" anchorCtr="0">
                  <a:noAutofit/>
                </a:bodyPr>
                <a:lstStyle/>
                <a:p>
                  <a:pPr algn="l">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7923-4537-9F57-9CFFB569359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Sheet3!$B$12:$E$12</c:f>
              <c:numCache>
                <c:formatCode>General</c:formatCode>
                <c:ptCount val="4"/>
                <c:pt idx="0">
                  <c:v>9</c:v>
                </c:pt>
                <c:pt idx="1">
                  <c:v>9</c:v>
                </c:pt>
                <c:pt idx="2">
                  <c:v>9</c:v>
                </c:pt>
                <c:pt idx="3">
                  <c:v>9</c:v>
                </c:pt>
              </c:numCache>
            </c:numRef>
          </c:val>
          <c:smooth val="0"/>
          <c:extLst>
            <c:ext xmlns:c16="http://schemas.microsoft.com/office/drawing/2014/chart" uri="{C3380CC4-5D6E-409C-BE32-E72D297353CC}">
              <c16:uniqueId val="{0000002C-7923-4537-9F57-9CFFB5693599}"/>
            </c:ext>
          </c:extLst>
        </c:ser>
        <c:ser>
          <c:idx val="9"/>
          <c:order val="9"/>
          <c:tx>
            <c:strRef>
              <c:f>Sheet3!$A$13</c:f>
              <c:strCache>
                <c:ptCount val="1"/>
                <c:pt idx="0">
                  <c:v>PLTD DATAH BILANG</c:v>
                </c:pt>
              </c:strCache>
            </c:strRef>
          </c:tx>
          <c:spPr>
            <a:ln w="31750" cap="rnd">
              <a:solidFill>
                <a:schemeClr val="accent4">
                  <a:lumMod val="60000"/>
                </a:schemeClr>
              </a:solidFill>
              <a:round/>
            </a:ln>
            <a:effectLst/>
          </c:spPr>
          <c:marker>
            <c:symbol val="circle"/>
            <c:size val="17"/>
            <c:spPr>
              <a:solidFill>
                <a:schemeClr val="accent4">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D-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E-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7923-4537-9F57-9CFFB5693599}"/>
                </c:ext>
              </c:extLst>
            </c:dLbl>
            <c:dLbl>
              <c:idx val="3"/>
              <c:spPr>
                <a:solidFill>
                  <a:schemeClr val="accent4">
                    <a:lumMod val="75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0-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Sheet3!$B$13:$E$13</c:f>
              <c:numCache>
                <c:formatCode>General</c:formatCode>
                <c:ptCount val="4"/>
                <c:pt idx="0">
                  <c:v>10</c:v>
                </c:pt>
                <c:pt idx="1">
                  <c:v>10</c:v>
                </c:pt>
                <c:pt idx="2">
                  <c:v>10</c:v>
                </c:pt>
                <c:pt idx="3">
                  <c:v>10</c:v>
                </c:pt>
              </c:numCache>
            </c:numRef>
          </c:val>
          <c:smooth val="0"/>
          <c:extLst>
            <c:ext xmlns:c16="http://schemas.microsoft.com/office/drawing/2014/chart" uri="{C3380CC4-5D6E-409C-BE32-E72D297353CC}">
              <c16:uniqueId val="{00000031-7923-4537-9F57-9CFFB5693599}"/>
            </c:ext>
          </c:extLst>
        </c:ser>
        <c:ser>
          <c:idx val="10"/>
          <c:order val="10"/>
          <c:tx>
            <c:strRef>
              <c:f>Sheet3!$A$14</c:f>
              <c:strCache>
                <c:ptCount val="1"/>
                <c:pt idx="0">
                  <c:v>PLTD JANTUR</c:v>
                </c:pt>
              </c:strCache>
            </c:strRef>
          </c:tx>
          <c:spPr>
            <a:ln w="31750" cap="rnd">
              <a:solidFill>
                <a:schemeClr val="accent5">
                  <a:lumMod val="60000"/>
                </a:schemeClr>
              </a:solidFill>
              <a:round/>
            </a:ln>
            <a:effectLst/>
          </c:spPr>
          <c:marker>
            <c:symbol val="circle"/>
            <c:size val="17"/>
            <c:spPr>
              <a:solidFill>
                <a:schemeClr val="accent5">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4-7923-4537-9F57-9CFFB5693599}"/>
                </c:ext>
              </c:extLst>
            </c:dLbl>
            <c:dLbl>
              <c:idx val="3"/>
              <c:spPr>
                <a:solidFill>
                  <a:schemeClr val="accent5">
                    <a:lumMod val="75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5-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Sheet3!$B$14:$E$14</c:f>
              <c:numCache>
                <c:formatCode>General</c:formatCode>
                <c:ptCount val="4"/>
                <c:pt idx="0">
                  <c:v>11</c:v>
                </c:pt>
                <c:pt idx="1">
                  <c:v>11</c:v>
                </c:pt>
                <c:pt idx="2">
                  <c:v>11</c:v>
                </c:pt>
                <c:pt idx="3">
                  <c:v>11</c:v>
                </c:pt>
              </c:numCache>
            </c:numRef>
          </c:val>
          <c:smooth val="0"/>
          <c:extLst>
            <c:ext xmlns:c16="http://schemas.microsoft.com/office/drawing/2014/chart" uri="{C3380CC4-5D6E-409C-BE32-E72D297353CC}">
              <c16:uniqueId val="{00000036-7923-4537-9F57-9CFFB5693599}"/>
            </c:ext>
          </c:extLst>
        </c:ser>
        <c:ser>
          <c:idx val="11"/>
          <c:order val="11"/>
          <c:tx>
            <c:strRef>
              <c:f>Sheet3!$A$15</c:f>
              <c:strCache>
                <c:ptCount val="1"/>
                <c:pt idx="0">
                  <c:v>PLTD PENYINGGAHAN</c:v>
                </c:pt>
              </c:strCache>
            </c:strRef>
          </c:tx>
          <c:spPr>
            <a:ln w="31750" cap="rnd">
              <a:solidFill>
                <a:schemeClr val="accent6">
                  <a:lumMod val="60000"/>
                </a:schemeClr>
              </a:solidFill>
              <a:round/>
            </a:ln>
            <a:effectLst/>
          </c:spPr>
          <c:marker>
            <c:symbol val="circle"/>
            <c:size val="17"/>
            <c:spPr>
              <a:solidFill>
                <a:schemeClr val="accent6">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7-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8-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7923-4537-9F57-9CFFB5693599}"/>
                </c:ext>
              </c:extLst>
            </c:dLbl>
            <c:dLbl>
              <c:idx val="3"/>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A-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Sheet3!$B$15:$E$15</c:f>
              <c:numCache>
                <c:formatCode>General</c:formatCode>
                <c:ptCount val="4"/>
                <c:pt idx="0">
                  <c:v>12</c:v>
                </c:pt>
                <c:pt idx="1">
                  <c:v>12</c:v>
                </c:pt>
                <c:pt idx="2">
                  <c:v>12</c:v>
                </c:pt>
                <c:pt idx="3">
                  <c:v>12</c:v>
                </c:pt>
              </c:numCache>
            </c:numRef>
          </c:val>
          <c:smooth val="0"/>
          <c:extLst>
            <c:ext xmlns:c16="http://schemas.microsoft.com/office/drawing/2014/chart" uri="{C3380CC4-5D6E-409C-BE32-E72D297353CC}">
              <c16:uniqueId val="{0000003B-7923-4537-9F57-9CFFB5693599}"/>
            </c:ext>
          </c:extLst>
        </c:ser>
        <c:ser>
          <c:idx val="12"/>
          <c:order val="12"/>
          <c:tx>
            <c:strRef>
              <c:f>Sheet3!$A$16</c:f>
              <c:strCache>
                <c:ptCount val="1"/>
                <c:pt idx="0">
                  <c:v>PLTD LONG APARI</c:v>
                </c:pt>
              </c:strCache>
            </c:strRef>
          </c:tx>
          <c:spPr>
            <a:ln w="31750" cap="rnd">
              <a:solidFill>
                <a:schemeClr val="accent1">
                  <a:lumMod val="80000"/>
                  <a:lumOff val="20000"/>
                </a:schemeClr>
              </a:solidFill>
              <a:round/>
            </a:ln>
            <a:effectLst/>
          </c:spPr>
          <c:marker>
            <c:symbol val="circle"/>
            <c:size val="17"/>
            <c:spPr>
              <a:solidFill>
                <a:schemeClr val="accent1">
                  <a:lumMod val="80000"/>
                  <a:lumOff val="20000"/>
                </a:schemeClr>
              </a:solidFill>
              <a:ln>
                <a:noFill/>
              </a:ln>
              <a:effectLst/>
            </c:spPr>
          </c:marker>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C-7923-4537-9F57-9CFFB5693599}"/>
                </c:ext>
              </c:extLst>
            </c:dLbl>
            <c:dLbl>
              <c:idx val="1"/>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D-7923-4537-9F57-9CFFB5693599}"/>
                </c:ext>
              </c:extLst>
            </c:dLbl>
            <c:dLbl>
              <c:idx val="2"/>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E-7923-4537-9F57-9CFFB5693599}"/>
                </c:ext>
              </c:extLst>
            </c:dLbl>
            <c:dLbl>
              <c:idx val="3"/>
              <c:spPr>
                <a:solidFill>
                  <a:schemeClr val="tx2">
                    <a:lumMod val="40000"/>
                    <a:lumOff val="6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F-7923-4537-9F57-9CFFB5693599}"/>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Sheet3!$B$16:$E$16</c:f>
              <c:numCache>
                <c:formatCode>General</c:formatCode>
                <c:ptCount val="4"/>
                <c:pt idx="0">
                  <c:v>14</c:v>
                </c:pt>
                <c:pt idx="1">
                  <c:v>13</c:v>
                </c:pt>
                <c:pt idx="2">
                  <c:v>13</c:v>
                </c:pt>
                <c:pt idx="3">
                  <c:v>13</c:v>
                </c:pt>
              </c:numCache>
            </c:numRef>
          </c:val>
          <c:smooth val="0"/>
          <c:extLst>
            <c:ext xmlns:c16="http://schemas.microsoft.com/office/drawing/2014/chart" uri="{C3380CC4-5D6E-409C-BE32-E72D297353CC}">
              <c16:uniqueId val="{00000040-7923-4537-9F57-9CFFB5693599}"/>
            </c:ext>
          </c:extLst>
        </c:ser>
        <c:ser>
          <c:idx val="13"/>
          <c:order val="13"/>
          <c:tx>
            <c:strRef>
              <c:f>Sheet3!$A$17</c:f>
              <c:strCache>
                <c:ptCount val="1"/>
                <c:pt idx="0">
                  <c:v>PLTD MUARA KEDANG - BONGAN</c:v>
                </c:pt>
              </c:strCache>
            </c:strRef>
          </c:tx>
          <c:spPr>
            <a:ln w="31750" cap="rnd">
              <a:solidFill>
                <a:schemeClr val="accent2">
                  <a:lumMod val="80000"/>
                  <a:lumOff val="20000"/>
                </a:schemeClr>
              </a:solidFill>
              <a:round/>
            </a:ln>
            <a:effectLst/>
          </c:spPr>
          <c:marker>
            <c:symbol val="circle"/>
            <c:size val="17"/>
            <c:spPr>
              <a:solidFill>
                <a:schemeClr val="accent2">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2-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7923-4537-9F57-9CFFB5693599}"/>
                </c:ext>
              </c:extLst>
            </c:dLbl>
            <c:dLbl>
              <c:idx val="3"/>
              <c:layout>
                <c:manualLayout>
                  <c:x val="1.1110624538020772E-3"/>
                  <c:y val="1.1906266234222092E-3"/>
                </c:manualLayout>
              </c:layout>
              <c:spPr>
                <a:solidFill>
                  <a:schemeClr val="accent2">
                    <a:lumMod val="60000"/>
                    <a:lumOff val="40000"/>
                  </a:schemeClr>
                </a:solidFill>
                <a:ln>
                  <a:noFill/>
                </a:ln>
                <a:effectLst/>
              </c:spPr>
              <c:txPr>
                <a:bodyPr rot="0" spcFirstLastPara="1" vertOverflow="ellipsis" vert="horz" wrap="square" lIns="38100" tIns="19050" rIns="38100" bIns="19050" anchor="ctr" anchorCtr="0">
                  <a:noAutofit/>
                </a:bodyPr>
                <a:lstStyle/>
                <a:p>
                  <a:pPr algn="l">
                    <a:defRPr sz="800" b="1" i="0" u="none" strike="noStrike" kern="1200" baseline="0">
                      <a:solidFill>
                        <a:sysClr val="windowText" lastClr="000000"/>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15:layout>
                    <c:manualLayout>
                      <c:w val="0.14727808882440252"/>
                      <c:h val="6.1869167155380878E-2"/>
                    </c:manualLayout>
                  </c15:layout>
                </c:ext>
                <c:ext xmlns:c16="http://schemas.microsoft.com/office/drawing/2014/chart" uri="{C3380CC4-5D6E-409C-BE32-E72D297353CC}">
                  <c16:uniqueId val="{00000044-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Sheet3!$B$17:$E$17</c:f>
              <c:numCache>
                <c:formatCode>General</c:formatCode>
                <c:ptCount val="4"/>
                <c:pt idx="0">
                  <c:v>13</c:v>
                </c:pt>
                <c:pt idx="1">
                  <c:v>14</c:v>
                </c:pt>
                <c:pt idx="2">
                  <c:v>14</c:v>
                </c:pt>
                <c:pt idx="3">
                  <c:v>14</c:v>
                </c:pt>
              </c:numCache>
            </c:numRef>
          </c:val>
          <c:smooth val="0"/>
          <c:extLst>
            <c:ext xmlns:c16="http://schemas.microsoft.com/office/drawing/2014/chart" uri="{C3380CC4-5D6E-409C-BE32-E72D297353CC}">
              <c16:uniqueId val="{00000045-7923-4537-9F57-9CFFB5693599}"/>
            </c:ext>
          </c:extLst>
        </c:ser>
        <c:ser>
          <c:idx val="14"/>
          <c:order val="14"/>
          <c:tx>
            <c:strRef>
              <c:f>Sheet3!$A$18</c:f>
              <c:strCache>
                <c:ptCount val="1"/>
                <c:pt idx="0">
                  <c:v>PLTD MUARA PAHU</c:v>
                </c:pt>
              </c:strCache>
            </c:strRef>
          </c:tx>
          <c:spPr>
            <a:ln w="31750" cap="rnd">
              <a:solidFill>
                <a:schemeClr val="accent3">
                  <a:lumMod val="80000"/>
                  <a:lumOff val="20000"/>
                </a:schemeClr>
              </a:solidFill>
              <a:round/>
            </a:ln>
            <a:effectLst/>
          </c:spPr>
          <c:marker>
            <c:symbol val="circle"/>
            <c:size val="17"/>
            <c:spPr>
              <a:solidFill>
                <a:schemeClr val="accent3">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6-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7-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8-7923-4537-9F57-9CFFB5693599}"/>
                </c:ext>
              </c:extLst>
            </c:dLbl>
            <c:dLbl>
              <c:idx val="3"/>
              <c:spPr>
                <a:solidFill>
                  <a:schemeClr val="accent3">
                    <a:lumMod val="60000"/>
                    <a:lumOff val="40000"/>
                  </a:schemeClr>
                </a:solidFill>
                <a:ln>
                  <a:solidFill>
                    <a:schemeClr val="bg2">
                      <a:lumMod val="10000"/>
                    </a:schemeClr>
                  </a:solid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49-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Sheet3!$B$18:$E$18</c:f>
              <c:numCache>
                <c:formatCode>General</c:formatCode>
                <c:ptCount val="4"/>
                <c:pt idx="0">
                  <c:v>17</c:v>
                </c:pt>
                <c:pt idx="1">
                  <c:v>17</c:v>
                </c:pt>
                <c:pt idx="2">
                  <c:v>17</c:v>
                </c:pt>
                <c:pt idx="3">
                  <c:v>17</c:v>
                </c:pt>
              </c:numCache>
            </c:numRef>
          </c:val>
          <c:smooth val="0"/>
          <c:extLst>
            <c:ext xmlns:c16="http://schemas.microsoft.com/office/drawing/2014/chart" uri="{C3380CC4-5D6E-409C-BE32-E72D297353CC}">
              <c16:uniqueId val="{0000004A-7923-4537-9F57-9CFFB5693599}"/>
            </c:ext>
          </c:extLst>
        </c:ser>
        <c:ser>
          <c:idx val="15"/>
          <c:order val="15"/>
          <c:tx>
            <c:strRef>
              <c:f>Sheet3!$A$19</c:f>
              <c:strCache>
                <c:ptCount val="1"/>
                <c:pt idx="0">
                  <c:v>PLTD MUARA MUNTAI</c:v>
                </c:pt>
              </c:strCache>
            </c:strRef>
          </c:tx>
          <c:spPr>
            <a:ln w="31750" cap="rnd">
              <a:solidFill>
                <a:schemeClr val="accent4">
                  <a:lumMod val="80000"/>
                  <a:lumOff val="20000"/>
                </a:schemeClr>
              </a:solidFill>
              <a:round/>
            </a:ln>
            <a:effectLst/>
          </c:spPr>
          <c:marker>
            <c:symbol val="circle"/>
            <c:size val="17"/>
            <c:spPr>
              <a:solidFill>
                <a:schemeClr val="accent4">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C-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D-7923-4537-9F57-9CFFB5693599}"/>
                </c:ext>
              </c:extLst>
            </c:dLbl>
            <c:dLbl>
              <c:idx val="3"/>
              <c:spPr>
                <a:solidFill>
                  <a:schemeClr val="accent4">
                    <a:lumMod val="60000"/>
                    <a:lumOff val="4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4E-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Sheet3!$B$19:$E$19</c:f>
              <c:numCache>
                <c:formatCode>General</c:formatCode>
                <c:ptCount val="4"/>
                <c:pt idx="0">
                  <c:v>16</c:v>
                </c:pt>
                <c:pt idx="1">
                  <c:v>16</c:v>
                </c:pt>
                <c:pt idx="2">
                  <c:v>16</c:v>
                </c:pt>
                <c:pt idx="3">
                  <c:v>16</c:v>
                </c:pt>
              </c:numCache>
            </c:numRef>
          </c:val>
          <c:smooth val="0"/>
          <c:extLst>
            <c:ext xmlns:c16="http://schemas.microsoft.com/office/drawing/2014/chart" uri="{C3380CC4-5D6E-409C-BE32-E72D297353CC}">
              <c16:uniqueId val="{0000004F-7923-4537-9F57-9CFFB5693599}"/>
            </c:ext>
          </c:extLst>
        </c:ser>
        <c:ser>
          <c:idx val="16"/>
          <c:order val="16"/>
          <c:tx>
            <c:strRef>
              <c:f>Sheet3!$A$20</c:f>
              <c:strCache>
                <c:ptCount val="1"/>
                <c:pt idx="0">
                  <c:v>PLTD LONG PANGHAI</c:v>
                </c:pt>
              </c:strCache>
            </c:strRef>
          </c:tx>
          <c:spPr>
            <a:ln w="31750" cap="rnd">
              <a:solidFill>
                <a:schemeClr val="accent5">
                  <a:lumMod val="80000"/>
                  <a:lumOff val="20000"/>
                </a:schemeClr>
              </a:solidFill>
              <a:round/>
            </a:ln>
            <a:effectLst/>
          </c:spPr>
          <c:marker>
            <c:symbol val="circle"/>
            <c:size val="17"/>
            <c:spPr>
              <a:solidFill>
                <a:schemeClr val="accent5">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0-7923-4537-9F57-9CFFB5693599}"/>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1-7923-4537-9F57-9CFFB5693599}"/>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2-7923-4537-9F57-9CFFB5693599}"/>
                </c:ext>
              </c:extLst>
            </c:dLbl>
            <c:dLbl>
              <c:idx val="3"/>
              <c:spPr>
                <a:solidFill>
                  <a:schemeClr val="accent5">
                    <a:lumMod val="60000"/>
                    <a:lumOff val="40000"/>
                  </a:schemeClr>
                </a:solid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ysClr val="windowText" lastClr="000000"/>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53-7923-4537-9F57-9CFFB5693599}"/>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Sheet3!$B$3:$E$3</c:f>
              <c:strCache>
                <c:ptCount val="4"/>
                <c:pt idx="0">
                  <c:v>sd September</c:v>
                </c:pt>
                <c:pt idx="1">
                  <c:v>sd Oktober</c:v>
                </c:pt>
                <c:pt idx="2">
                  <c:v>sd November</c:v>
                </c:pt>
                <c:pt idx="3">
                  <c:v>sd Desember</c:v>
                </c:pt>
              </c:strCache>
            </c:strRef>
          </c:cat>
          <c:val>
            <c:numRef>
              <c:f>Sheet3!$B$20:$E$20</c:f>
              <c:numCache>
                <c:formatCode>General</c:formatCode>
                <c:ptCount val="4"/>
                <c:pt idx="0">
                  <c:v>15</c:v>
                </c:pt>
                <c:pt idx="1">
                  <c:v>15</c:v>
                </c:pt>
                <c:pt idx="2">
                  <c:v>15</c:v>
                </c:pt>
                <c:pt idx="3">
                  <c:v>15</c:v>
                </c:pt>
              </c:numCache>
            </c:numRef>
          </c:val>
          <c:smooth val="0"/>
          <c:extLst>
            <c:ext xmlns:c16="http://schemas.microsoft.com/office/drawing/2014/chart" uri="{C3380CC4-5D6E-409C-BE32-E72D297353CC}">
              <c16:uniqueId val="{00000054-7923-4537-9F57-9CFFB5693599}"/>
            </c:ext>
          </c:extLst>
        </c:ser>
        <c:dLbls>
          <c:dLblPos val="ctr"/>
          <c:showLegendKey val="0"/>
          <c:showVal val="1"/>
          <c:showCatName val="0"/>
          <c:showSerName val="0"/>
          <c:showPercent val="0"/>
          <c:showBubbleSize val="0"/>
        </c:dLbls>
        <c:marker val="1"/>
        <c:smooth val="0"/>
        <c:axId val="168220080"/>
        <c:axId val="168256784"/>
      </c:lineChart>
      <c:catAx>
        <c:axId val="168220080"/>
        <c:scaling>
          <c:orientation val="minMax"/>
        </c:scaling>
        <c:delete val="0"/>
        <c:axPos val="t"/>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168256784"/>
        <c:crosses val="autoZero"/>
        <c:auto val="1"/>
        <c:lblAlgn val="ctr"/>
        <c:lblOffset val="100"/>
        <c:noMultiLvlLbl val="0"/>
      </c:catAx>
      <c:valAx>
        <c:axId val="168256784"/>
        <c:scaling>
          <c:orientation val="maxMin"/>
          <c:max val="17"/>
          <c:min val="1"/>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400"/>
                  <a:t>Posisi</a:t>
                </a:r>
              </a:p>
            </c:rich>
          </c:tx>
          <c:overlay val="0"/>
          <c:spPr>
            <a:noFill/>
            <a:ln>
              <a:noFill/>
            </a:ln>
            <a:effectLst/>
          </c:spPr>
        </c:title>
        <c:numFmt formatCode="General" sourceLinked="1"/>
        <c:majorTickMark val="none"/>
        <c:minorTickMark val="none"/>
        <c:tickLblPos val="nextTo"/>
        <c:crossAx val="168220080"/>
        <c:crosses val="autoZero"/>
        <c:crossBetween val="between"/>
        <c:majorUnit val="1"/>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TREN SUSUT UP3 BONTANG</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BTG!$A$4</c:f>
              <c:strCache>
                <c:ptCount val="1"/>
                <c:pt idx="0">
                  <c:v>2018</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BTG!$B$3:$M$3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BTG!$B$4:$M$4</c:f>
              <c:numCache>
                <c:formatCode>0.00</c:formatCode>
                <c:ptCount val="12"/>
                <c:pt idx="0">
                  <c:v>8.48</c:v>
                </c:pt>
                <c:pt idx="1">
                  <c:v>7.96</c:v>
                </c:pt>
                <c:pt idx="2">
                  <c:v>7.06</c:v>
                </c:pt>
                <c:pt idx="3">
                  <c:v>7.47</c:v>
                </c:pt>
                <c:pt idx="4">
                  <c:v>7.61</c:v>
                </c:pt>
                <c:pt idx="5">
                  <c:v>7.1</c:v>
                </c:pt>
                <c:pt idx="6">
                  <c:v>7.17</c:v>
                </c:pt>
                <c:pt idx="7">
                  <c:v>7.09</c:v>
                </c:pt>
                <c:pt idx="8">
                  <c:v>7.02</c:v>
                </c:pt>
                <c:pt idx="9">
                  <c:v>6.89</c:v>
                </c:pt>
                <c:pt idx="10">
                  <c:v>6.81</c:v>
                </c:pt>
                <c:pt idx="11">
                  <c:v>6.66</c:v>
                </c:pt>
              </c:numCache>
            </c:numRef>
          </c:val>
          <c:smooth val="0"/>
          <c:extLst>
            <c:ext xmlns:c16="http://schemas.microsoft.com/office/drawing/2014/chart" uri="{C3380CC4-5D6E-409C-BE32-E72D297353CC}">
              <c16:uniqueId val="{00000000-DD26-4EBD-95BC-642D663453C6}"/>
            </c:ext>
          </c:extLst>
        </c:ser>
        <c:ser>
          <c:idx val="1"/>
          <c:order val="1"/>
          <c:tx>
            <c:strRef>
              <c:f>BTG!$A$5</c:f>
              <c:strCache>
                <c:ptCount val="1"/>
                <c:pt idx="0">
                  <c:v>2019</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BTG!$B$3:$M$3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BTG!$B$5:$M$5</c:f>
              <c:numCache>
                <c:formatCode>0.00</c:formatCode>
                <c:ptCount val="12"/>
                <c:pt idx="0">
                  <c:v>5.7439734840179435</c:v>
                </c:pt>
                <c:pt idx="1">
                  <c:v>7.4397980657408675</c:v>
                </c:pt>
                <c:pt idx="2">
                  <c:v>6.5963186622052294</c:v>
                </c:pt>
                <c:pt idx="3">
                  <c:v>6.5918272760089343</c:v>
                </c:pt>
                <c:pt idx="4">
                  <c:v>6.4767459882087488</c:v>
                </c:pt>
                <c:pt idx="5">
                  <c:v>6.3060189672728644</c:v>
                </c:pt>
                <c:pt idx="6">
                  <c:v>6.1642470484793499</c:v>
                </c:pt>
                <c:pt idx="7">
                  <c:v>5.9363475852142367</c:v>
                </c:pt>
                <c:pt idx="8">
                  <c:v>5.9034003874808239</c:v>
                </c:pt>
                <c:pt idx="9">
                  <c:v>5.9461472246723792</c:v>
                </c:pt>
                <c:pt idx="10">
                  <c:v>6.018185587535104</c:v>
                </c:pt>
                <c:pt idx="11">
                  <c:v>6.16</c:v>
                </c:pt>
              </c:numCache>
            </c:numRef>
          </c:val>
          <c:smooth val="0"/>
          <c:extLst>
            <c:ext xmlns:c16="http://schemas.microsoft.com/office/drawing/2014/chart" uri="{C3380CC4-5D6E-409C-BE32-E72D297353CC}">
              <c16:uniqueId val="{00000001-DD26-4EBD-95BC-642D663453C6}"/>
            </c:ext>
          </c:extLst>
        </c:ser>
        <c:ser>
          <c:idx val="2"/>
          <c:order val="2"/>
          <c:tx>
            <c:strRef>
              <c:f>BTG!$A$6</c:f>
              <c:strCache>
                <c:ptCount val="1"/>
                <c:pt idx="0">
                  <c:v>2020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BTG!$B$3:$M$3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BTG!$B$6:$M$6</c:f>
              <c:numCache>
                <c:formatCode>0.00</c:formatCode>
                <c:ptCount val="12"/>
                <c:pt idx="0">
                  <c:v>7.02482448633448</c:v>
                </c:pt>
                <c:pt idx="1">
                  <c:v>5.8049706401888201</c:v>
                </c:pt>
                <c:pt idx="2">
                  <c:v>6.2654026647258094</c:v>
                </c:pt>
                <c:pt idx="3">
                  <c:v>5.3517240238028476</c:v>
                </c:pt>
                <c:pt idx="4">
                  <c:v>5.3540058164545146</c:v>
                </c:pt>
                <c:pt idx="5">
                  <c:v>5.2288284699897449</c:v>
                </c:pt>
                <c:pt idx="6">
                  <c:v>5.19</c:v>
                </c:pt>
                <c:pt idx="7">
                  <c:v>5.19</c:v>
                </c:pt>
                <c:pt idx="8">
                  <c:v>5.0999999999999996</c:v>
                </c:pt>
                <c:pt idx="9">
                  <c:v>5.09</c:v>
                </c:pt>
                <c:pt idx="10">
                  <c:v>4.99</c:v>
                </c:pt>
                <c:pt idx="11">
                  <c:v>4.8899999999999997</c:v>
                </c:pt>
              </c:numCache>
            </c:numRef>
          </c:val>
          <c:smooth val="0"/>
          <c:extLst>
            <c:ext xmlns:c16="http://schemas.microsoft.com/office/drawing/2014/chart" uri="{C3380CC4-5D6E-409C-BE32-E72D297353CC}">
              <c16:uniqueId val="{00000002-DD26-4EBD-95BC-642D663453C6}"/>
            </c:ext>
          </c:extLst>
        </c:ser>
        <c:dLbls>
          <c:showLegendKey val="0"/>
          <c:showVal val="0"/>
          <c:showCatName val="0"/>
          <c:showSerName val="0"/>
          <c:showPercent val="0"/>
          <c:showBubbleSize val="0"/>
        </c:dLbls>
        <c:marker val="1"/>
        <c:smooth val="0"/>
        <c:axId val="1632015423"/>
        <c:axId val="1636766191"/>
      </c:lineChart>
      <c:catAx>
        <c:axId val="1632015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66191"/>
        <c:crosses val="autoZero"/>
        <c:auto val="1"/>
        <c:lblAlgn val="ctr"/>
        <c:lblOffset val="100"/>
        <c:noMultiLvlLbl val="0"/>
      </c:catAx>
      <c:valAx>
        <c:axId val="1636766191"/>
        <c:scaling>
          <c:orientation val="minMax"/>
          <c:min val="4"/>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2015423"/>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TARGET VS REALISASI SUSUT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BTG!$A$12</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BTG!$B$11:$D$11</c:f>
              <c:numCache>
                <c:formatCode>General</c:formatCode>
                <c:ptCount val="3"/>
                <c:pt idx="0">
                  <c:v>2018</c:v>
                </c:pt>
                <c:pt idx="1">
                  <c:v>2019</c:v>
                </c:pt>
                <c:pt idx="2">
                  <c:v>2020</c:v>
                </c:pt>
              </c:numCache>
            </c:numRef>
          </c:cat>
          <c:val>
            <c:numRef>
              <c:f>BTG!$B$12:$D$12</c:f>
              <c:numCache>
                <c:formatCode>General</c:formatCode>
                <c:ptCount val="3"/>
                <c:pt idx="0">
                  <c:v>6.71</c:v>
                </c:pt>
                <c:pt idx="1">
                  <c:v>6.48</c:v>
                </c:pt>
                <c:pt idx="2">
                  <c:v>5.83</c:v>
                </c:pt>
              </c:numCache>
            </c:numRef>
          </c:val>
          <c:extLst>
            <c:ext xmlns:c16="http://schemas.microsoft.com/office/drawing/2014/chart" uri="{C3380CC4-5D6E-409C-BE32-E72D297353CC}">
              <c16:uniqueId val="{00000000-38C4-4A3C-9DE0-97D726628925}"/>
            </c:ext>
          </c:extLst>
        </c:ser>
        <c:ser>
          <c:idx val="1"/>
          <c:order val="1"/>
          <c:tx>
            <c:strRef>
              <c:f>BTG!$A$13</c:f>
              <c:strCache>
                <c:ptCount val="1"/>
                <c:pt idx="0">
                  <c:v>REALISASI</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BTG!$B$11:$D$11</c:f>
              <c:numCache>
                <c:formatCode>General</c:formatCode>
                <c:ptCount val="3"/>
                <c:pt idx="0">
                  <c:v>2018</c:v>
                </c:pt>
                <c:pt idx="1">
                  <c:v>2019</c:v>
                </c:pt>
                <c:pt idx="2">
                  <c:v>2020</c:v>
                </c:pt>
              </c:numCache>
            </c:numRef>
          </c:cat>
          <c:val>
            <c:numRef>
              <c:f>BTG!$B$13:$D$13</c:f>
              <c:numCache>
                <c:formatCode>General</c:formatCode>
                <c:ptCount val="3"/>
                <c:pt idx="0">
                  <c:v>6.66</c:v>
                </c:pt>
                <c:pt idx="1">
                  <c:v>6.16</c:v>
                </c:pt>
                <c:pt idx="2">
                  <c:v>4.8899999999999997</c:v>
                </c:pt>
              </c:numCache>
            </c:numRef>
          </c:val>
          <c:extLst>
            <c:ext xmlns:c16="http://schemas.microsoft.com/office/drawing/2014/chart" uri="{C3380CC4-5D6E-409C-BE32-E72D297353CC}">
              <c16:uniqueId val="{00000001-38C4-4A3C-9DE0-97D726628925}"/>
            </c:ext>
          </c:extLst>
        </c:ser>
        <c:dLbls>
          <c:dLblPos val="outEnd"/>
          <c:showLegendKey val="0"/>
          <c:showVal val="1"/>
          <c:showCatName val="0"/>
          <c:showSerName val="0"/>
          <c:showPercent val="0"/>
          <c:showBubbleSize val="0"/>
        </c:dLbls>
        <c:gapWidth val="444"/>
        <c:overlap val="-90"/>
        <c:axId val="1648654815"/>
        <c:axId val="1636779503"/>
      </c:barChart>
      <c:catAx>
        <c:axId val="16486548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79503"/>
        <c:crosses val="autoZero"/>
        <c:auto val="1"/>
        <c:lblAlgn val="ctr"/>
        <c:lblOffset val="100"/>
        <c:noMultiLvlLbl val="0"/>
      </c:catAx>
      <c:valAx>
        <c:axId val="1636779503"/>
        <c:scaling>
          <c:orientation val="minMax"/>
        </c:scaling>
        <c:delete val="1"/>
        <c:axPos val="l"/>
        <c:numFmt formatCode="General" sourceLinked="1"/>
        <c:majorTickMark val="none"/>
        <c:minorTickMark val="none"/>
        <c:tickLblPos val="nextTo"/>
        <c:crossAx val="1648654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pattFill prst="openDmnd">
      <a:fgClr>
        <a:schemeClr val="accent4">
          <a:lumMod val="20000"/>
          <a:lumOff val="80000"/>
        </a:schemeClr>
      </a:fgClr>
      <a:bgClr>
        <a:schemeClr val="bg1"/>
      </a:bgClr>
    </a:patt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9266227657572897E-2"/>
          <c:y val="4.2113266813861558E-2"/>
          <c:w val="0.91773805790739005"/>
          <c:h val="0.77136326596856164"/>
        </c:manualLayout>
      </c:layout>
      <c:barChart>
        <c:barDir val="col"/>
        <c:grouping val="clustered"/>
        <c:varyColors val="0"/>
        <c:ser>
          <c:idx val="0"/>
          <c:order val="0"/>
          <c:tx>
            <c:strRef>
              <c:f>Sheet1!$G$1</c:f>
              <c:strCache>
                <c:ptCount val="1"/>
                <c:pt idx="0">
                  <c:v>sd. JUN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FB9-4FAD-B23C-B56AD24DFE31}"/>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Sheet1!$G$2</c:f>
              <c:numCache>
                <c:formatCode>_(* #,##0.00_);_(* \(#,##0.00\);_(* "-"??_);_(@_)</c:formatCode>
                <c:ptCount val="1"/>
                <c:pt idx="0">
                  <c:v>840.18799999999999</c:v>
                </c:pt>
              </c:numCache>
            </c:numRef>
          </c:val>
          <c:extLst>
            <c:ext xmlns:c16="http://schemas.microsoft.com/office/drawing/2014/chart" uri="{C3380CC4-5D6E-409C-BE32-E72D297353CC}">
              <c16:uniqueId val="{00000001-5FB9-4FAD-B23C-B56AD24DFE31}"/>
            </c:ext>
          </c:extLst>
        </c:ser>
        <c:ser>
          <c:idx val="1"/>
          <c:order val="1"/>
          <c:tx>
            <c:strRef>
              <c:f>Sheet1!$H$1</c:f>
              <c:strCache>
                <c:ptCount val="1"/>
                <c:pt idx="0">
                  <c:v>sd. 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Sheet1!$H$2</c:f>
              <c:numCache>
                <c:formatCode>_(* #,##0_);_(* \(#,##0\);_(* "-"??_);_(@_)</c:formatCode>
                <c:ptCount val="1"/>
                <c:pt idx="0">
                  <c:v>994.10239999999999</c:v>
                </c:pt>
              </c:numCache>
            </c:numRef>
          </c:val>
          <c:extLst>
            <c:ext xmlns:c16="http://schemas.microsoft.com/office/drawing/2014/chart" uri="{C3380CC4-5D6E-409C-BE32-E72D297353CC}">
              <c16:uniqueId val="{00000002-5FB9-4FAD-B23C-B56AD24DFE31}"/>
            </c:ext>
          </c:extLst>
        </c:ser>
        <c:ser>
          <c:idx val="2"/>
          <c:order val="2"/>
          <c:tx>
            <c:strRef>
              <c:f>Sheet1!$I$1</c:f>
              <c:strCache>
                <c:ptCount val="1"/>
                <c:pt idx="0">
                  <c:v>sd. AGT</c:v>
                </c:pt>
              </c:strCache>
            </c:strRef>
          </c:tx>
          <c:invertIfNegative val="0"/>
          <c:dLbls>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Sheet1!$I$2</c:f>
              <c:numCache>
                <c:formatCode>_(* #,##0_);_(* \(#,##0\);_(* "-"??_);_(@_)</c:formatCode>
                <c:ptCount val="1"/>
                <c:pt idx="0">
                  <c:v>1141.68</c:v>
                </c:pt>
              </c:numCache>
            </c:numRef>
          </c:val>
          <c:extLst>
            <c:ext xmlns:c16="http://schemas.microsoft.com/office/drawing/2014/chart" uri="{C3380CC4-5D6E-409C-BE32-E72D297353CC}">
              <c16:uniqueId val="{00000003-5FB9-4FAD-B23C-B56AD24DFE31}"/>
            </c:ext>
          </c:extLst>
        </c:ser>
        <c:ser>
          <c:idx val="3"/>
          <c:order val="3"/>
          <c:tx>
            <c:strRef>
              <c:f>Sheet1!$J$1</c:f>
              <c:strCache>
                <c:ptCount val="1"/>
                <c:pt idx="0">
                  <c:v>sd. SEP</c:v>
                </c:pt>
              </c:strCache>
            </c:strRef>
          </c:tx>
          <c:invertIfNegative val="0"/>
          <c:dLbls>
            <c:dLbl>
              <c:idx val="0"/>
              <c:layout>
                <c:manualLayout>
                  <c:x val="-9.762890645254518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FB9-4FAD-B23C-B56AD24DFE31}"/>
                </c:ext>
              </c:extLst>
            </c:dLbl>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Sheet1!$J$2</c:f>
              <c:numCache>
                <c:formatCode>#,##0.00</c:formatCode>
                <c:ptCount val="1"/>
                <c:pt idx="0">
                  <c:v>1287.7364</c:v>
                </c:pt>
              </c:numCache>
            </c:numRef>
          </c:val>
          <c:extLst>
            <c:ext xmlns:c16="http://schemas.microsoft.com/office/drawing/2014/chart" uri="{C3380CC4-5D6E-409C-BE32-E72D297353CC}">
              <c16:uniqueId val="{00000005-5FB9-4FAD-B23C-B56AD24DFE31}"/>
            </c:ext>
          </c:extLst>
        </c:ser>
        <c:ser>
          <c:idx val="4"/>
          <c:order val="4"/>
          <c:tx>
            <c:strRef>
              <c:f>Sheet1!$K$1</c:f>
              <c:strCache>
                <c:ptCount val="1"/>
                <c:pt idx="0">
                  <c:v>sd. OKT</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Sheet1!$K$2</c:f>
              <c:numCache>
                <c:formatCode>_(* #,##0_);_(* \(#,##0\);_(* "-"??_);_(@_)</c:formatCode>
                <c:ptCount val="1"/>
                <c:pt idx="0">
                  <c:v>1445.93</c:v>
                </c:pt>
              </c:numCache>
            </c:numRef>
          </c:val>
          <c:extLst>
            <c:ext xmlns:c16="http://schemas.microsoft.com/office/drawing/2014/chart" uri="{C3380CC4-5D6E-409C-BE32-E72D297353CC}">
              <c16:uniqueId val="{00000006-5FB9-4FAD-B23C-B56AD24DFE31}"/>
            </c:ext>
          </c:extLst>
        </c:ser>
        <c:ser>
          <c:idx val="5"/>
          <c:order val="5"/>
          <c:tx>
            <c:strRef>
              <c:f>Sheet1!$L$1</c:f>
              <c:strCache>
                <c:ptCount val="1"/>
                <c:pt idx="0">
                  <c:v>sd. 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Sheet1!$L$2</c:f>
              <c:numCache>
                <c:formatCode>_(* #,##0_);_(* \(#,##0\);_(* "-"??_);_(@_)</c:formatCode>
                <c:ptCount val="1"/>
                <c:pt idx="0">
                  <c:v>1618.22</c:v>
                </c:pt>
              </c:numCache>
            </c:numRef>
          </c:val>
          <c:extLst>
            <c:ext xmlns:c16="http://schemas.microsoft.com/office/drawing/2014/chart" uri="{C3380CC4-5D6E-409C-BE32-E72D297353CC}">
              <c16:uniqueId val="{00000007-5FB9-4FAD-B23C-B56AD24DFE31}"/>
            </c:ext>
          </c:extLst>
        </c:ser>
        <c:ser>
          <c:idx val="6"/>
          <c:order val="6"/>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Sheet1!$M$2</c:f>
              <c:numCache>
                <c:formatCode>#,##0.00</c:formatCode>
                <c:ptCount val="1"/>
                <c:pt idx="0">
                  <c:v>1800.4053999999999</c:v>
                </c:pt>
              </c:numCache>
            </c:numRef>
          </c:val>
          <c:extLst>
            <c:ext xmlns:c16="http://schemas.microsoft.com/office/drawing/2014/chart" uri="{C3380CC4-5D6E-409C-BE32-E72D297353CC}">
              <c16:uniqueId val="{00000008-5FB9-4FAD-B23C-B56AD24DFE31}"/>
            </c:ext>
          </c:extLst>
        </c:ser>
        <c:dLbls>
          <c:showLegendKey val="0"/>
          <c:showVal val="1"/>
          <c:showCatName val="0"/>
          <c:showSerName val="0"/>
          <c:showPercent val="0"/>
          <c:showBubbleSize val="0"/>
        </c:dLbls>
        <c:gapWidth val="125"/>
        <c:overlap val="-25"/>
        <c:axId val="260776344"/>
        <c:axId val="260776736"/>
      </c:barChart>
      <c:catAx>
        <c:axId val="26077634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60776736"/>
        <c:crosses val="autoZero"/>
        <c:auto val="1"/>
        <c:lblAlgn val="ctr"/>
        <c:lblOffset val="100"/>
        <c:noMultiLvlLbl val="0"/>
      </c:catAx>
      <c:valAx>
        <c:axId val="260776736"/>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60776344"/>
        <c:crosses val="autoZero"/>
        <c:crossBetween val="between"/>
      </c:valAx>
    </c:plotArea>
    <c:legend>
      <c:legendPos val="b"/>
      <c:layout>
        <c:manualLayout>
          <c:xMode val="edge"/>
          <c:yMode val="edge"/>
          <c:x val="8.7924824868403917E-2"/>
          <c:y val="0.91288803494808168"/>
          <c:w val="0.91130688192661313"/>
          <c:h val="8.7111965051918316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Sheet1!$G$1</c:f>
              <c:strCache>
                <c:ptCount val="1"/>
                <c:pt idx="0">
                  <c:v>sd. JUN</c:v>
                </c:pt>
              </c:strCache>
            </c:strRef>
          </c:tx>
          <c:spPr>
            <a:solidFill>
              <a:schemeClr val="accent1"/>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2B4-410C-9FD0-EBFACC18B88B}"/>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E2B4-410C-9FD0-EBFACC18B88B}"/>
                </c:ext>
              </c:extLst>
            </c:dLbl>
            <c:dLbl>
              <c:idx val="2"/>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E2B4-410C-9FD0-EBFACC18B88B}"/>
                </c:ext>
              </c:extLst>
            </c:dLbl>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Sheet1!$G$2:$G$5</c:f>
              <c:numCache>
                <c:formatCode>0.0</c:formatCode>
                <c:ptCount val="4"/>
                <c:pt idx="0">
                  <c:v>7.26</c:v>
                </c:pt>
                <c:pt idx="1">
                  <c:v>0.32600000000000001</c:v>
                </c:pt>
                <c:pt idx="2">
                  <c:v>71.61</c:v>
                </c:pt>
                <c:pt idx="3">
                  <c:v>0</c:v>
                </c:pt>
              </c:numCache>
            </c:numRef>
          </c:val>
          <c:extLst>
            <c:ext xmlns:c16="http://schemas.microsoft.com/office/drawing/2014/chart" uri="{C3380CC4-5D6E-409C-BE32-E72D297353CC}">
              <c16:uniqueId val="{00000003-E2B4-410C-9FD0-EBFACC18B88B}"/>
            </c:ext>
          </c:extLst>
        </c:ser>
        <c:ser>
          <c:idx val="1"/>
          <c:order val="1"/>
          <c:tx>
            <c:strRef>
              <c:f>Sheet1!$H$1</c:f>
              <c:strCache>
                <c:ptCount val="1"/>
                <c:pt idx="0">
                  <c:v>sd. JUL</c:v>
                </c:pt>
              </c:strCache>
            </c:strRef>
          </c:tx>
          <c:spPr>
            <a:solidFill>
              <a:schemeClr val="accent2"/>
            </a:solidFill>
            <a:ln>
              <a:noFill/>
            </a:ln>
            <a:effectLst/>
          </c:spPr>
          <c:invertIfNegative val="0"/>
          <c:dLbls>
            <c:dLbl>
              <c:idx val="0"/>
              <c:numFmt formatCode="#,##0.00;[Red]#,##0.00" sourceLinked="0"/>
              <c:spPr>
                <a:noFill/>
                <a:ln>
                  <a:noFill/>
                </a:ln>
                <a:effectLst/>
              </c:spPr>
              <c:txPr>
                <a:bodyPr rot="-2700000" spcFirstLastPara="1" vertOverflow="clip" vert="horz" wrap="square" lIns="38100" tIns="19050" rIns="38100" bIns="19050" anchor="ctr" anchorCtr="1"/>
                <a:lstStyle/>
                <a:p>
                  <a:pPr>
                    <a:defRPr lang="en-US"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2B4-410C-9FD0-EBFACC18B88B}"/>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E2B4-410C-9FD0-EBFACC18B88B}"/>
                </c:ext>
              </c:extLst>
            </c:dLbl>
            <c:dLbl>
              <c:idx val="2"/>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E2B4-410C-9FD0-EBFACC18B88B}"/>
                </c:ext>
              </c:extLst>
            </c:dLbl>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Sheet1!$H$2:$H$5</c:f>
              <c:numCache>
                <c:formatCode>0.0</c:formatCode>
                <c:ptCount val="4"/>
                <c:pt idx="0">
                  <c:v>7.15</c:v>
                </c:pt>
                <c:pt idx="1">
                  <c:v>0.32600000000000001</c:v>
                </c:pt>
                <c:pt idx="2">
                  <c:v>72.31</c:v>
                </c:pt>
                <c:pt idx="3">
                  <c:v>0</c:v>
                </c:pt>
              </c:numCache>
            </c:numRef>
          </c:val>
          <c:extLst>
            <c:ext xmlns:c16="http://schemas.microsoft.com/office/drawing/2014/chart" uri="{C3380CC4-5D6E-409C-BE32-E72D297353CC}">
              <c16:uniqueId val="{00000007-E2B4-410C-9FD0-EBFACC18B88B}"/>
            </c:ext>
          </c:extLst>
        </c:ser>
        <c:ser>
          <c:idx val="2"/>
          <c:order val="2"/>
          <c:tx>
            <c:strRef>
              <c:f>Sheet1!$I$1</c:f>
              <c:strCache>
                <c:ptCount val="1"/>
                <c:pt idx="0">
                  <c:v>sd. AGT</c:v>
                </c:pt>
              </c:strCache>
            </c:strRef>
          </c:tx>
          <c:spPr>
            <a:solidFill>
              <a:schemeClr val="accent3"/>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2B4-410C-9FD0-EBFACC18B88B}"/>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E2B4-410C-9FD0-EBFACC18B88B}"/>
                </c:ext>
              </c:extLst>
            </c:dLbl>
            <c:dLbl>
              <c:idx val="2"/>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A-E2B4-410C-9FD0-EBFACC18B88B}"/>
                </c:ext>
              </c:extLst>
            </c:dLbl>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Sheet1!$I$2:$I$5</c:f>
              <c:numCache>
                <c:formatCode>0.0</c:formatCode>
                <c:ptCount val="4"/>
                <c:pt idx="0">
                  <c:v>7.01</c:v>
                </c:pt>
                <c:pt idx="1">
                  <c:v>0.32600000000000001</c:v>
                </c:pt>
                <c:pt idx="2">
                  <c:v>72.75</c:v>
                </c:pt>
                <c:pt idx="3">
                  <c:v>0</c:v>
                </c:pt>
              </c:numCache>
            </c:numRef>
          </c:val>
          <c:extLst>
            <c:ext xmlns:c16="http://schemas.microsoft.com/office/drawing/2014/chart" uri="{C3380CC4-5D6E-409C-BE32-E72D297353CC}">
              <c16:uniqueId val="{0000000B-E2B4-410C-9FD0-EBFACC18B88B}"/>
            </c:ext>
          </c:extLst>
        </c:ser>
        <c:ser>
          <c:idx val="3"/>
          <c:order val="3"/>
          <c:tx>
            <c:strRef>
              <c:f>Sheet1!$J$1</c:f>
              <c:strCache>
                <c:ptCount val="1"/>
                <c:pt idx="0">
                  <c:v>sd. SEPT</c:v>
                </c:pt>
              </c:strCache>
            </c:strRef>
          </c:tx>
          <c:spPr>
            <a:solidFill>
              <a:schemeClr val="accent4"/>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2B4-410C-9FD0-EBFACC18B88B}"/>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D-E2B4-410C-9FD0-EBFACC18B88B}"/>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E-E2B4-410C-9FD0-EBFACC18B88B}"/>
                </c:ext>
              </c:extLst>
            </c:dLbl>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Sheet1!$J$2:$J$5</c:f>
              <c:numCache>
                <c:formatCode>0.0</c:formatCode>
                <c:ptCount val="4"/>
                <c:pt idx="0">
                  <c:v>6.92</c:v>
                </c:pt>
                <c:pt idx="1">
                  <c:v>0.32600000000000001</c:v>
                </c:pt>
                <c:pt idx="2">
                  <c:v>72.930000000000007</c:v>
                </c:pt>
                <c:pt idx="3">
                  <c:v>0</c:v>
                </c:pt>
              </c:numCache>
            </c:numRef>
          </c:val>
          <c:extLst>
            <c:ext xmlns:c16="http://schemas.microsoft.com/office/drawing/2014/chart" uri="{C3380CC4-5D6E-409C-BE32-E72D297353CC}">
              <c16:uniqueId val="{0000000F-E2B4-410C-9FD0-EBFACC18B88B}"/>
            </c:ext>
          </c:extLst>
        </c:ser>
        <c:ser>
          <c:idx val="4"/>
          <c:order val="4"/>
          <c:tx>
            <c:strRef>
              <c:f>Sheet1!$K$1</c:f>
              <c:strCache>
                <c:ptCount val="1"/>
                <c:pt idx="0">
                  <c:v>sd. OKT</c:v>
                </c:pt>
              </c:strCache>
            </c:strRef>
          </c:tx>
          <c:spPr>
            <a:solidFill>
              <a:schemeClr val="accent5"/>
            </a:solidFill>
            <a:ln>
              <a:noFill/>
            </a:ln>
            <a:effectLst/>
          </c:spPr>
          <c:invertIfNegative val="0"/>
          <c:dLbls>
            <c:dLbl>
              <c:idx val="0"/>
              <c:tx>
                <c:rich>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fld id="{88249299-5160-45AE-B758-668AB12E1B7E}" type="VALUE">
                      <a:rPr lang="en-US">
                        <a:solidFill>
                          <a:schemeClr val="tx1"/>
                        </a:solidFill>
                      </a:rPr>
                      <a:pPr>
                        <a:defRPr lang="id-ID" sz="1200" b="1" i="0" u="none" strike="noStrike" kern="1200" baseline="0">
                          <a:solidFill>
                            <a:schemeClr val="tx1"/>
                          </a:solidFill>
                          <a:latin typeface="+mn-lt"/>
                          <a:ea typeface="+mn-ea"/>
                          <a:cs typeface="+mn-cs"/>
                        </a:defRPr>
                      </a:pPr>
                      <a:t>[VALUE]</a:t>
                    </a:fld>
                    <a:endParaRPr lang="en-ID"/>
                  </a:p>
                </c:rich>
              </c:tx>
              <c:numFmt formatCode="#,##0.00" sourceLinked="0"/>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E2B4-410C-9FD0-EBFACC18B88B}"/>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1-E2B4-410C-9FD0-EBFACC18B88B}"/>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2-E2B4-410C-9FD0-EBFACC18B88B}"/>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3-E2B4-410C-9FD0-EBFACC18B88B}"/>
                </c:ext>
              </c:extLst>
            </c:dLbl>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Sheet1!$K$2:$K$5</c:f>
              <c:numCache>
                <c:formatCode>0.0</c:formatCode>
                <c:ptCount val="4"/>
                <c:pt idx="0">
                  <c:v>6.85</c:v>
                </c:pt>
                <c:pt idx="1">
                  <c:v>0.32669999999999999</c:v>
                </c:pt>
                <c:pt idx="2">
                  <c:v>73.08</c:v>
                </c:pt>
                <c:pt idx="3">
                  <c:v>0</c:v>
                </c:pt>
              </c:numCache>
            </c:numRef>
          </c:val>
          <c:extLst>
            <c:ext xmlns:c16="http://schemas.microsoft.com/office/drawing/2014/chart" uri="{C3380CC4-5D6E-409C-BE32-E72D297353CC}">
              <c16:uniqueId val="{00000014-E2B4-410C-9FD0-EBFACC18B88B}"/>
            </c:ext>
          </c:extLst>
        </c:ser>
        <c:ser>
          <c:idx val="5"/>
          <c:order val="5"/>
          <c:tx>
            <c:strRef>
              <c:f>Sheet1!$L$1</c:f>
              <c:strCache>
                <c:ptCount val="1"/>
                <c:pt idx="0">
                  <c:v>sd. NOV</c:v>
                </c:pt>
              </c:strCache>
            </c:strRef>
          </c:tx>
          <c:spPr>
            <a:solidFill>
              <a:schemeClr val="accent6"/>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E2B4-410C-9FD0-EBFACC18B88B}"/>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6-E2B4-410C-9FD0-EBFACC18B88B}"/>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7-E2B4-410C-9FD0-EBFACC18B88B}"/>
                </c:ext>
              </c:extLst>
            </c:dLbl>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Sheet1!$L$2:$L$5</c:f>
              <c:numCache>
                <c:formatCode>0.0</c:formatCode>
                <c:ptCount val="4"/>
                <c:pt idx="0">
                  <c:v>6.95</c:v>
                </c:pt>
                <c:pt idx="1">
                  <c:v>0.32700000000000001</c:v>
                </c:pt>
                <c:pt idx="2">
                  <c:v>73.42</c:v>
                </c:pt>
                <c:pt idx="3">
                  <c:v>0.03</c:v>
                </c:pt>
              </c:numCache>
            </c:numRef>
          </c:val>
          <c:extLst>
            <c:ext xmlns:c16="http://schemas.microsoft.com/office/drawing/2014/chart" uri="{C3380CC4-5D6E-409C-BE32-E72D297353CC}">
              <c16:uniqueId val="{00000018-E2B4-410C-9FD0-EBFACC18B88B}"/>
            </c:ext>
          </c:extLst>
        </c:ser>
        <c:ser>
          <c:idx val="6"/>
          <c:order val="6"/>
          <c:tx>
            <c:strRef>
              <c:f>Sheet1!$M$1</c:f>
              <c:strCache>
                <c:ptCount val="1"/>
                <c:pt idx="0">
                  <c:v>sd. DES</c:v>
                </c:pt>
              </c:strCache>
            </c:strRef>
          </c:tx>
          <c:spPr>
            <a:solidFill>
              <a:schemeClr val="accent1">
                <a:lumMod val="60000"/>
              </a:schemeClr>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E2B4-410C-9FD0-EBFACC18B88B}"/>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A-E2B4-410C-9FD0-EBFACC18B88B}"/>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B-E2B4-410C-9FD0-EBFACC18B88B}"/>
                </c:ext>
              </c:extLst>
            </c:dLbl>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FUEL MIX (%)</c:v>
                </c:pt>
                <c:pt idx="1">
                  <c:v>SFC (liter/kWh)</c:v>
                </c:pt>
                <c:pt idx="2">
                  <c:v>EAF (%)</c:v>
                </c:pt>
                <c:pt idx="3">
                  <c:v>PS (%)</c:v>
                </c:pt>
              </c:strCache>
            </c:strRef>
          </c:cat>
          <c:val>
            <c:numRef>
              <c:f>Sheet1!$M$2:$M$5</c:f>
              <c:numCache>
                <c:formatCode>0.0</c:formatCode>
                <c:ptCount val="4"/>
                <c:pt idx="0">
                  <c:v>7.34</c:v>
                </c:pt>
                <c:pt idx="1">
                  <c:v>0.32690000000000002</c:v>
                </c:pt>
                <c:pt idx="2">
                  <c:v>74.650000000000006</c:v>
                </c:pt>
                <c:pt idx="3">
                  <c:v>0.04</c:v>
                </c:pt>
              </c:numCache>
            </c:numRef>
          </c:val>
          <c:extLst>
            <c:ext xmlns:c16="http://schemas.microsoft.com/office/drawing/2014/chart" uri="{C3380CC4-5D6E-409C-BE32-E72D297353CC}">
              <c16:uniqueId val="{0000001C-E2B4-410C-9FD0-EBFACC18B88B}"/>
            </c:ext>
          </c:extLst>
        </c:ser>
        <c:dLbls>
          <c:showLegendKey val="0"/>
          <c:showVal val="0"/>
          <c:showCatName val="0"/>
          <c:showSerName val="0"/>
          <c:showPercent val="0"/>
          <c:showBubbleSize val="0"/>
        </c:dLbls>
        <c:gapWidth val="250"/>
        <c:overlap val="-25"/>
        <c:axId val="260722768"/>
        <c:axId val="260723160"/>
      </c:barChart>
      <c:catAx>
        <c:axId val="260722768"/>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065" b="1" i="0" u="none" strike="noStrike" kern="1200" cap="all" spc="120" normalizeH="0" baseline="0">
                <a:solidFill>
                  <a:schemeClr val="tx1"/>
                </a:solidFill>
                <a:latin typeface="+mn-lt"/>
                <a:ea typeface="+mn-ea"/>
                <a:cs typeface="+mn-cs"/>
              </a:defRPr>
            </a:pPr>
            <a:endParaRPr lang="en-US"/>
          </a:p>
        </c:txPr>
        <c:crossAx val="260723160"/>
        <c:crosses val="autoZero"/>
        <c:auto val="1"/>
        <c:lblAlgn val="ctr"/>
        <c:lblOffset val="100"/>
        <c:noMultiLvlLbl val="0"/>
      </c:catAx>
      <c:valAx>
        <c:axId val="260723160"/>
        <c:scaling>
          <c:orientation val="minMax"/>
        </c:scaling>
        <c:delete val="1"/>
        <c:axPos val="l"/>
        <c:numFmt formatCode="0.0" sourceLinked="1"/>
        <c:majorTickMark val="none"/>
        <c:minorTickMark val="none"/>
        <c:tickLblPos val="none"/>
        <c:crossAx val="260722768"/>
        <c:crosses val="autoZero"/>
        <c:crossBetween val="between"/>
      </c:valAx>
      <c:spPr>
        <a:noFill/>
        <a:ln>
          <a:noFill/>
        </a:ln>
        <a:effectLst/>
      </c:spPr>
    </c:plotArea>
    <c:legend>
      <c:legendPos val="t"/>
      <c:layout>
        <c:manualLayout>
          <c:xMode val="edge"/>
          <c:yMode val="edge"/>
          <c:x val="8.9710913041131397E-3"/>
          <c:y val="2.4624906055359639E-2"/>
          <c:w val="0.9791510887005479"/>
          <c:h val="0.100485399700218"/>
        </c:manualLayout>
      </c:layout>
      <c:overlay val="0"/>
      <c:spPr>
        <a:noFill/>
        <a:ln>
          <a:noFill/>
        </a:ln>
        <a:effectLst/>
      </c:spPr>
      <c:txPr>
        <a:bodyPr rot="0" spcFirstLastPara="1" vertOverflow="ellipsis" vert="horz" wrap="square" anchor="ctr" anchorCtr="1"/>
        <a:lstStyle/>
        <a:p>
          <a:pPr>
            <a:defRPr lang="id-ID" sz="105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6440121865479304E-2"/>
          <c:y val="4.6551665223207452E-2"/>
          <c:w val="0.907780642137333"/>
          <c:h val="0.75027958673052475"/>
        </c:manualLayout>
      </c:layout>
      <c:barChart>
        <c:barDir val="col"/>
        <c:grouping val="clustered"/>
        <c:varyColors val="0"/>
        <c:ser>
          <c:idx val="0"/>
          <c:order val="0"/>
          <c:tx>
            <c:strRef>
              <c:f>Sheet1!$G$1</c:f>
              <c:strCache>
                <c:ptCount val="1"/>
                <c:pt idx="0">
                  <c:v>JUN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Sheet1!$G$2</c:f>
              <c:numCache>
                <c:formatCode>_(* #,##0_);_(* \(#,##0\);_(* "-"??_);_(@_)</c:formatCode>
                <c:ptCount val="1"/>
                <c:pt idx="0">
                  <c:v>135.83799999999999</c:v>
                </c:pt>
              </c:numCache>
            </c:numRef>
          </c:val>
          <c:extLst>
            <c:ext xmlns:c16="http://schemas.microsoft.com/office/drawing/2014/chart" uri="{C3380CC4-5D6E-409C-BE32-E72D297353CC}">
              <c16:uniqueId val="{00000000-3F6A-4DF4-B8F4-E8E022469AFF}"/>
            </c:ext>
          </c:extLst>
        </c:ser>
        <c:ser>
          <c:idx val="1"/>
          <c:order val="1"/>
          <c:tx>
            <c:strRef>
              <c:f>Sheet1!$H$1</c:f>
              <c:strCache>
                <c:ptCount val="1"/>
                <c:pt idx="0">
                  <c:v>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Sheet1!$H$2</c:f>
              <c:numCache>
                <c:formatCode>_(* #,##0_);_(* \(#,##0\);_(* "-"??_);_(@_)</c:formatCode>
                <c:ptCount val="1"/>
                <c:pt idx="0">
                  <c:v>153.91399999999999</c:v>
                </c:pt>
              </c:numCache>
            </c:numRef>
          </c:val>
          <c:extLst>
            <c:ext xmlns:c16="http://schemas.microsoft.com/office/drawing/2014/chart" uri="{C3380CC4-5D6E-409C-BE32-E72D297353CC}">
              <c16:uniqueId val="{00000001-3F6A-4DF4-B8F4-E8E022469AFF}"/>
            </c:ext>
          </c:extLst>
        </c:ser>
        <c:ser>
          <c:idx val="2"/>
          <c:order val="2"/>
          <c:tx>
            <c:strRef>
              <c:f>Sheet1!$I$1</c:f>
              <c:strCache>
                <c:ptCount val="1"/>
                <c:pt idx="0">
                  <c:v>AGT</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Sheet1!$I$2</c:f>
              <c:numCache>
                <c:formatCode>_(* #,##0_);_(* \(#,##0\);_(* "-"??_);_(@_)</c:formatCode>
                <c:ptCount val="1"/>
                <c:pt idx="0">
                  <c:v>147.58000000000001</c:v>
                </c:pt>
              </c:numCache>
            </c:numRef>
          </c:val>
          <c:extLst>
            <c:ext xmlns:c16="http://schemas.microsoft.com/office/drawing/2014/chart" uri="{C3380CC4-5D6E-409C-BE32-E72D297353CC}">
              <c16:uniqueId val="{00000002-3F6A-4DF4-B8F4-E8E022469AFF}"/>
            </c:ext>
          </c:extLst>
        </c:ser>
        <c:ser>
          <c:idx val="3"/>
          <c:order val="3"/>
          <c:tx>
            <c:strRef>
              <c:f>Sheet1!$J$1</c:f>
              <c:strCache>
                <c:ptCount val="1"/>
                <c:pt idx="0">
                  <c:v>SEP</c:v>
                </c:pt>
              </c:strCache>
            </c:strRef>
          </c:tx>
          <c:invertIfNegative val="0"/>
          <c:dLbls>
            <c:dLbl>
              <c:idx val="0"/>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3F6A-4DF4-B8F4-E8E022469AFF}"/>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Sheet1!$J$2</c:f>
              <c:numCache>
                <c:formatCode>#,##0.00</c:formatCode>
                <c:ptCount val="1"/>
                <c:pt idx="0">
                  <c:v>146.05500000000001</c:v>
                </c:pt>
              </c:numCache>
            </c:numRef>
          </c:val>
          <c:extLst>
            <c:ext xmlns:c16="http://schemas.microsoft.com/office/drawing/2014/chart" uri="{C3380CC4-5D6E-409C-BE32-E72D297353CC}">
              <c16:uniqueId val="{00000004-3F6A-4DF4-B8F4-E8E022469AFF}"/>
            </c:ext>
          </c:extLst>
        </c:ser>
        <c:ser>
          <c:idx val="4"/>
          <c:order val="4"/>
          <c:tx>
            <c:strRef>
              <c:f>Sheet1!$K$1</c:f>
              <c:strCache>
                <c:ptCount val="1"/>
                <c:pt idx="0">
                  <c:v>OCT</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3F6A-4DF4-B8F4-E8E022469AFF}"/>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Sheet1!$K$2</c:f>
              <c:numCache>
                <c:formatCode>_(* #,##0_);_(* \(#,##0\);_(* "-"??_);_(@_)</c:formatCode>
                <c:ptCount val="1"/>
                <c:pt idx="0">
                  <c:v>158.19</c:v>
                </c:pt>
              </c:numCache>
            </c:numRef>
          </c:val>
          <c:extLst>
            <c:ext xmlns:c16="http://schemas.microsoft.com/office/drawing/2014/chart" uri="{C3380CC4-5D6E-409C-BE32-E72D297353CC}">
              <c16:uniqueId val="{00000006-3F6A-4DF4-B8F4-E8E022469AFF}"/>
            </c:ext>
          </c:extLst>
        </c:ser>
        <c:ser>
          <c:idx val="5"/>
          <c:order val="5"/>
          <c:tx>
            <c:strRef>
              <c:f>Sheet1!$L$1</c:f>
              <c:strCache>
                <c:ptCount val="1"/>
                <c:pt idx="0">
                  <c:v>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Sheet1!$L$2</c:f>
              <c:numCache>
                <c:formatCode>_(* #,##0_);_(* \(#,##0\);_(* "-"??_);_(@_)</c:formatCode>
                <c:ptCount val="1"/>
                <c:pt idx="0">
                  <c:v>172.29</c:v>
                </c:pt>
              </c:numCache>
            </c:numRef>
          </c:val>
          <c:extLst>
            <c:ext xmlns:c16="http://schemas.microsoft.com/office/drawing/2014/chart" uri="{C3380CC4-5D6E-409C-BE32-E72D297353CC}">
              <c16:uniqueId val="{00000007-3F6A-4DF4-B8F4-E8E022469AFF}"/>
            </c:ext>
          </c:extLst>
        </c:ser>
        <c:ser>
          <c:idx val="6"/>
          <c:order val="6"/>
          <c:tx>
            <c:strRef>
              <c:f>Sheet1!$M$1</c:f>
              <c:strCache>
                <c:ptCount val="1"/>
                <c:pt idx="0">
                  <c:v>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Sheet1!$M$2</c:f>
              <c:numCache>
                <c:formatCode>#,##0.00</c:formatCode>
                <c:ptCount val="1"/>
                <c:pt idx="0">
                  <c:v>182.19</c:v>
                </c:pt>
              </c:numCache>
            </c:numRef>
          </c:val>
          <c:extLst>
            <c:ext xmlns:c16="http://schemas.microsoft.com/office/drawing/2014/chart" uri="{C3380CC4-5D6E-409C-BE32-E72D297353CC}">
              <c16:uniqueId val="{00000008-3F6A-4DF4-B8F4-E8E022469AFF}"/>
            </c:ext>
          </c:extLst>
        </c:ser>
        <c:dLbls>
          <c:showLegendKey val="0"/>
          <c:showVal val="1"/>
          <c:showCatName val="0"/>
          <c:showSerName val="0"/>
          <c:showPercent val="0"/>
          <c:showBubbleSize val="0"/>
        </c:dLbls>
        <c:gapWidth val="125"/>
        <c:overlap val="-25"/>
        <c:axId val="260723944"/>
        <c:axId val="260724336"/>
      </c:barChart>
      <c:catAx>
        <c:axId val="26072394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60724336"/>
        <c:crosses val="autoZero"/>
        <c:auto val="1"/>
        <c:lblAlgn val="ctr"/>
        <c:lblOffset val="100"/>
        <c:noMultiLvlLbl val="0"/>
      </c:catAx>
      <c:valAx>
        <c:axId val="260724336"/>
        <c:scaling>
          <c:orientation val="minMax"/>
        </c:scaling>
        <c:delete val="0"/>
        <c:axPos val="l"/>
        <c:title>
          <c:tx>
            <c:rich>
              <a:bodyPr rot="-5400000" spcFirstLastPara="0" vertOverflow="ellipsis" vert="horz" wrap="square" anchor="ctr" anchorCtr="0"/>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1.46337978507906E-2"/>
              <c:y val="0.24152072843998099"/>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60723944"/>
        <c:crosses val="autoZero"/>
        <c:crossBetween val="between"/>
      </c:valAx>
    </c:plotArea>
    <c:legend>
      <c:legendPos val="b"/>
      <c:layout>
        <c:manualLayout>
          <c:xMode val="edge"/>
          <c:yMode val="edge"/>
          <c:x val="6.2757057301111224E-2"/>
          <c:y val="0.92277542404163237"/>
          <c:w val="0.93697116016726978"/>
          <c:h val="7.5450660904641836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4.2113119036195967E-2"/>
          <c:w val="0.92896026312821611"/>
          <c:h val="0.72696804799776749"/>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3CD0-40ED-983F-68B2B1B29884}"/>
              </c:ext>
            </c:extLst>
          </c:dPt>
          <c:dPt>
            <c:idx val="1"/>
            <c:invertIfNegative val="0"/>
            <c:bubble3D val="0"/>
            <c:spPr>
              <a:solidFill>
                <a:schemeClr val="accent2"/>
              </a:solidFill>
            </c:spPr>
            <c:extLst>
              <c:ext xmlns:c16="http://schemas.microsoft.com/office/drawing/2014/chart" uri="{C3380CC4-5D6E-409C-BE32-E72D297353CC}">
                <c16:uniqueId val="{00000003-3CD0-40ED-983F-68B2B1B29884}"/>
              </c:ext>
            </c:extLst>
          </c:dPt>
          <c:dPt>
            <c:idx val="2"/>
            <c:invertIfNegative val="0"/>
            <c:bubble3D val="0"/>
            <c:spPr>
              <a:solidFill>
                <a:schemeClr val="bg1">
                  <a:lumMod val="50000"/>
                </a:schemeClr>
              </a:solidFill>
            </c:spPr>
            <c:extLst>
              <c:ext xmlns:c16="http://schemas.microsoft.com/office/drawing/2014/chart" uri="{C3380CC4-5D6E-409C-BE32-E72D297353CC}">
                <c16:uniqueId val="{00000005-3CD0-40ED-983F-68B2B1B29884}"/>
              </c:ext>
            </c:extLst>
          </c:dPt>
          <c:dPt>
            <c:idx val="3"/>
            <c:invertIfNegative val="0"/>
            <c:bubble3D val="0"/>
            <c:spPr>
              <a:solidFill>
                <a:schemeClr val="accent4"/>
              </a:solidFill>
            </c:spPr>
            <c:extLst>
              <c:ext xmlns:c16="http://schemas.microsoft.com/office/drawing/2014/chart" uri="{C3380CC4-5D6E-409C-BE32-E72D297353CC}">
                <c16:uniqueId val="{00000007-3CD0-40ED-983F-68B2B1B29884}"/>
              </c:ext>
            </c:extLst>
          </c:dPt>
          <c:dPt>
            <c:idx val="4"/>
            <c:invertIfNegative val="0"/>
            <c:bubble3D val="0"/>
            <c:spPr>
              <a:solidFill>
                <a:schemeClr val="accent5"/>
              </a:solidFill>
            </c:spPr>
            <c:extLst>
              <c:ext xmlns:c16="http://schemas.microsoft.com/office/drawing/2014/chart" uri="{C3380CC4-5D6E-409C-BE32-E72D297353CC}">
                <c16:uniqueId val="{00000009-3CD0-40ED-983F-68B2B1B29884}"/>
              </c:ext>
            </c:extLst>
          </c:dPt>
          <c:dPt>
            <c:idx val="5"/>
            <c:invertIfNegative val="0"/>
            <c:bubble3D val="0"/>
            <c:spPr>
              <a:solidFill>
                <a:schemeClr val="accent6"/>
              </a:solidFill>
            </c:spPr>
            <c:extLst>
              <c:ext xmlns:c16="http://schemas.microsoft.com/office/drawing/2014/chart" uri="{C3380CC4-5D6E-409C-BE32-E72D297353CC}">
                <c16:uniqueId val="{0000000B-3CD0-40ED-983F-68B2B1B29884}"/>
              </c:ext>
            </c:extLst>
          </c:dPt>
          <c:dPt>
            <c:idx val="6"/>
            <c:invertIfNegative val="0"/>
            <c:bubble3D val="0"/>
            <c:spPr>
              <a:solidFill>
                <a:schemeClr val="tx2">
                  <a:lumMod val="75000"/>
                </a:schemeClr>
              </a:solidFill>
            </c:spPr>
            <c:extLst>
              <c:ext xmlns:c16="http://schemas.microsoft.com/office/drawing/2014/chart" uri="{C3380CC4-5D6E-409C-BE32-E72D297353CC}">
                <c16:uniqueId val="{0000000D-3CD0-40ED-983F-68B2B1B29884}"/>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3CD0-40ED-983F-68B2B1B29884}"/>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3CD0-40ED-983F-68B2B1B29884}"/>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CD0-40ED-983F-68B2B1B29884}"/>
                </c:ext>
              </c:extLst>
            </c:dLbl>
            <c:dLbl>
              <c:idx val="3"/>
              <c:layout>
                <c:manualLayout>
                  <c:x val="-2.062123165258388E-3"/>
                  <c:y val="1.6894543461545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CD0-40ED-983F-68B2B1B29884}"/>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71.61</c:v>
                </c:pt>
                <c:pt idx="1">
                  <c:v>76.34</c:v>
                </c:pt>
                <c:pt idx="2">
                  <c:v>75.650000000000006</c:v>
                </c:pt>
                <c:pt idx="3">
                  <c:v>74.42</c:v>
                </c:pt>
                <c:pt idx="4" formatCode="_(* #,##0_);_(* \(#,##0\);_(* &quot;-&quot;??_);_(@_)">
                  <c:v>74.349999999999994</c:v>
                </c:pt>
                <c:pt idx="5" formatCode="_(* #,##0_);_(* \(#,##0\);_(* &quot;-&quot;??_);_(@_)">
                  <c:v>76.88</c:v>
                </c:pt>
                <c:pt idx="6" formatCode="_(* #,##0_);_(* \(#,##0\);_(* &quot;-&quot;??_);_(@_)">
                  <c:v>91.49</c:v>
                </c:pt>
              </c:numCache>
            </c:numRef>
          </c:val>
          <c:extLst>
            <c:ext xmlns:c16="http://schemas.microsoft.com/office/drawing/2014/chart" uri="{C3380CC4-5D6E-409C-BE32-E72D297353CC}">
              <c16:uniqueId val="{00000012-3CD0-40ED-983F-68B2B1B29884}"/>
            </c:ext>
          </c:extLst>
        </c:ser>
        <c:dLbls>
          <c:showLegendKey val="0"/>
          <c:showVal val="1"/>
          <c:showCatName val="0"/>
          <c:showSerName val="0"/>
          <c:showPercent val="0"/>
          <c:showBubbleSize val="0"/>
        </c:dLbls>
        <c:gapWidth val="67"/>
        <c:axId val="260725512"/>
        <c:axId val="260725904"/>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3CD0-40ED-983F-68B2B1B29884}"/>
                </c:ext>
              </c:extLst>
            </c:dLbl>
            <c:dLbl>
              <c:idx val="1"/>
              <c:delete val="1"/>
              <c:extLst>
                <c:ext xmlns:c15="http://schemas.microsoft.com/office/drawing/2012/chart" uri="{CE6537A1-D6FC-4f65-9D91-7224C49458BB}"/>
                <c:ext xmlns:c16="http://schemas.microsoft.com/office/drawing/2014/chart" uri="{C3380CC4-5D6E-409C-BE32-E72D297353CC}">
                  <c16:uniqueId val="{00000014-3CD0-40ED-983F-68B2B1B29884}"/>
                </c:ext>
              </c:extLst>
            </c:dLbl>
            <c:dLbl>
              <c:idx val="2"/>
              <c:delete val="1"/>
              <c:extLst>
                <c:ext xmlns:c15="http://schemas.microsoft.com/office/drawing/2012/chart" uri="{CE6537A1-D6FC-4f65-9D91-7224C49458BB}"/>
                <c:ext xmlns:c16="http://schemas.microsoft.com/office/drawing/2014/chart" uri="{C3380CC4-5D6E-409C-BE32-E72D297353CC}">
                  <c16:uniqueId val="{00000015-3CD0-40ED-983F-68B2B1B29884}"/>
                </c:ext>
              </c:extLst>
            </c:dLbl>
            <c:dLbl>
              <c:idx val="3"/>
              <c:delete val="1"/>
              <c:extLst>
                <c:ext xmlns:c15="http://schemas.microsoft.com/office/drawing/2012/chart" uri="{CE6537A1-D6FC-4f65-9D91-7224C49458BB}"/>
                <c:ext xmlns:c16="http://schemas.microsoft.com/office/drawing/2014/chart" uri="{C3380CC4-5D6E-409C-BE32-E72D297353CC}">
                  <c16:uniqueId val="{00000016-3CD0-40ED-983F-68B2B1B29884}"/>
                </c:ext>
              </c:extLst>
            </c:dLbl>
            <c:dLbl>
              <c:idx val="4"/>
              <c:delete val="1"/>
              <c:extLst>
                <c:ext xmlns:c15="http://schemas.microsoft.com/office/drawing/2012/chart" uri="{CE6537A1-D6FC-4f65-9D91-7224C49458BB}"/>
                <c:ext xmlns:c16="http://schemas.microsoft.com/office/drawing/2014/chart" uri="{C3380CC4-5D6E-409C-BE32-E72D297353CC}">
                  <c16:uniqueId val="{00000017-3CD0-40ED-983F-68B2B1B29884}"/>
                </c:ext>
              </c:extLst>
            </c:dLbl>
            <c:dLbl>
              <c:idx val="5"/>
              <c:delete val="1"/>
              <c:extLst>
                <c:ext xmlns:c15="http://schemas.microsoft.com/office/drawing/2012/chart" uri="{CE6537A1-D6FC-4f65-9D91-7224C49458BB}"/>
                <c:ext xmlns:c16="http://schemas.microsoft.com/office/drawing/2014/chart" uri="{C3380CC4-5D6E-409C-BE32-E72D297353CC}">
                  <c16:uniqueId val="{00000018-3CD0-40ED-983F-68B2B1B29884}"/>
                </c:ext>
              </c:extLst>
            </c:dLbl>
            <c:numFmt formatCode="#,##0.00" sourceLinked="0"/>
            <c:spPr>
              <a:noFill/>
              <a:ln>
                <a:noFill/>
              </a:ln>
              <a:effectLst/>
            </c:spPr>
            <c:txPr>
              <a:bodyPr wrap="square" lIns="38100" tIns="19050" rIns="38100" bIns="19050" anchor="ctr">
                <a:spAutoFit/>
              </a:bodyPr>
              <a:lstStyle/>
              <a:p>
                <a:pPr>
                  <a:defRPr sz="1200">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74.260000000000005</c:v>
                </c:pt>
                <c:pt idx="1">
                  <c:v>74.260000000000005</c:v>
                </c:pt>
                <c:pt idx="2">
                  <c:v>74.260000000000005</c:v>
                </c:pt>
                <c:pt idx="3">
                  <c:v>74.260000000000005</c:v>
                </c:pt>
                <c:pt idx="4">
                  <c:v>74.260000000000005</c:v>
                </c:pt>
                <c:pt idx="5">
                  <c:v>74.260000000000005</c:v>
                </c:pt>
                <c:pt idx="6" formatCode="_(* #,##0_);_(* \(#,##0\);_(* &quot;-&quot;??_);_(@_)">
                  <c:v>74.260000000000005</c:v>
                </c:pt>
              </c:numCache>
            </c:numRef>
          </c:val>
          <c:smooth val="0"/>
          <c:extLst>
            <c:ext xmlns:c16="http://schemas.microsoft.com/office/drawing/2014/chart" uri="{C3380CC4-5D6E-409C-BE32-E72D297353CC}">
              <c16:uniqueId val="{00000019-3CD0-40ED-983F-68B2B1B29884}"/>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A-3CD0-40ED-983F-68B2B1B29884}"/>
                </c:ext>
              </c:extLst>
            </c:dLbl>
            <c:dLbl>
              <c:idx val="1"/>
              <c:delete val="1"/>
              <c:extLst>
                <c:ext xmlns:c15="http://schemas.microsoft.com/office/drawing/2012/chart" uri="{CE6537A1-D6FC-4f65-9D91-7224C49458BB}"/>
                <c:ext xmlns:c16="http://schemas.microsoft.com/office/drawing/2014/chart" uri="{C3380CC4-5D6E-409C-BE32-E72D297353CC}">
                  <c16:uniqueId val="{0000001B-3CD0-40ED-983F-68B2B1B29884}"/>
                </c:ext>
              </c:extLst>
            </c:dLbl>
            <c:dLbl>
              <c:idx val="2"/>
              <c:delete val="1"/>
              <c:extLst>
                <c:ext xmlns:c15="http://schemas.microsoft.com/office/drawing/2012/chart" uri="{CE6537A1-D6FC-4f65-9D91-7224C49458BB}"/>
                <c:ext xmlns:c16="http://schemas.microsoft.com/office/drawing/2014/chart" uri="{C3380CC4-5D6E-409C-BE32-E72D297353CC}">
                  <c16:uniqueId val="{0000001C-3CD0-40ED-983F-68B2B1B29884}"/>
                </c:ext>
              </c:extLst>
            </c:dLbl>
            <c:dLbl>
              <c:idx val="3"/>
              <c:delete val="1"/>
              <c:extLst>
                <c:ext xmlns:c15="http://schemas.microsoft.com/office/drawing/2012/chart" uri="{CE6537A1-D6FC-4f65-9D91-7224C49458BB}"/>
                <c:ext xmlns:c16="http://schemas.microsoft.com/office/drawing/2014/chart" uri="{C3380CC4-5D6E-409C-BE32-E72D297353CC}">
                  <c16:uniqueId val="{0000001D-3CD0-40ED-983F-68B2B1B29884}"/>
                </c:ext>
              </c:extLst>
            </c:dLbl>
            <c:dLbl>
              <c:idx val="4"/>
              <c:delete val="1"/>
              <c:extLst>
                <c:ext xmlns:c15="http://schemas.microsoft.com/office/drawing/2012/chart" uri="{CE6537A1-D6FC-4f65-9D91-7224C49458BB}"/>
                <c:ext xmlns:c16="http://schemas.microsoft.com/office/drawing/2014/chart" uri="{C3380CC4-5D6E-409C-BE32-E72D297353CC}">
                  <c16:uniqueId val="{0000001E-3CD0-40ED-983F-68B2B1B29884}"/>
                </c:ext>
              </c:extLst>
            </c:dLbl>
            <c:dLbl>
              <c:idx val="5"/>
              <c:delete val="1"/>
              <c:extLst>
                <c:ext xmlns:c15="http://schemas.microsoft.com/office/drawing/2012/chart" uri="{CE6537A1-D6FC-4f65-9D91-7224C49458BB}"/>
                <c:ext xmlns:c16="http://schemas.microsoft.com/office/drawing/2014/chart" uri="{C3380CC4-5D6E-409C-BE32-E72D297353CC}">
                  <c16:uniqueId val="{0000001F-3CD0-40ED-983F-68B2B1B29884}"/>
                </c:ext>
              </c:extLst>
            </c:dLbl>
            <c:dLbl>
              <c:idx val="6"/>
              <c:delete val="1"/>
              <c:extLst>
                <c:ext xmlns:c15="http://schemas.microsoft.com/office/drawing/2012/chart" uri="{CE6537A1-D6FC-4f65-9D91-7224C49458BB}"/>
                <c:ext xmlns:c16="http://schemas.microsoft.com/office/drawing/2014/chart" uri="{C3380CC4-5D6E-409C-BE32-E72D297353CC}">
                  <c16:uniqueId val="{00000020-3CD0-40ED-983F-68B2B1B29884}"/>
                </c:ext>
              </c:extLst>
            </c:dLbl>
            <c:dLbl>
              <c:idx val="7"/>
              <c:delete val="1"/>
              <c:extLst>
                <c:ext xmlns:c15="http://schemas.microsoft.com/office/drawing/2012/chart" uri="{CE6537A1-D6FC-4f65-9D91-7224C49458BB}"/>
                <c:ext xmlns:c16="http://schemas.microsoft.com/office/drawing/2014/chart" uri="{C3380CC4-5D6E-409C-BE32-E72D297353CC}">
                  <c16:uniqueId val="{00000021-3CD0-40ED-983F-68B2B1B29884}"/>
                </c:ext>
              </c:extLst>
            </c:dLbl>
            <c:dLbl>
              <c:idx val="8"/>
              <c:delete val="1"/>
              <c:extLst>
                <c:ext xmlns:c15="http://schemas.microsoft.com/office/drawing/2012/chart" uri="{CE6537A1-D6FC-4f65-9D91-7224C49458BB}"/>
                <c:ext xmlns:c16="http://schemas.microsoft.com/office/drawing/2014/chart" uri="{C3380CC4-5D6E-409C-BE32-E72D297353CC}">
                  <c16:uniqueId val="{00000022-3CD0-40ED-983F-68B2B1B29884}"/>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3-3CD0-40ED-983F-68B2B1B29884}"/>
            </c:ext>
          </c:extLst>
        </c:ser>
        <c:dLbls>
          <c:showLegendKey val="0"/>
          <c:showVal val="0"/>
          <c:showCatName val="0"/>
          <c:showSerName val="0"/>
          <c:showPercent val="0"/>
          <c:showBubbleSize val="0"/>
        </c:dLbls>
        <c:marker val="1"/>
        <c:smooth val="0"/>
        <c:axId val="260725512"/>
        <c:axId val="260725904"/>
      </c:lineChart>
      <c:catAx>
        <c:axId val="26072551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60725904"/>
        <c:crosses val="autoZero"/>
        <c:auto val="1"/>
        <c:lblAlgn val="ctr"/>
        <c:lblOffset val="100"/>
        <c:noMultiLvlLbl val="0"/>
      </c:catAx>
      <c:valAx>
        <c:axId val="260725904"/>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60725512"/>
        <c:crosses val="autoZero"/>
        <c:crossBetween val="between"/>
      </c:valAx>
    </c:plotArea>
    <c:legend>
      <c:legendPos val="b"/>
      <c:layout>
        <c:manualLayout>
          <c:xMode val="edge"/>
          <c:yMode val="edge"/>
          <c:x val="5.7739448627234867E-2"/>
          <c:y val="0.90457714708207548"/>
          <c:w val="0.85949074452398788"/>
          <c:h val="9.3455743331572208E-2"/>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874333482636203E-2"/>
          <c:y val="0"/>
          <c:w val="0.94853377945500805"/>
          <c:h val="0.82513342130313683"/>
        </c:manualLayout>
      </c:layout>
      <c:barChart>
        <c:barDir val="col"/>
        <c:grouping val="clustered"/>
        <c:varyColors val="0"/>
        <c:ser>
          <c:idx val="0"/>
          <c:order val="0"/>
          <c:tx>
            <c:strRef>
              <c:f>Sheet1!$B$1</c:f>
              <c:strCache>
                <c:ptCount val="1"/>
                <c:pt idx="0">
                  <c:v>JAN</c:v>
                </c:pt>
              </c:strCache>
            </c:strRef>
          </c:tx>
          <c:spPr>
            <a:solidFill>
              <a:schemeClr val="accent1"/>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3A7-482B-ABA3-4790EE1C73BF}"/>
                </c:ext>
              </c:extLst>
            </c:dLbl>
            <c:numFmt formatCode="#,##0" sourceLinked="0"/>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Sheet1!$B$2</c:f>
              <c:numCache>
                <c:formatCode>#,##0</c:formatCode>
                <c:ptCount val="1"/>
                <c:pt idx="0">
                  <c:v>24383.033873</c:v>
                </c:pt>
              </c:numCache>
            </c:numRef>
          </c:val>
          <c:extLst>
            <c:ext xmlns:c16="http://schemas.microsoft.com/office/drawing/2014/chart" uri="{C3380CC4-5D6E-409C-BE32-E72D297353CC}">
              <c16:uniqueId val="{00000001-23A7-482B-ABA3-4790EE1C73BF}"/>
            </c:ext>
          </c:extLst>
        </c:ser>
        <c:ser>
          <c:idx val="1"/>
          <c:order val="1"/>
          <c:tx>
            <c:strRef>
              <c:f>Sheet1!$C$1</c:f>
              <c:strCache>
                <c:ptCount val="1"/>
                <c:pt idx="0">
                  <c:v>FEB</c:v>
                </c:pt>
              </c:strCache>
            </c:strRef>
          </c:tx>
          <c:spPr>
            <a:solidFill>
              <a:schemeClr val="accent2"/>
            </a:solidFill>
            <a:ln>
              <a:noFill/>
            </a:ln>
            <a:effectLst/>
          </c:spPr>
          <c:invertIfNegative val="0"/>
          <c:dLbls>
            <c:numFmt formatCode="#,##0" sourceLinked="0"/>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Sheet1!$C$2</c:f>
              <c:numCache>
                <c:formatCode>#,##0</c:formatCode>
                <c:ptCount val="1"/>
                <c:pt idx="0">
                  <c:v>39961.012254880006</c:v>
                </c:pt>
              </c:numCache>
            </c:numRef>
          </c:val>
          <c:extLst>
            <c:ext xmlns:c16="http://schemas.microsoft.com/office/drawing/2014/chart" uri="{C3380CC4-5D6E-409C-BE32-E72D297353CC}">
              <c16:uniqueId val="{00000002-23A7-482B-ABA3-4790EE1C73BF}"/>
            </c:ext>
          </c:extLst>
        </c:ser>
        <c:ser>
          <c:idx val="2"/>
          <c:order val="2"/>
          <c:tx>
            <c:strRef>
              <c:f>Sheet1!$D$1</c:f>
              <c:strCache>
                <c:ptCount val="1"/>
                <c:pt idx="0">
                  <c:v>MAR</c:v>
                </c:pt>
              </c:strCache>
            </c:strRef>
          </c:tx>
          <c:spPr>
            <a:solidFill>
              <a:schemeClr val="accent3"/>
            </a:solidFill>
            <a:ln>
              <a:noFill/>
            </a:ln>
            <a:effectLst/>
          </c:spPr>
          <c:invertIfNegative val="0"/>
          <c:dLbls>
            <c:numFmt formatCode="#,##0" sourceLinked="0"/>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Sheet1!$D$2</c:f>
              <c:numCache>
                <c:formatCode>#,##0</c:formatCode>
                <c:ptCount val="1"/>
                <c:pt idx="0">
                  <c:v>63440.886904880004</c:v>
                </c:pt>
              </c:numCache>
            </c:numRef>
          </c:val>
          <c:extLst>
            <c:ext xmlns:c16="http://schemas.microsoft.com/office/drawing/2014/chart" uri="{C3380CC4-5D6E-409C-BE32-E72D297353CC}">
              <c16:uniqueId val="{00000003-23A7-482B-ABA3-4790EE1C73BF}"/>
            </c:ext>
          </c:extLst>
        </c:ser>
        <c:ser>
          <c:idx val="3"/>
          <c:order val="3"/>
          <c:tx>
            <c:strRef>
              <c:f>Sheet1!$E$1</c:f>
              <c:strCache>
                <c:ptCount val="1"/>
                <c:pt idx="0">
                  <c:v>APRL</c:v>
                </c:pt>
              </c:strCache>
            </c:strRef>
          </c:tx>
          <c:spPr>
            <a:solidFill>
              <a:schemeClr val="accent4"/>
            </a:solidFill>
            <a:ln>
              <a:noFill/>
            </a:ln>
            <a:effectLst/>
          </c:spPr>
          <c:invertIfNegative val="0"/>
          <c:dLbls>
            <c:numFmt formatCode="#,##0;[Red]#,##0" sourceLinked="0"/>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Sheet1!$E$2</c:f>
              <c:numCache>
                <c:formatCode>#,##0</c:formatCode>
                <c:ptCount val="1"/>
                <c:pt idx="0">
                  <c:v>85180.02</c:v>
                </c:pt>
              </c:numCache>
            </c:numRef>
          </c:val>
          <c:extLst>
            <c:ext xmlns:c16="http://schemas.microsoft.com/office/drawing/2014/chart" uri="{C3380CC4-5D6E-409C-BE32-E72D297353CC}">
              <c16:uniqueId val="{00000004-23A7-482B-ABA3-4790EE1C73BF}"/>
            </c:ext>
          </c:extLst>
        </c:ser>
        <c:ser>
          <c:idx val="4"/>
          <c:order val="4"/>
          <c:tx>
            <c:strRef>
              <c:f>Sheet1!$F$1</c:f>
              <c:strCache>
                <c:ptCount val="1"/>
                <c:pt idx="0">
                  <c:v>MEI</c:v>
                </c:pt>
              </c:strCache>
            </c:strRef>
          </c:tx>
          <c:spPr>
            <a:solidFill>
              <a:schemeClr val="accent5"/>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Sheet1!$F$2</c:f>
              <c:numCache>
                <c:formatCode>#,##0</c:formatCode>
                <c:ptCount val="1"/>
                <c:pt idx="0">
                  <c:v>111105.04</c:v>
                </c:pt>
              </c:numCache>
            </c:numRef>
          </c:val>
          <c:extLst>
            <c:ext xmlns:c16="http://schemas.microsoft.com/office/drawing/2014/chart" uri="{C3380CC4-5D6E-409C-BE32-E72D297353CC}">
              <c16:uniqueId val="{00000005-23A7-482B-ABA3-4790EE1C73BF}"/>
            </c:ext>
          </c:extLst>
        </c:ser>
        <c:ser>
          <c:idx val="5"/>
          <c:order val="5"/>
          <c:tx>
            <c:strRef>
              <c:f>Sheet1!$G$1</c:f>
              <c:strCache>
                <c:ptCount val="1"/>
                <c:pt idx="0">
                  <c:v>JUN</c:v>
                </c:pt>
              </c:strCache>
            </c:strRef>
          </c:tx>
          <c:spPr>
            <a:solidFill>
              <a:schemeClr val="accent6"/>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Sheet1!$G$2</c:f>
              <c:numCache>
                <c:formatCode>_(* #,##0_);_(* \(#,##0\);_(* "-"??_);_(@_)</c:formatCode>
                <c:ptCount val="1"/>
                <c:pt idx="0">
                  <c:v>129242.037</c:v>
                </c:pt>
              </c:numCache>
            </c:numRef>
          </c:val>
          <c:extLst>
            <c:ext xmlns:c16="http://schemas.microsoft.com/office/drawing/2014/chart" uri="{C3380CC4-5D6E-409C-BE32-E72D297353CC}">
              <c16:uniqueId val="{00000006-23A7-482B-ABA3-4790EE1C73BF}"/>
            </c:ext>
          </c:extLst>
        </c:ser>
        <c:ser>
          <c:idx val="6"/>
          <c:order val="6"/>
          <c:tx>
            <c:strRef>
              <c:f>Sheet1!$H$1</c:f>
              <c:strCache>
                <c:ptCount val="1"/>
                <c:pt idx="0">
                  <c:v>JUL</c:v>
                </c:pt>
              </c:strCache>
            </c:strRef>
          </c:tx>
          <c:spPr>
            <a:solidFill>
              <a:schemeClr val="accent1">
                <a:lumMod val="60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lang="id-ID"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c:f>
              <c:strCache>
                <c:ptCount val="1"/>
                <c:pt idx="0">
                  <c:v>TOTAL PROD. KWH
SD. DESEMBER : 260.189.327 kWh</c:v>
                </c:pt>
              </c:strCache>
            </c:strRef>
          </c:cat>
          <c:val>
            <c:numRef>
              <c:f>Sheet1!$H$2</c:f>
              <c:numCache>
                <c:formatCode>_(* #,##0_);_(* \(#,##0\);_(* "-"??_);_(@_)</c:formatCode>
                <c:ptCount val="1"/>
                <c:pt idx="0">
                  <c:v>149753.89799999999</c:v>
                </c:pt>
              </c:numCache>
            </c:numRef>
          </c:val>
          <c:extLst>
            <c:ext xmlns:c16="http://schemas.microsoft.com/office/drawing/2014/chart" uri="{C3380CC4-5D6E-409C-BE32-E72D297353CC}">
              <c16:uniqueId val="{00000007-23A7-482B-ABA3-4790EE1C73BF}"/>
            </c:ext>
          </c:extLst>
        </c:ser>
        <c:ser>
          <c:idx val="7"/>
          <c:order val="7"/>
          <c:tx>
            <c:strRef>
              <c:f>Sheet1!$I$1</c:f>
              <c:strCache>
                <c:ptCount val="1"/>
                <c:pt idx="0">
                  <c:v>AGT</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4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TOTAL PROD. KWH
SD. DESEMBER : 260.189.327 kWh</c:v>
                </c:pt>
              </c:strCache>
            </c:strRef>
          </c:cat>
          <c:val>
            <c:numRef>
              <c:f>Sheet1!$I$2</c:f>
              <c:numCache>
                <c:formatCode>_(* #,##0_);_(* \(#,##0\);_(* "-"??_);_(@_)</c:formatCode>
                <c:ptCount val="1"/>
                <c:pt idx="0">
                  <c:v>172659.87</c:v>
                </c:pt>
              </c:numCache>
            </c:numRef>
          </c:val>
          <c:extLst>
            <c:ext xmlns:c16="http://schemas.microsoft.com/office/drawing/2014/chart" uri="{C3380CC4-5D6E-409C-BE32-E72D297353CC}">
              <c16:uniqueId val="{00000008-23A7-482B-ABA3-4790EE1C73BF}"/>
            </c:ext>
          </c:extLst>
        </c:ser>
        <c:ser>
          <c:idx val="8"/>
          <c:order val="8"/>
          <c:tx>
            <c:strRef>
              <c:f>Sheet1!$J$1</c:f>
              <c:strCache>
                <c:ptCount val="1"/>
                <c:pt idx="0">
                  <c:v>SEPT</c:v>
                </c:pt>
              </c:strCache>
            </c:strRef>
          </c:tx>
          <c:invertIfNegative val="0"/>
          <c:dLbls>
            <c:spPr>
              <a:noFill/>
              <a:ln>
                <a:noFill/>
              </a:ln>
              <a:effectLst/>
            </c:spPr>
            <c:txPr>
              <a:bodyPr wrap="square" lIns="38100" tIns="19050" rIns="38100" bIns="19050" anchor="ctr">
                <a:spAutoFit/>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TOTAL PROD. KWH
SD. DESEMBER : 260.189.327 kWh</c:v>
                </c:pt>
              </c:strCache>
            </c:strRef>
          </c:cat>
          <c:val>
            <c:numRef>
              <c:f>Sheet1!$J$2</c:f>
              <c:numCache>
                <c:formatCode>_(* #,##0_);_(* \(#,##0\);_(* "-"??_);_(@_)</c:formatCode>
                <c:ptCount val="1"/>
                <c:pt idx="0">
                  <c:v>193288.63699999999</c:v>
                </c:pt>
              </c:numCache>
            </c:numRef>
          </c:val>
          <c:extLst>
            <c:ext xmlns:c16="http://schemas.microsoft.com/office/drawing/2014/chart" uri="{C3380CC4-5D6E-409C-BE32-E72D297353CC}">
              <c16:uniqueId val="{00000009-23A7-482B-ABA3-4790EE1C73BF}"/>
            </c:ext>
          </c:extLst>
        </c:ser>
        <c:ser>
          <c:idx val="9"/>
          <c:order val="9"/>
          <c:tx>
            <c:strRef>
              <c:f>Sheet1!$K$1</c:f>
              <c:strCache>
                <c:ptCount val="1"/>
                <c:pt idx="0">
                  <c:v>OKT</c:v>
                </c:pt>
              </c:strCache>
            </c:strRef>
          </c:tx>
          <c:invertIfNegative val="0"/>
          <c:dLbls>
            <c:spPr>
              <a:noFill/>
              <a:ln>
                <a:noFill/>
              </a:ln>
              <a:effectLst/>
            </c:spPr>
            <c:txPr>
              <a:bodyPr wrap="square" lIns="38100" tIns="19050" rIns="38100" bIns="19050" anchor="ctr">
                <a:spAutoFit/>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TOTAL PROD. KWH
SD. DESEMBER : 260.189.327 kWh</c:v>
                </c:pt>
              </c:strCache>
            </c:strRef>
          </c:cat>
          <c:val>
            <c:numRef>
              <c:f>Sheet1!$K$2</c:f>
              <c:numCache>
                <c:formatCode>_(* #,##0_);_(* \(#,##0\);_(* "-"??_);_(@_)</c:formatCode>
                <c:ptCount val="1"/>
                <c:pt idx="0">
                  <c:v>218073.57</c:v>
                </c:pt>
              </c:numCache>
            </c:numRef>
          </c:val>
          <c:extLst>
            <c:ext xmlns:c16="http://schemas.microsoft.com/office/drawing/2014/chart" uri="{C3380CC4-5D6E-409C-BE32-E72D297353CC}">
              <c16:uniqueId val="{0000000A-23A7-482B-ABA3-4790EE1C73BF}"/>
            </c:ext>
          </c:extLst>
        </c:ser>
        <c:ser>
          <c:idx val="10"/>
          <c:order val="10"/>
          <c:tx>
            <c:strRef>
              <c:f>Sheet1!$L$1</c:f>
              <c:strCache>
                <c:ptCount val="1"/>
                <c:pt idx="0">
                  <c:v>NOP</c:v>
                </c:pt>
              </c:strCache>
            </c:strRef>
          </c:tx>
          <c:invertIfNegative val="0"/>
          <c:dLbls>
            <c:spPr>
              <a:noFill/>
              <a:ln>
                <a:noFill/>
              </a:ln>
              <a:effectLst/>
            </c:spPr>
            <c:txPr>
              <a:bodyPr wrap="square" lIns="38100" tIns="19050" rIns="38100" bIns="19050" anchor="ctr">
                <a:spAutoFit/>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TOTAL PROD. KWH
SD. DESEMBER : 260.189.327 kWh</c:v>
                </c:pt>
              </c:strCache>
            </c:strRef>
          </c:cat>
          <c:val>
            <c:numRef>
              <c:f>Sheet1!$L$2</c:f>
              <c:numCache>
                <c:formatCode>_(* #,##0_);_(* \(#,##0\);_(* "-"??_);_(@_)</c:formatCode>
                <c:ptCount val="1"/>
                <c:pt idx="0">
                  <c:v>240270</c:v>
                </c:pt>
              </c:numCache>
            </c:numRef>
          </c:val>
          <c:extLst>
            <c:ext xmlns:c16="http://schemas.microsoft.com/office/drawing/2014/chart" uri="{C3380CC4-5D6E-409C-BE32-E72D297353CC}">
              <c16:uniqueId val="{0000000B-23A7-482B-ABA3-4790EE1C73BF}"/>
            </c:ext>
          </c:extLst>
        </c:ser>
        <c:ser>
          <c:idx val="11"/>
          <c:order val="11"/>
          <c:tx>
            <c:strRef>
              <c:f>Sheet1!$M$1</c:f>
              <c:strCache>
                <c:ptCount val="1"/>
                <c:pt idx="0">
                  <c:v>DES</c:v>
                </c:pt>
              </c:strCache>
            </c:strRef>
          </c:tx>
          <c:invertIfNegative val="0"/>
          <c:dLbls>
            <c:spPr>
              <a:noFill/>
              <a:ln>
                <a:noFill/>
              </a:ln>
              <a:effectLst/>
            </c:spPr>
            <c:txPr>
              <a:bodyPr wrap="square" lIns="38100" tIns="19050" rIns="38100" bIns="19050" anchor="ctr">
                <a:spAutoFit/>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TOTAL PROD. KWH
SD. DESEMBER : 260.189.327 kWh</c:v>
                </c:pt>
              </c:strCache>
            </c:strRef>
          </c:cat>
          <c:val>
            <c:numRef>
              <c:f>Sheet1!$M$2</c:f>
              <c:numCache>
                <c:formatCode>_(* #,##0_);_(* \(#,##0\);_(* "-"??_);_(@_)</c:formatCode>
                <c:ptCount val="1"/>
                <c:pt idx="0">
                  <c:v>260189.32699999999</c:v>
                </c:pt>
              </c:numCache>
            </c:numRef>
          </c:val>
          <c:extLst>
            <c:ext xmlns:c16="http://schemas.microsoft.com/office/drawing/2014/chart" uri="{C3380CC4-5D6E-409C-BE32-E72D297353CC}">
              <c16:uniqueId val="{0000000C-23A7-482B-ABA3-4790EE1C73BF}"/>
            </c:ext>
          </c:extLst>
        </c:ser>
        <c:dLbls>
          <c:showLegendKey val="0"/>
          <c:showVal val="1"/>
          <c:showCatName val="0"/>
          <c:showSerName val="0"/>
          <c:showPercent val="0"/>
          <c:showBubbleSize val="0"/>
        </c:dLbls>
        <c:gapWidth val="75"/>
        <c:overlap val="-20"/>
        <c:axId val="152348392"/>
        <c:axId val="92094968"/>
      </c:barChart>
      <c:catAx>
        <c:axId val="152348392"/>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400" b="1" i="0" u="none" strike="noStrike" kern="1200" cap="all" spc="120" normalizeH="0" baseline="0">
                <a:solidFill>
                  <a:schemeClr val="tx1"/>
                </a:solidFill>
                <a:latin typeface="+mn-lt"/>
                <a:ea typeface="+mn-ea"/>
                <a:cs typeface="+mn-cs"/>
              </a:defRPr>
            </a:pPr>
            <a:endParaRPr lang="en-US"/>
          </a:p>
        </c:txPr>
        <c:crossAx val="92094968"/>
        <c:crosses val="autoZero"/>
        <c:auto val="1"/>
        <c:lblAlgn val="ctr"/>
        <c:lblOffset val="100"/>
        <c:noMultiLvlLbl val="0"/>
      </c:catAx>
      <c:valAx>
        <c:axId val="92094968"/>
        <c:scaling>
          <c:orientation val="minMax"/>
        </c:scaling>
        <c:delete val="1"/>
        <c:axPos val="l"/>
        <c:title>
          <c:tx>
            <c:rich>
              <a:bodyPr rot="-5400000" spcFirstLastPara="1" vertOverflow="ellipsis" vert="horz" wrap="square" anchor="ctr" anchorCtr="1"/>
              <a:lstStyle/>
              <a:p>
                <a:pPr>
                  <a:defRPr lang="id-ID" sz="1195" b="1" i="0" u="none" strike="noStrike" kern="1200" cap="all" baseline="0">
                    <a:solidFill>
                      <a:schemeClr val="tx1"/>
                    </a:solidFill>
                    <a:latin typeface="+mn-lt"/>
                    <a:ea typeface="+mn-ea"/>
                    <a:cs typeface="+mn-cs"/>
                  </a:defRPr>
                </a:pPr>
                <a:r>
                  <a:rPr lang="en-US" b="1" dirty="0">
                    <a:solidFill>
                      <a:schemeClr val="tx1"/>
                    </a:solidFill>
                  </a:rPr>
                  <a:t>MWH</a:t>
                </a:r>
              </a:p>
            </c:rich>
          </c:tx>
          <c:overlay val="0"/>
          <c:spPr>
            <a:noFill/>
            <a:ln>
              <a:noFill/>
            </a:ln>
            <a:effectLst/>
          </c:spPr>
        </c:title>
        <c:numFmt formatCode="#,##0" sourceLinked="1"/>
        <c:majorTickMark val="none"/>
        <c:minorTickMark val="none"/>
        <c:tickLblPos val="none"/>
        <c:crossAx val="152348392"/>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4"/>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5"/>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6"/>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egendEntry>
        <c:idx val="7"/>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5.9599480402174082E-2"/>
          <c:y val="0.94979399203373871"/>
          <c:w val="0.91971826929260758"/>
          <c:h val="4.9704012415327403E-2"/>
        </c:manualLayout>
      </c:layout>
      <c:overlay val="0"/>
      <c:spPr>
        <a:noFill/>
        <a:ln>
          <a:noFill/>
        </a:ln>
        <a:effectLst/>
      </c:spPr>
      <c:txPr>
        <a:bodyPr rot="0" spcFirstLastPara="1" vertOverflow="ellipsis" vert="horz" wrap="square" anchor="ctr" anchorCtr="1"/>
        <a:lstStyle/>
        <a:p>
          <a:pPr>
            <a:defRPr lang="id-ID" sz="12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4.2113119036195967E-2"/>
          <c:w val="0.92896026312821611"/>
          <c:h val="0.75631723490534009"/>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3B8D-4719-853E-E6307E342CBA}"/>
              </c:ext>
            </c:extLst>
          </c:dPt>
          <c:dPt>
            <c:idx val="1"/>
            <c:invertIfNegative val="0"/>
            <c:bubble3D val="0"/>
            <c:spPr>
              <a:solidFill>
                <a:schemeClr val="accent2"/>
              </a:solidFill>
            </c:spPr>
            <c:extLst>
              <c:ext xmlns:c16="http://schemas.microsoft.com/office/drawing/2014/chart" uri="{C3380CC4-5D6E-409C-BE32-E72D297353CC}">
                <c16:uniqueId val="{00000003-3B8D-4719-853E-E6307E342CBA}"/>
              </c:ext>
            </c:extLst>
          </c:dPt>
          <c:dPt>
            <c:idx val="2"/>
            <c:invertIfNegative val="0"/>
            <c:bubble3D val="0"/>
            <c:spPr>
              <a:solidFill>
                <a:schemeClr val="bg1">
                  <a:lumMod val="50000"/>
                </a:schemeClr>
              </a:solidFill>
            </c:spPr>
            <c:extLst>
              <c:ext xmlns:c16="http://schemas.microsoft.com/office/drawing/2014/chart" uri="{C3380CC4-5D6E-409C-BE32-E72D297353CC}">
                <c16:uniqueId val="{00000005-3B8D-4719-853E-E6307E342CBA}"/>
              </c:ext>
            </c:extLst>
          </c:dPt>
          <c:dPt>
            <c:idx val="3"/>
            <c:invertIfNegative val="0"/>
            <c:bubble3D val="0"/>
            <c:spPr>
              <a:solidFill>
                <a:schemeClr val="accent4"/>
              </a:solidFill>
            </c:spPr>
            <c:extLst>
              <c:ext xmlns:c16="http://schemas.microsoft.com/office/drawing/2014/chart" uri="{C3380CC4-5D6E-409C-BE32-E72D297353CC}">
                <c16:uniqueId val="{00000007-3B8D-4719-853E-E6307E342CBA}"/>
              </c:ext>
            </c:extLst>
          </c:dPt>
          <c:dPt>
            <c:idx val="4"/>
            <c:invertIfNegative val="0"/>
            <c:bubble3D val="0"/>
            <c:spPr>
              <a:solidFill>
                <a:schemeClr val="accent5"/>
              </a:solidFill>
            </c:spPr>
            <c:extLst>
              <c:ext xmlns:c16="http://schemas.microsoft.com/office/drawing/2014/chart" uri="{C3380CC4-5D6E-409C-BE32-E72D297353CC}">
                <c16:uniqueId val="{00000009-3B8D-4719-853E-E6307E342CBA}"/>
              </c:ext>
            </c:extLst>
          </c:dPt>
          <c:dPt>
            <c:idx val="5"/>
            <c:invertIfNegative val="0"/>
            <c:bubble3D val="0"/>
            <c:spPr>
              <a:solidFill>
                <a:schemeClr val="accent6"/>
              </a:solidFill>
            </c:spPr>
            <c:extLst>
              <c:ext xmlns:c16="http://schemas.microsoft.com/office/drawing/2014/chart" uri="{C3380CC4-5D6E-409C-BE32-E72D297353CC}">
                <c16:uniqueId val="{0000000B-3B8D-4719-853E-E6307E342CBA}"/>
              </c:ext>
            </c:extLst>
          </c:dPt>
          <c:dPt>
            <c:idx val="6"/>
            <c:invertIfNegative val="0"/>
            <c:bubble3D val="0"/>
            <c:spPr>
              <a:solidFill>
                <a:schemeClr val="tx2">
                  <a:lumMod val="75000"/>
                </a:schemeClr>
              </a:solidFill>
            </c:spPr>
            <c:extLst>
              <c:ext xmlns:c16="http://schemas.microsoft.com/office/drawing/2014/chart" uri="{C3380CC4-5D6E-409C-BE32-E72D297353CC}">
                <c16:uniqueId val="{0000000D-3B8D-4719-853E-E6307E342CBA}"/>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3B8D-4719-853E-E6307E342CBA}"/>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3B8D-4719-853E-E6307E342CBA}"/>
              </c:ext>
            </c:extLst>
          </c:dPt>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71.61</c:v>
                </c:pt>
                <c:pt idx="1">
                  <c:v>72.31</c:v>
                </c:pt>
                <c:pt idx="2">
                  <c:v>72.75</c:v>
                </c:pt>
                <c:pt idx="3">
                  <c:v>72.930000000000007</c:v>
                </c:pt>
                <c:pt idx="4" formatCode="_(* #,##0_);_(* \(#,##0\);_(* &quot;-&quot;??_);_(@_)">
                  <c:v>73.08</c:v>
                </c:pt>
                <c:pt idx="5" formatCode="_(* #,##0_);_(* \(#,##0\);_(* &quot;-&quot;??_);_(@_)">
                  <c:v>73.42</c:v>
                </c:pt>
                <c:pt idx="6" formatCode="_(* #,##0_);_(* \(#,##0\);_(* &quot;-&quot;??_);_(@_)">
                  <c:v>74.650000000000006</c:v>
                </c:pt>
              </c:numCache>
            </c:numRef>
          </c:val>
          <c:extLst>
            <c:ext xmlns:c16="http://schemas.microsoft.com/office/drawing/2014/chart" uri="{C3380CC4-5D6E-409C-BE32-E72D297353CC}">
              <c16:uniqueId val="{00000012-3B8D-4719-853E-E6307E342CBA}"/>
            </c:ext>
          </c:extLst>
        </c:ser>
        <c:dLbls>
          <c:showLegendKey val="0"/>
          <c:showVal val="1"/>
          <c:showCatName val="0"/>
          <c:showSerName val="0"/>
          <c:showPercent val="0"/>
          <c:showBubbleSize val="0"/>
        </c:dLbls>
        <c:gapWidth val="67"/>
        <c:axId val="257846816"/>
        <c:axId val="257847208"/>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3B8D-4719-853E-E6307E342CBA}"/>
                </c:ext>
              </c:extLst>
            </c:dLbl>
            <c:dLbl>
              <c:idx val="1"/>
              <c:delete val="1"/>
              <c:extLst>
                <c:ext xmlns:c15="http://schemas.microsoft.com/office/drawing/2012/chart" uri="{CE6537A1-D6FC-4f65-9D91-7224C49458BB}"/>
                <c:ext xmlns:c16="http://schemas.microsoft.com/office/drawing/2014/chart" uri="{C3380CC4-5D6E-409C-BE32-E72D297353CC}">
                  <c16:uniqueId val="{00000014-3B8D-4719-853E-E6307E342CBA}"/>
                </c:ext>
              </c:extLst>
            </c:dLbl>
            <c:dLbl>
              <c:idx val="2"/>
              <c:delete val="1"/>
              <c:extLst>
                <c:ext xmlns:c15="http://schemas.microsoft.com/office/drawing/2012/chart" uri="{CE6537A1-D6FC-4f65-9D91-7224C49458BB}"/>
                <c:ext xmlns:c16="http://schemas.microsoft.com/office/drawing/2014/chart" uri="{C3380CC4-5D6E-409C-BE32-E72D297353CC}">
                  <c16:uniqueId val="{00000015-3B8D-4719-853E-E6307E342CBA}"/>
                </c:ext>
              </c:extLst>
            </c:dLbl>
            <c:dLbl>
              <c:idx val="3"/>
              <c:delete val="1"/>
              <c:extLst>
                <c:ext xmlns:c15="http://schemas.microsoft.com/office/drawing/2012/chart" uri="{CE6537A1-D6FC-4f65-9D91-7224C49458BB}"/>
                <c:ext xmlns:c16="http://schemas.microsoft.com/office/drawing/2014/chart" uri="{C3380CC4-5D6E-409C-BE32-E72D297353CC}">
                  <c16:uniqueId val="{00000016-3B8D-4719-853E-E6307E342CBA}"/>
                </c:ext>
              </c:extLst>
            </c:dLbl>
            <c:dLbl>
              <c:idx val="4"/>
              <c:delete val="1"/>
              <c:extLst>
                <c:ext xmlns:c15="http://schemas.microsoft.com/office/drawing/2012/chart" uri="{CE6537A1-D6FC-4f65-9D91-7224C49458BB}"/>
                <c:ext xmlns:c16="http://schemas.microsoft.com/office/drawing/2014/chart" uri="{C3380CC4-5D6E-409C-BE32-E72D297353CC}">
                  <c16:uniqueId val="{00000017-3B8D-4719-853E-E6307E342CBA}"/>
                </c:ext>
              </c:extLst>
            </c:dLbl>
            <c:dLbl>
              <c:idx val="5"/>
              <c:delete val="1"/>
              <c:extLst>
                <c:ext xmlns:c15="http://schemas.microsoft.com/office/drawing/2012/chart" uri="{CE6537A1-D6FC-4f65-9D91-7224C49458BB}"/>
                <c:ext xmlns:c16="http://schemas.microsoft.com/office/drawing/2014/chart" uri="{C3380CC4-5D6E-409C-BE32-E72D297353CC}">
                  <c16:uniqueId val="{00000018-3B8D-4719-853E-E6307E342CBA}"/>
                </c:ext>
              </c:extLst>
            </c:dLbl>
            <c:numFmt formatCode="#,##0.00" sourceLinked="0"/>
            <c:spPr>
              <a:noFill/>
              <a:ln>
                <a:noFill/>
              </a:ln>
              <a:effectLst/>
            </c:spPr>
            <c:txPr>
              <a:bodyPr wrap="square" lIns="38100" tIns="19050" rIns="38100" bIns="19050" anchor="ctr">
                <a:spAutoFit/>
              </a:bodyPr>
              <a:lstStyle/>
              <a:p>
                <a:pPr>
                  <a:defRPr sz="1200">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74.260000000000005</c:v>
                </c:pt>
                <c:pt idx="1">
                  <c:v>74.260000000000005</c:v>
                </c:pt>
                <c:pt idx="2">
                  <c:v>74.260000000000005</c:v>
                </c:pt>
                <c:pt idx="3">
                  <c:v>74.260000000000005</c:v>
                </c:pt>
                <c:pt idx="4">
                  <c:v>74.260000000000005</c:v>
                </c:pt>
                <c:pt idx="5">
                  <c:v>74.260000000000005</c:v>
                </c:pt>
                <c:pt idx="6" formatCode="_(* #,##0_);_(* \(#,##0\);_(* &quot;-&quot;??_);_(@_)">
                  <c:v>74.260000000000005</c:v>
                </c:pt>
              </c:numCache>
            </c:numRef>
          </c:val>
          <c:smooth val="0"/>
          <c:extLst>
            <c:ext xmlns:c16="http://schemas.microsoft.com/office/drawing/2014/chart" uri="{C3380CC4-5D6E-409C-BE32-E72D297353CC}">
              <c16:uniqueId val="{00000019-3B8D-4719-853E-E6307E342CBA}"/>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A-3B8D-4719-853E-E6307E342CBA}"/>
                </c:ext>
              </c:extLst>
            </c:dLbl>
            <c:dLbl>
              <c:idx val="1"/>
              <c:delete val="1"/>
              <c:extLst>
                <c:ext xmlns:c15="http://schemas.microsoft.com/office/drawing/2012/chart" uri="{CE6537A1-D6FC-4f65-9D91-7224C49458BB}"/>
                <c:ext xmlns:c16="http://schemas.microsoft.com/office/drawing/2014/chart" uri="{C3380CC4-5D6E-409C-BE32-E72D297353CC}">
                  <c16:uniqueId val="{0000001B-3B8D-4719-853E-E6307E342CBA}"/>
                </c:ext>
              </c:extLst>
            </c:dLbl>
            <c:dLbl>
              <c:idx val="2"/>
              <c:delete val="1"/>
              <c:extLst>
                <c:ext xmlns:c15="http://schemas.microsoft.com/office/drawing/2012/chart" uri="{CE6537A1-D6FC-4f65-9D91-7224C49458BB}"/>
                <c:ext xmlns:c16="http://schemas.microsoft.com/office/drawing/2014/chart" uri="{C3380CC4-5D6E-409C-BE32-E72D297353CC}">
                  <c16:uniqueId val="{0000001C-3B8D-4719-853E-E6307E342CBA}"/>
                </c:ext>
              </c:extLst>
            </c:dLbl>
            <c:dLbl>
              <c:idx val="3"/>
              <c:delete val="1"/>
              <c:extLst>
                <c:ext xmlns:c15="http://schemas.microsoft.com/office/drawing/2012/chart" uri="{CE6537A1-D6FC-4f65-9D91-7224C49458BB}"/>
                <c:ext xmlns:c16="http://schemas.microsoft.com/office/drawing/2014/chart" uri="{C3380CC4-5D6E-409C-BE32-E72D297353CC}">
                  <c16:uniqueId val="{0000001D-3B8D-4719-853E-E6307E342CBA}"/>
                </c:ext>
              </c:extLst>
            </c:dLbl>
            <c:dLbl>
              <c:idx val="4"/>
              <c:delete val="1"/>
              <c:extLst>
                <c:ext xmlns:c15="http://schemas.microsoft.com/office/drawing/2012/chart" uri="{CE6537A1-D6FC-4f65-9D91-7224C49458BB}"/>
                <c:ext xmlns:c16="http://schemas.microsoft.com/office/drawing/2014/chart" uri="{C3380CC4-5D6E-409C-BE32-E72D297353CC}">
                  <c16:uniqueId val="{0000001E-3B8D-4719-853E-E6307E342CBA}"/>
                </c:ext>
              </c:extLst>
            </c:dLbl>
            <c:dLbl>
              <c:idx val="5"/>
              <c:delete val="1"/>
              <c:extLst>
                <c:ext xmlns:c15="http://schemas.microsoft.com/office/drawing/2012/chart" uri="{CE6537A1-D6FC-4f65-9D91-7224C49458BB}"/>
                <c:ext xmlns:c16="http://schemas.microsoft.com/office/drawing/2014/chart" uri="{C3380CC4-5D6E-409C-BE32-E72D297353CC}">
                  <c16:uniqueId val="{0000001F-3B8D-4719-853E-E6307E342CBA}"/>
                </c:ext>
              </c:extLst>
            </c:dLbl>
            <c:dLbl>
              <c:idx val="6"/>
              <c:delete val="1"/>
              <c:extLst>
                <c:ext xmlns:c15="http://schemas.microsoft.com/office/drawing/2012/chart" uri="{CE6537A1-D6FC-4f65-9D91-7224C49458BB}"/>
                <c:ext xmlns:c16="http://schemas.microsoft.com/office/drawing/2014/chart" uri="{C3380CC4-5D6E-409C-BE32-E72D297353CC}">
                  <c16:uniqueId val="{00000020-3B8D-4719-853E-E6307E342CBA}"/>
                </c:ext>
              </c:extLst>
            </c:dLbl>
            <c:dLbl>
              <c:idx val="7"/>
              <c:delete val="1"/>
              <c:extLst>
                <c:ext xmlns:c15="http://schemas.microsoft.com/office/drawing/2012/chart" uri="{CE6537A1-D6FC-4f65-9D91-7224C49458BB}"/>
                <c:ext xmlns:c16="http://schemas.microsoft.com/office/drawing/2014/chart" uri="{C3380CC4-5D6E-409C-BE32-E72D297353CC}">
                  <c16:uniqueId val="{00000021-3B8D-4719-853E-E6307E342CBA}"/>
                </c:ext>
              </c:extLst>
            </c:dLbl>
            <c:dLbl>
              <c:idx val="8"/>
              <c:delete val="1"/>
              <c:extLst>
                <c:ext xmlns:c15="http://schemas.microsoft.com/office/drawing/2012/chart" uri="{CE6537A1-D6FC-4f65-9D91-7224C49458BB}"/>
                <c:ext xmlns:c16="http://schemas.microsoft.com/office/drawing/2014/chart" uri="{C3380CC4-5D6E-409C-BE32-E72D297353CC}">
                  <c16:uniqueId val="{00000022-3B8D-4719-853E-E6307E342CBA}"/>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3-3B8D-4719-853E-E6307E342CBA}"/>
            </c:ext>
          </c:extLst>
        </c:ser>
        <c:dLbls>
          <c:showLegendKey val="0"/>
          <c:showVal val="0"/>
          <c:showCatName val="0"/>
          <c:showSerName val="0"/>
          <c:showPercent val="0"/>
          <c:showBubbleSize val="0"/>
        </c:dLbls>
        <c:marker val="1"/>
        <c:smooth val="0"/>
        <c:axId val="257846816"/>
        <c:axId val="257847208"/>
      </c:lineChart>
      <c:catAx>
        <c:axId val="25784681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57847208"/>
        <c:crosses val="autoZero"/>
        <c:auto val="1"/>
        <c:lblAlgn val="ctr"/>
        <c:lblOffset val="100"/>
        <c:noMultiLvlLbl val="0"/>
      </c:catAx>
      <c:valAx>
        <c:axId val="257847208"/>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7846816"/>
        <c:crosses val="autoZero"/>
        <c:crossBetween val="between"/>
      </c:valAx>
    </c:plotArea>
    <c:legend>
      <c:legendPos val="b"/>
      <c:layout>
        <c:manualLayout>
          <c:xMode val="edge"/>
          <c:yMode val="edge"/>
          <c:x val="5.7739448627234867E-2"/>
          <c:y val="0.91263129792985687"/>
          <c:w val="0.85949074452398788"/>
          <c:h val="8.6208322335591794E-2"/>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Klasemen SFC Akumulasi</a:t>
            </a:r>
          </a:p>
        </c:rich>
      </c:tx>
      <c:layout>
        <c:manualLayout>
          <c:xMode val="edge"/>
          <c:yMode val="edge"/>
          <c:x val="0.33128120371676306"/>
          <c:y val="0"/>
        </c:manualLayout>
      </c:layout>
      <c:overlay val="0"/>
      <c:spPr>
        <a:noFill/>
        <a:ln>
          <a:noFill/>
        </a:ln>
        <a:effectLst/>
      </c:spPr>
    </c:title>
    <c:autoTitleDeleted val="0"/>
    <c:plotArea>
      <c:layout>
        <c:manualLayout>
          <c:layoutTarget val="inner"/>
          <c:xMode val="edge"/>
          <c:yMode val="edge"/>
          <c:x val="1.2619321802756841E-2"/>
          <c:y val="0.18551948927611558"/>
          <c:w val="0.87436741217412128"/>
          <c:h val="0.75948591003791543"/>
        </c:manualLayout>
      </c:layout>
      <c:lineChart>
        <c:grouping val="standard"/>
        <c:varyColors val="0"/>
        <c:ser>
          <c:idx val="0"/>
          <c:order val="0"/>
          <c:tx>
            <c:strRef>
              <c:f>Sheet3!$A$79</c:f>
              <c:strCache>
                <c:ptCount val="1"/>
              </c:strCache>
            </c:strRef>
          </c:tx>
          <c:spPr>
            <a:ln w="31750" cap="rnd">
              <a:solidFill>
                <a:schemeClr val="accent1"/>
              </a:solidFill>
              <a:round/>
            </a:ln>
            <a:effectLst/>
          </c:spPr>
          <c:marker>
            <c:symbol val="circle"/>
            <c:size val="17"/>
            <c:spPr>
              <a:solidFill>
                <a:schemeClr val="accent1"/>
              </a:solidFill>
              <a:ln>
                <a:noFill/>
              </a:ln>
              <a:effectLst/>
            </c:spPr>
          </c:marker>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4F2F-4336-A525-9743D97C7FFE}"/>
                </c:ext>
              </c:extLst>
            </c:dLbl>
            <c:dLbl>
              <c:idx val="1"/>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4F2F-4336-A525-9743D97C7FFE}"/>
                </c:ext>
              </c:extLst>
            </c:dLbl>
            <c:dLbl>
              <c:idx val="2"/>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4F2F-4336-A525-9743D97C7FFE}"/>
                </c:ext>
              </c:extLst>
            </c:dLbl>
            <c:dLbl>
              <c:idx val="3"/>
              <c:spPr>
                <a:solidFill>
                  <a:schemeClr val="tx2">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Sheet3!$B$79:$E$79</c:f>
              <c:numCache>
                <c:formatCode>General</c:formatCode>
                <c:ptCount val="4"/>
                <c:pt idx="0">
                  <c:v>0</c:v>
                </c:pt>
                <c:pt idx="1">
                  <c:v>0</c:v>
                </c:pt>
                <c:pt idx="2">
                  <c:v>0</c:v>
                </c:pt>
                <c:pt idx="3">
                  <c:v>0</c:v>
                </c:pt>
              </c:numCache>
            </c:numRef>
          </c:val>
          <c:smooth val="0"/>
          <c:extLst>
            <c:ext xmlns:c16="http://schemas.microsoft.com/office/drawing/2014/chart" uri="{C3380CC4-5D6E-409C-BE32-E72D297353CC}">
              <c16:uniqueId val="{00000004-4F2F-4336-A525-9743D97C7FFE}"/>
            </c:ext>
          </c:extLst>
        </c:ser>
        <c:ser>
          <c:idx val="1"/>
          <c:order val="1"/>
          <c:tx>
            <c:strRef>
              <c:f>Sheet3!$A$80</c:f>
              <c:strCache>
                <c:ptCount val="1"/>
                <c:pt idx="0">
                  <c:v>PLTD MUARA PANTUN</c:v>
                </c:pt>
              </c:strCache>
            </c:strRef>
          </c:tx>
          <c:spPr>
            <a:ln w="31750" cap="rnd">
              <a:solidFill>
                <a:schemeClr val="accent2"/>
              </a:solidFill>
              <a:round/>
            </a:ln>
            <a:effectLst/>
          </c:spPr>
          <c:marker>
            <c:symbol val="circle"/>
            <c:size val="17"/>
            <c:spPr>
              <a:solidFill>
                <a:schemeClr val="accent2"/>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F2F-4336-A525-9743D97C7FFE}"/>
                </c:ext>
              </c:extLst>
            </c:dLbl>
            <c:dLbl>
              <c:idx val="3"/>
              <c:spPr>
                <a:solidFill>
                  <a:schemeClr val="accent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Sheet3!$B$80:$E$80</c:f>
              <c:numCache>
                <c:formatCode>General</c:formatCode>
                <c:ptCount val="4"/>
                <c:pt idx="1">
                  <c:v>1</c:v>
                </c:pt>
                <c:pt idx="2">
                  <c:v>1</c:v>
                </c:pt>
                <c:pt idx="3">
                  <c:v>1</c:v>
                </c:pt>
              </c:numCache>
            </c:numRef>
          </c:val>
          <c:smooth val="0"/>
          <c:extLst>
            <c:ext xmlns:c16="http://schemas.microsoft.com/office/drawing/2014/chart" uri="{C3380CC4-5D6E-409C-BE32-E72D297353CC}">
              <c16:uniqueId val="{00000009-4F2F-4336-A525-9743D97C7FFE}"/>
            </c:ext>
          </c:extLst>
        </c:ser>
        <c:ser>
          <c:idx val="2"/>
          <c:order val="2"/>
          <c:tx>
            <c:strRef>
              <c:f>Sheet3!$A$81</c:f>
              <c:strCache>
                <c:ptCount val="1"/>
                <c:pt idx="0">
                  <c:v>PLTD KAUBUN</c:v>
                </c:pt>
              </c:strCache>
            </c:strRef>
          </c:tx>
          <c:spPr>
            <a:ln w="31750" cap="rnd">
              <a:solidFill>
                <a:schemeClr val="accent3"/>
              </a:solidFill>
              <a:round/>
            </a:ln>
            <a:effectLst/>
          </c:spPr>
          <c:marker>
            <c:symbol val="circle"/>
            <c:size val="17"/>
            <c:spPr>
              <a:solidFill>
                <a:schemeClr val="accent3"/>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F2F-4336-A525-9743D97C7FFE}"/>
                </c:ext>
              </c:extLst>
            </c:dLbl>
            <c:dLbl>
              <c:idx val="3"/>
              <c:spPr>
                <a:solidFill>
                  <a:schemeClr val="accent3"/>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Sheet3!$B$81:$E$81</c:f>
              <c:numCache>
                <c:formatCode>General</c:formatCode>
                <c:ptCount val="4"/>
                <c:pt idx="1">
                  <c:v>2</c:v>
                </c:pt>
                <c:pt idx="2">
                  <c:v>2</c:v>
                </c:pt>
                <c:pt idx="3">
                  <c:v>2</c:v>
                </c:pt>
              </c:numCache>
            </c:numRef>
          </c:val>
          <c:smooth val="0"/>
          <c:extLst>
            <c:ext xmlns:c16="http://schemas.microsoft.com/office/drawing/2014/chart" uri="{C3380CC4-5D6E-409C-BE32-E72D297353CC}">
              <c16:uniqueId val="{0000000E-4F2F-4336-A525-9743D97C7FFE}"/>
            </c:ext>
          </c:extLst>
        </c:ser>
        <c:ser>
          <c:idx val="3"/>
          <c:order val="3"/>
          <c:tx>
            <c:strRef>
              <c:f>Sheet3!$A$82</c:f>
              <c:strCache>
                <c:ptCount val="1"/>
                <c:pt idx="0">
                  <c:v>PLTD PENGADAN</c:v>
                </c:pt>
              </c:strCache>
            </c:strRef>
          </c:tx>
          <c:spPr>
            <a:ln w="31750" cap="rnd">
              <a:solidFill>
                <a:schemeClr val="accent4"/>
              </a:solidFill>
              <a:round/>
            </a:ln>
            <a:effectLst/>
          </c:spPr>
          <c:marker>
            <c:symbol val="circle"/>
            <c:size val="17"/>
            <c:spPr>
              <a:solidFill>
                <a:schemeClr val="accent4"/>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F2F-4336-A525-9743D97C7FFE}"/>
                </c:ext>
              </c:extLst>
            </c:dLbl>
            <c:dLbl>
              <c:idx val="3"/>
              <c:spPr>
                <a:solidFill>
                  <a:schemeClr val="accent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2-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Sheet3!$B$82:$E$82</c:f>
              <c:numCache>
                <c:formatCode>General</c:formatCode>
                <c:ptCount val="4"/>
                <c:pt idx="0">
                  <c:v>3</c:v>
                </c:pt>
                <c:pt idx="1">
                  <c:v>3</c:v>
                </c:pt>
                <c:pt idx="2">
                  <c:v>3</c:v>
                </c:pt>
                <c:pt idx="3">
                  <c:v>3</c:v>
                </c:pt>
              </c:numCache>
            </c:numRef>
          </c:val>
          <c:smooth val="0"/>
          <c:extLst>
            <c:ext xmlns:c16="http://schemas.microsoft.com/office/drawing/2014/chart" uri="{C3380CC4-5D6E-409C-BE32-E72D297353CC}">
              <c16:uniqueId val="{00000013-4F2F-4336-A525-9743D97C7FFE}"/>
            </c:ext>
          </c:extLst>
        </c:ser>
        <c:ser>
          <c:idx val="4"/>
          <c:order val="4"/>
          <c:tx>
            <c:strRef>
              <c:f>Sheet3!$A$83</c:f>
              <c:strCache>
                <c:ptCount val="1"/>
                <c:pt idx="0">
                  <c:v>PLTD BATU AMPAR</c:v>
                </c:pt>
              </c:strCache>
            </c:strRef>
          </c:tx>
          <c:spPr>
            <a:ln w="31750" cap="rnd">
              <a:solidFill>
                <a:schemeClr val="accent5"/>
              </a:solidFill>
              <a:round/>
            </a:ln>
            <a:effectLst/>
          </c:spPr>
          <c:marker>
            <c:symbol val="circle"/>
            <c:size val="17"/>
            <c:spPr>
              <a:solidFill>
                <a:schemeClr val="accent5"/>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4F2F-4336-A525-9743D97C7FFE}"/>
                </c:ext>
              </c:extLst>
            </c:dLbl>
            <c:dLbl>
              <c:idx val="3"/>
              <c:spPr>
                <a:solidFill>
                  <a:schemeClr val="accent5"/>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7-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Sheet3!$B$83:$E$83</c:f>
              <c:numCache>
                <c:formatCode>General</c:formatCode>
                <c:ptCount val="4"/>
                <c:pt idx="0">
                  <c:v>4</c:v>
                </c:pt>
                <c:pt idx="1">
                  <c:v>4</c:v>
                </c:pt>
                <c:pt idx="2">
                  <c:v>4</c:v>
                </c:pt>
                <c:pt idx="3">
                  <c:v>4</c:v>
                </c:pt>
              </c:numCache>
            </c:numRef>
          </c:val>
          <c:smooth val="0"/>
          <c:extLst>
            <c:ext xmlns:c16="http://schemas.microsoft.com/office/drawing/2014/chart" uri="{C3380CC4-5D6E-409C-BE32-E72D297353CC}">
              <c16:uniqueId val="{00000018-4F2F-4336-A525-9743D97C7FFE}"/>
            </c:ext>
          </c:extLst>
        </c:ser>
        <c:ser>
          <c:idx val="5"/>
          <c:order val="5"/>
          <c:tx>
            <c:strRef>
              <c:f>Sheet3!$A$84</c:f>
              <c:strCache>
                <c:ptCount val="1"/>
                <c:pt idx="0">
                  <c:v>PLTD LONG SEGAR</c:v>
                </c:pt>
              </c:strCache>
            </c:strRef>
          </c:tx>
          <c:spPr>
            <a:ln w="31750" cap="rnd">
              <a:solidFill>
                <a:schemeClr val="accent6"/>
              </a:solidFill>
              <a:round/>
            </a:ln>
            <a:effectLst/>
          </c:spPr>
          <c:marker>
            <c:symbol val="circle"/>
            <c:size val="17"/>
            <c:spPr>
              <a:solidFill>
                <a:schemeClr val="accent6"/>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4F2F-4336-A525-9743D97C7FFE}"/>
                </c:ext>
              </c:extLst>
            </c:dLbl>
            <c:dLbl>
              <c:idx val="3"/>
              <c:spPr>
                <a:solidFill>
                  <a:schemeClr val="accent6"/>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C-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Sheet3!$B$84:$E$84</c:f>
              <c:numCache>
                <c:formatCode>General</c:formatCode>
                <c:ptCount val="4"/>
                <c:pt idx="0">
                  <c:v>5</c:v>
                </c:pt>
                <c:pt idx="1">
                  <c:v>5</c:v>
                </c:pt>
                <c:pt idx="2">
                  <c:v>5</c:v>
                </c:pt>
                <c:pt idx="3">
                  <c:v>5</c:v>
                </c:pt>
              </c:numCache>
            </c:numRef>
          </c:val>
          <c:smooth val="0"/>
          <c:extLst>
            <c:ext xmlns:c16="http://schemas.microsoft.com/office/drawing/2014/chart" uri="{C3380CC4-5D6E-409C-BE32-E72D297353CC}">
              <c16:uniqueId val="{0000001D-4F2F-4336-A525-9743D97C7FFE}"/>
            </c:ext>
          </c:extLst>
        </c:ser>
        <c:ser>
          <c:idx val="6"/>
          <c:order val="6"/>
          <c:tx>
            <c:strRef>
              <c:f>Sheet3!$A$85</c:f>
              <c:strCache>
                <c:ptCount val="1"/>
                <c:pt idx="0">
                  <c:v>PLTD GEMAR BARU</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4F2F-4336-A525-9743D97C7FFE}"/>
                </c:ext>
              </c:extLst>
            </c:dLbl>
            <c:dLbl>
              <c:idx val="3"/>
              <c:spPr>
                <a:solidFill>
                  <a:schemeClr val="tx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1-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Sheet3!$B$85:$E$85</c:f>
              <c:numCache>
                <c:formatCode>General</c:formatCode>
                <c:ptCount val="4"/>
                <c:pt idx="0">
                  <c:v>6</c:v>
                </c:pt>
                <c:pt idx="1">
                  <c:v>6</c:v>
                </c:pt>
                <c:pt idx="2">
                  <c:v>6</c:v>
                </c:pt>
                <c:pt idx="3">
                  <c:v>6</c:v>
                </c:pt>
              </c:numCache>
            </c:numRef>
          </c:val>
          <c:smooth val="0"/>
          <c:extLst>
            <c:ext xmlns:c16="http://schemas.microsoft.com/office/drawing/2014/chart" uri="{C3380CC4-5D6E-409C-BE32-E72D297353CC}">
              <c16:uniqueId val="{00000022-4F2F-4336-A525-9743D97C7FFE}"/>
            </c:ext>
          </c:extLst>
        </c:ser>
        <c:ser>
          <c:idx val="7"/>
          <c:order val="7"/>
          <c:tx>
            <c:strRef>
              <c:f>Sheet3!$A$86</c:f>
              <c:strCache>
                <c:ptCount val="1"/>
                <c:pt idx="0">
                  <c:v>PLTD KARANGAN DALAM</c:v>
                </c:pt>
              </c:strCache>
            </c:strRef>
          </c:tx>
          <c:spPr>
            <a:ln w="31750" cap="rnd">
              <a:solidFill>
                <a:schemeClr val="accent2">
                  <a:lumMod val="60000"/>
                </a:schemeClr>
              </a:solidFill>
              <a:round/>
            </a:ln>
            <a:effectLst/>
          </c:spPr>
          <c:marker>
            <c:symbol val="circle"/>
            <c:size val="17"/>
            <c:spPr>
              <a:solidFill>
                <a:schemeClr val="accent2">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4F2F-4336-A525-9743D97C7FFE}"/>
                </c:ext>
              </c:extLst>
            </c:dLbl>
            <c:dLbl>
              <c:idx val="3"/>
              <c:spPr>
                <a:solidFill>
                  <a:schemeClr val="accent2">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6-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Sheet3!$B$86:$E$86</c:f>
              <c:numCache>
                <c:formatCode>General</c:formatCode>
                <c:ptCount val="4"/>
                <c:pt idx="0">
                  <c:v>7</c:v>
                </c:pt>
                <c:pt idx="1">
                  <c:v>7</c:v>
                </c:pt>
                <c:pt idx="2">
                  <c:v>7</c:v>
                </c:pt>
                <c:pt idx="3">
                  <c:v>7</c:v>
                </c:pt>
              </c:numCache>
            </c:numRef>
          </c:val>
          <c:smooth val="0"/>
          <c:extLst>
            <c:ext xmlns:c16="http://schemas.microsoft.com/office/drawing/2014/chart" uri="{C3380CC4-5D6E-409C-BE32-E72D297353CC}">
              <c16:uniqueId val="{00000027-4F2F-4336-A525-9743D97C7FFE}"/>
            </c:ext>
          </c:extLst>
        </c:ser>
        <c:ser>
          <c:idx val="8"/>
          <c:order val="8"/>
          <c:tx>
            <c:strRef>
              <c:f>Sheet3!$A$87</c:f>
              <c:strCache>
                <c:ptCount val="1"/>
                <c:pt idx="0">
                  <c:v>PLTD SENYIUR</c:v>
                </c:pt>
              </c:strCache>
            </c:strRef>
          </c:tx>
          <c:spPr>
            <a:ln w="31750" cap="rnd">
              <a:solidFill>
                <a:schemeClr val="accent3">
                  <a:lumMod val="60000"/>
                </a:schemeClr>
              </a:solidFill>
              <a:round/>
            </a:ln>
            <a:effectLst/>
          </c:spPr>
          <c:marker>
            <c:symbol val="circle"/>
            <c:size val="17"/>
            <c:spPr>
              <a:solidFill>
                <a:schemeClr val="accent3">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4F2F-4336-A525-9743D97C7FFE}"/>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4F2F-4336-A525-9743D97C7FFE}"/>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4F2F-4336-A525-9743D97C7FFE}"/>
                </c:ext>
              </c:extLst>
            </c:dLbl>
            <c:dLbl>
              <c:idx val="3"/>
              <c:spPr>
                <a:solidFill>
                  <a:schemeClr val="accent3">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4F2F-4336-A525-9743D97C7FF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Sheet3!$B$87:$E$87</c:f>
              <c:numCache>
                <c:formatCode>General</c:formatCode>
                <c:ptCount val="4"/>
                <c:pt idx="0">
                  <c:v>8</c:v>
                </c:pt>
                <c:pt idx="1">
                  <c:v>8</c:v>
                </c:pt>
                <c:pt idx="2">
                  <c:v>8</c:v>
                </c:pt>
                <c:pt idx="3">
                  <c:v>8</c:v>
                </c:pt>
              </c:numCache>
            </c:numRef>
          </c:val>
          <c:smooth val="0"/>
          <c:extLst>
            <c:ext xmlns:c16="http://schemas.microsoft.com/office/drawing/2014/chart" uri="{C3380CC4-5D6E-409C-BE32-E72D297353CC}">
              <c16:uniqueId val="{0000002C-4F2F-4336-A525-9743D97C7FFE}"/>
            </c:ext>
          </c:extLst>
        </c:ser>
        <c:dLbls>
          <c:showLegendKey val="0"/>
          <c:showVal val="0"/>
          <c:showCatName val="0"/>
          <c:showSerName val="0"/>
          <c:showPercent val="0"/>
          <c:showBubbleSize val="0"/>
        </c:dLbls>
        <c:marker val="1"/>
        <c:smooth val="0"/>
        <c:axId val="169300904"/>
        <c:axId val="169301288"/>
      </c:lineChart>
      <c:catAx>
        <c:axId val="169300904"/>
        <c:scaling>
          <c:orientation val="minMax"/>
        </c:scaling>
        <c:delete val="0"/>
        <c:axPos val="t"/>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169301288"/>
        <c:crosses val="autoZero"/>
        <c:auto val="1"/>
        <c:lblAlgn val="ctr"/>
        <c:lblOffset val="100"/>
        <c:noMultiLvlLbl val="0"/>
      </c:catAx>
      <c:valAx>
        <c:axId val="169301288"/>
        <c:scaling>
          <c:orientation val="maxMin"/>
          <c:max val="8"/>
          <c:min val="1"/>
        </c:scaling>
        <c:delete val="1"/>
        <c:axPos val="l"/>
        <c:majorGridlines>
          <c:spPr>
            <a:ln w="9525" cap="flat" cmpd="sng" algn="ctr">
              <a:gradFill>
                <a:gsLst>
                  <a:gs pos="95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400"/>
                  <a:t>Posisi</a:t>
                </a:r>
              </a:p>
            </c:rich>
          </c:tx>
          <c:overlay val="0"/>
          <c:spPr>
            <a:noFill/>
            <a:ln>
              <a:noFill/>
            </a:ln>
            <a:effectLst/>
          </c:spPr>
        </c:title>
        <c:numFmt formatCode="General" sourceLinked="1"/>
        <c:majorTickMark val="out"/>
        <c:minorTickMark val="none"/>
        <c:tickLblPos val="nextTo"/>
        <c:crossAx val="169300904"/>
        <c:crosses val="autoZero"/>
        <c:crossBetween val="between"/>
        <c:majorUnit val="1"/>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TREN SUSUT UP3 BERAU</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BRU!$A$4</c:f>
              <c:strCache>
                <c:ptCount val="1"/>
                <c:pt idx="0">
                  <c:v>2018</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BRU!$B$3:$M$3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BRU!$B$4:$M$4</c:f>
              <c:numCache>
                <c:formatCode>0.00</c:formatCode>
                <c:ptCount val="12"/>
                <c:pt idx="0">
                  <c:v>6.69</c:v>
                </c:pt>
                <c:pt idx="1">
                  <c:v>6.19</c:v>
                </c:pt>
                <c:pt idx="2">
                  <c:v>6.41</c:v>
                </c:pt>
                <c:pt idx="3">
                  <c:v>6.2</c:v>
                </c:pt>
                <c:pt idx="4">
                  <c:v>5.9</c:v>
                </c:pt>
                <c:pt idx="5">
                  <c:v>5.62</c:v>
                </c:pt>
                <c:pt idx="6">
                  <c:v>5.87</c:v>
                </c:pt>
                <c:pt idx="7">
                  <c:v>5.82</c:v>
                </c:pt>
                <c:pt idx="8">
                  <c:v>5.77</c:v>
                </c:pt>
                <c:pt idx="9">
                  <c:v>5.59</c:v>
                </c:pt>
                <c:pt idx="10">
                  <c:v>5.62</c:v>
                </c:pt>
                <c:pt idx="11">
                  <c:v>5.46</c:v>
                </c:pt>
              </c:numCache>
            </c:numRef>
          </c:val>
          <c:smooth val="0"/>
          <c:extLst>
            <c:ext xmlns:c16="http://schemas.microsoft.com/office/drawing/2014/chart" uri="{C3380CC4-5D6E-409C-BE32-E72D297353CC}">
              <c16:uniqueId val="{00000000-E569-42B3-AEA9-A44F7EED011B}"/>
            </c:ext>
          </c:extLst>
        </c:ser>
        <c:ser>
          <c:idx val="1"/>
          <c:order val="1"/>
          <c:tx>
            <c:strRef>
              <c:f>BRU!$A$5</c:f>
              <c:strCache>
                <c:ptCount val="1"/>
                <c:pt idx="0">
                  <c:v>2019</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BRU!$B$3:$M$3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BRU!$B$5:$M$5</c:f>
              <c:numCache>
                <c:formatCode>0.00</c:formatCode>
                <c:ptCount val="12"/>
                <c:pt idx="0">
                  <c:v>5.5495692748099659</c:v>
                </c:pt>
                <c:pt idx="1">
                  <c:v>6.0132494614835368</c:v>
                </c:pt>
                <c:pt idx="2">
                  <c:v>5.9757628511964995</c:v>
                </c:pt>
                <c:pt idx="3">
                  <c:v>5.9175139009849618</c:v>
                </c:pt>
                <c:pt idx="4">
                  <c:v>5.3156163864315049</c:v>
                </c:pt>
                <c:pt idx="5">
                  <c:v>5.704193737475153</c:v>
                </c:pt>
                <c:pt idx="6">
                  <c:v>5.5515437111723198</c:v>
                </c:pt>
                <c:pt idx="7">
                  <c:v>5.5121328719507501</c:v>
                </c:pt>
                <c:pt idx="8">
                  <c:v>5.5132001790216956</c:v>
                </c:pt>
                <c:pt idx="9">
                  <c:v>5.3431549270916632</c:v>
                </c:pt>
                <c:pt idx="10">
                  <c:v>5.3113783007172319</c:v>
                </c:pt>
                <c:pt idx="11">
                  <c:v>5.22</c:v>
                </c:pt>
              </c:numCache>
            </c:numRef>
          </c:val>
          <c:smooth val="0"/>
          <c:extLst>
            <c:ext xmlns:c16="http://schemas.microsoft.com/office/drawing/2014/chart" uri="{C3380CC4-5D6E-409C-BE32-E72D297353CC}">
              <c16:uniqueId val="{00000001-E569-42B3-AEA9-A44F7EED011B}"/>
            </c:ext>
          </c:extLst>
        </c:ser>
        <c:ser>
          <c:idx val="2"/>
          <c:order val="2"/>
          <c:tx>
            <c:strRef>
              <c:f>BRU!$A$6</c:f>
              <c:strCache>
                <c:ptCount val="1"/>
                <c:pt idx="0">
                  <c:v>2020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BRU!$B$3:$M$3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BRU!$B$6:$M$6</c:f>
              <c:numCache>
                <c:formatCode>0.00</c:formatCode>
                <c:ptCount val="12"/>
                <c:pt idx="0">
                  <c:v>6.3030528298088484</c:v>
                </c:pt>
                <c:pt idx="1">
                  <c:v>4.4114383494160174</c:v>
                </c:pt>
                <c:pt idx="2">
                  <c:v>5.5162868524407509</c:v>
                </c:pt>
                <c:pt idx="3">
                  <c:v>4.6798363148955762</c:v>
                </c:pt>
                <c:pt idx="4">
                  <c:v>4.7296742022226734</c:v>
                </c:pt>
                <c:pt idx="5">
                  <c:v>4.6976862141538316</c:v>
                </c:pt>
                <c:pt idx="6">
                  <c:v>4.4000000000000004</c:v>
                </c:pt>
                <c:pt idx="7">
                  <c:v>4.37</c:v>
                </c:pt>
                <c:pt idx="8">
                  <c:v>4.17</c:v>
                </c:pt>
                <c:pt idx="9">
                  <c:v>4.18</c:v>
                </c:pt>
                <c:pt idx="10">
                  <c:v>4.24</c:v>
                </c:pt>
                <c:pt idx="11">
                  <c:v>4.0199999999999996</c:v>
                </c:pt>
              </c:numCache>
            </c:numRef>
          </c:val>
          <c:smooth val="0"/>
          <c:extLst>
            <c:ext xmlns:c16="http://schemas.microsoft.com/office/drawing/2014/chart" uri="{C3380CC4-5D6E-409C-BE32-E72D297353CC}">
              <c16:uniqueId val="{00000002-E569-42B3-AEA9-A44F7EED011B}"/>
            </c:ext>
          </c:extLst>
        </c:ser>
        <c:dLbls>
          <c:showLegendKey val="0"/>
          <c:showVal val="0"/>
          <c:showCatName val="0"/>
          <c:showSerName val="0"/>
          <c:showPercent val="0"/>
          <c:showBubbleSize val="0"/>
        </c:dLbls>
        <c:marker val="1"/>
        <c:smooth val="0"/>
        <c:axId val="1446068927"/>
        <c:axId val="1636779919"/>
      </c:lineChart>
      <c:catAx>
        <c:axId val="144606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79919"/>
        <c:crosses val="autoZero"/>
        <c:auto val="1"/>
        <c:lblAlgn val="ctr"/>
        <c:lblOffset val="100"/>
        <c:noMultiLvlLbl val="0"/>
      </c:catAx>
      <c:valAx>
        <c:axId val="1636779919"/>
        <c:scaling>
          <c:orientation val="minMax"/>
          <c:min val="4"/>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46068927"/>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TARGET VS REALISASI SUSUT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BRU!$A$13</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BRU!$B$12:$D$12</c:f>
              <c:numCache>
                <c:formatCode>General</c:formatCode>
                <c:ptCount val="3"/>
                <c:pt idx="0">
                  <c:v>2018</c:v>
                </c:pt>
                <c:pt idx="1">
                  <c:v>2019</c:v>
                </c:pt>
                <c:pt idx="2">
                  <c:v>2020</c:v>
                </c:pt>
              </c:numCache>
            </c:numRef>
          </c:cat>
          <c:val>
            <c:numRef>
              <c:f>BRU!$B$13:$D$13</c:f>
              <c:numCache>
                <c:formatCode>General</c:formatCode>
                <c:ptCount val="3"/>
                <c:pt idx="0">
                  <c:v>5.53</c:v>
                </c:pt>
                <c:pt idx="1">
                  <c:v>5.28</c:v>
                </c:pt>
                <c:pt idx="2">
                  <c:v>5.05</c:v>
                </c:pt>
              </c:numCache>
            </c:numRef>
          </c:val>
          <c:extLst>
            <c:ext xmlns:c16="http://schemas.microsoft.com/office/drawing/2014/chart" uri="{C3380CC4-5D6E-409C-BE32-E72D297353CC}">
              <c16:uniqueId val="{00000000-9FE3-4626-8DE0-34E086A76619}"/>
            </c:ext>
          </c:extLst>
        </c:ser>
        <c:ser>
          <c:idx val="1"/>
          <c:order val="1"/>
          <c:tx>
            <c:strRef>
              <c:f>BRU!$A$14</c:f>
              <c:strCache>
                <c:ptCount val="1"/>
                <c:pt idx="0">
                  <c:v>REALISASI</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BRU!$B$12:$D$12</c:f>
              <c:numCache>
                <c:formatCode>General</c:formatCode>
                <c:ptCount val="3"/>
                <c:pt idx="0">
                  <c:v>2018</c:v>
                </c:pt>
                <c:pt idx="1">
                  <c:v>2019</c:v>
                </c:pt>
                <c:pt idx="2">
                  <c:v>2020</c:v>
                </c:pt>
              </c:numCache>
            </c:numRef>
          </c:cat>
          <c:val>
            <c:numRef>
              <c:f>BRU!$B$14:$D$14</c:f>
              <c:numCache>
                <c:formatCode>General</c:formatCode>
                <c:ptCount val="3"/>
                <c:pt idx="0">
                  <c:v>5.46</c:v>
                </c:pt>
                <c:pt idx="1">
                  <c:v>5.22</c:v>
                </c:pt>
                <c:pt idx="2">
                  <c:v>4.0199999999999996</c:v>
                </c:pt>
              </c:numCache>
            </c:numRef>
          </c:val>
          <c:extLst>
            <c:ext xmlns:c16="http://schemas.microsoft.com/office/drawing/2014/chart" uri="{C3380CC4-5D6E-409C-BE32-E72D297353CC}">
              <c16:uniqueId val="{00000001-9FE3-4626-8DE0-34E086A76619}"/>
            </c:ext>
          </c:extLst>
        </c:ser>
        <c:dLbls>
          <c:dLblPos val="outEnd"/>
          <c:showLegendKey val="0"/>
          <c:showVal val="1"/>
          <c:showCatName val="0"/>
          <c:showSerName val="0"/>
          <c:showPercent val="0"/>
          <c:showBubbleSize val="0"/>
        </c:dLbls>
        <c:gapWidth val="444"/>
        <c:overlap val="-90"/>
        <c:axId val="1026349663"/>
        <c:axId val="1636781999"/>
      </c:barChart>
      <c:catAx>
        <c:axId val="1026349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81999"/>
        <c:crosses val="autoZero"/>
        <c:auto val="1"/>
        <c:lblAlgn val="ctr"/>
        <c:lblOffset val="100"/>
        <c:noMultiLvlLbl val="0"/>
      </c:catAx>
      <c:valAx>
        <c:axId val="1636781999"/>
        <c:scaling>
          <c:orientation val="minMax"/>
        </c:scaling>
        <c:delete val="1"/>
        <c:axPos val="l"/>
        <c:numFmt formatCode="General" sourceLinked="1"/>
        <c:majorTickMark val="none"/>
        <c:minorTickMark val="none"/>
        <c:tickLblPos val="nextTo"/>
        <c:crossAx val="1026349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pattFill prst="openDmnd">
      <a:fgClr>
        <a:schemeClr val="accent4">
          <a:lumMod val="20000"/>
          <a:lumOff val="80000"/>
        </a:schemeClr>
      </a:fgClr>
      <a:bgClr>
        <a:schemeClr val="bg1"/>
      </a:bgClr>
    </a:patt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9266227657572897E-2"/>
          <c:y val="0"/>
          <c:w val="0.91773805790739005"/>
          <c:h val="0.7982015397984128"/>
        </c:manualLayout>
      </c:layout>
      <c:barChart>
        <c:barDir val="col"/>
        <c:grouping val="clustered"/>
        <c:varyColors val="0"/>
        <c:ser>
          <c:idx val="0"/>
          <c:order val="0"/>
          <c:tx>
            <c:strRef>
              <c:f>Sheet1!$G$1</c:f>
              <c:strCache>
                <c:ptCount val="1"/>
                <c:pt idx="0">
                  <c:v>sd. JUN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A04-4010-91E8-B87D32EEE91C}"/>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Sheet1!$G$2</c:f>
              <c:numCache>
                <c:formatCode>_(* #,##0.00_);_(* \(#,##0.00\);_(* "-"??_);_(@_)</c:formatCode>
                <c:ptCount val="1"/>
                <c:pt idx="0">
                  <c:v>2299.21</c:v>
                </c:pt>
              </c:numCache>
            </c:numRef>
          </c:val>
          <c:extLst>
            <c:ext xmlns:c16="http://schemas.microsoft.com/office/drawing/2014/chart" uri="{C3380CC4-5D6E-409C-BE32-E72D297353CC}">
              <c16:uniqueId val="{00000001-BA04-4010-91E8-B87D32EEE91C}"/>
            </c:ext>
          </c:extLst>
        </c:ser>
        <c:ser>
          <c:idx val="1"/>
          <c:order val="1"/>
          <c:tx>
            <c:strRef>
              <c:f>Sheet1!$H$1</c:f>
              <c:strCache>
                <c:ptCount val="1"/>
                <c:pt idx="0">
                  <c:v>sd. 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Sheet1!$H$2</c:f>
              <c:numCache>
                <c:formatCode>_(* #,##0_);_(* \(#,##0\);_(* "-"??_);_(@_)</c:formatCode>
                <c:ptCount val="1"/>
                <c:pt idx="0">
                  <c:v>2695.8890000000001</c:v>
                </c:pt>
              </c:numCache>
            </c:numRef>
          </c:val>
          <c:extLst>
            <c:ext xmlns:c16="http://schemas.microsoft.com/office/drawing/2014/chart" uri="{C3380CC4-5D6E-409C-BE32-E72D297353CC}">
              <c16:uniqueId val="{00000002-BA04-4010-91E8-B87D32EEE91C}"/>
            </c:ext>
          </c:extLst>
        </c:ser>
        <c:ser>
          <c:idx val="2"/>
          <c:order val="2"/>
          <c:tx>
            <c:strRef>
              <c:f>Sheet1!$I$1</c:f>
              <c:strCache>
                <c:ptCount val="1"/>
                <c:pt idx="0">
                  <c:v>sd. AGT</c:v>
                </c:pt>
              </c:strCache>
            </c:strRef>
          </c:tx>
          <c:invertIfNegative val="0"/>
          <c:dLbls>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Sheet1!$I$2</c:f>
              <c:numCache>
                <c:formatCode>_(* #,##0_);_(* \(#,##0\);_(* "-"??_);_(@_)</c:formatCode>
                <c:ptCount val="1"/>
                <c:pt idx="0">
                  <c:v>3114.21</c:v>
                </c:pt>
              </c:numCache>
            </c:numRef>
          </c:val>
          <c:extLst>
            <c:ext xmlns:c16="http://schemas.microsoft.com/office/drawing/2014/chart" uri="{C3380CC4-5D6E-409C-BE32-E72D297353CC}">
              <c16:uniqueId val="{00000003-BA04-4010-91E8-B87D32EEE91C}"/>
            </c:ext>
          </c:extLst>
        </c:ser>
        <c:ser>
          <c:idx val="3"/>
          <c:order val="3"/>
          <c:tx>
            <c:strRef>
              <c:f>Sheet1!$J$1</c:f>
              <c:strCache>
                <c:ptCount val="1"/>
                <c:pt idx="0">
                  <c:v>sd. SEP</c:v>
                </c:pt>
              </c:strCache>
            </c:strRef>
          </c:tx>
          <c:invertIfNegative val="0"/>
          <c:dLbls>
            <c:dLbl>
              <c:idx val="0"/>
              <c:layout>
                <c:manualLayout>
                  <c:x val="-9.762890645254518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A04-4010-91E8-B87D32EEE91C}"/>
                </c:ext>
              </c:extLst>
            </c:dLbl>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Sheet1!$J$2</c:f>
              <c:numCache>
                <c:formatCode>#,##0.00</c:formatCode>
                <c:ptCount val="1"/>
                <c:pt idx="0">
                  <c:v>3502.1350000000002</c:v>
                </c:pt>
              </c:numCache>
            </c:numRef>
          </c:val>
          <c:extLst>
            <c:ext xmlns:c16="http://schemas.microsoft.com/office/drawing/2014/chart" uri="{C3380CC4-5D6E-409C-BE32-E72D297353CC}">
              <c16:uniqueId val="{00000005-BA04-4010-91E8-B87D32EEE91C}"/>
            </c:ext>
          </c:extLst>
        </c:ser>
        <c:ser>
          <c:idx val="4"/>
          <c:order val="4"/>
          <c:tx>
            <c:strRef>
              <c:f>Sheet1!$K$1</c:f>
              <c:strCache>
                <c:ptCount val="1"/>
                <c:pt idx="0">
                  <c:v>sd. OKT</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Sheet1!$K$2</c:f>
              <c:numCache>
                <c:formatCode>_(* #,##0_);_(* \(#,##0\);_(* "-"??_);_(@_)</c:formatCode>
                <c:ptCount val="1"/>
                <c:pt idx="0">
                  <c:v>3875.99</c:v>
                </c:pt>
              </c:numCache>
            </c:numRef>
          </c:val>
          <c:extLst>
            <c:ext xmlns:c16="http://schemas.microsoft.com/office/drawing/2014/chart" uri="{C3380CC4-5D6E-409C-BE32-E72D297353CC}">
              <c16:uniqueId val="{00000006-BA04-4010-91E8-B87D32EEE91C}"/>
            </c:ext>
          </c:extLst>
        </c:ser>
        <c:ser>
          <c:idx val="5"/>
          <c:order val="5"/>
          <c:tx>
            <c:strRef>
              <c:f>Sheet1!$L$1</c:f>
              <c:strCache>
                <c:ptCount val="1"/>
                <c:pt idx="0">
                  <c:v>sd. 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Sheet1!$L$2</c:f>
              <c:numCache>
                <c:formatCode>_(* #,##0_);_(* \(#,##0\);_(* "-"??_);_(@_)</c:formatCode>
                <c:ptCount val="1"/>
                <c:pt idx="0">
                  <c:v>4264.74</c:v>
                </c:pt>
              </c:numCache>
            </c:numRef>
          </c:val>
          <c:extLst>
            <c:ext xmlns:c16="http://schemas.microsoft.com/office/drawing/2014/chart" uri="{C3380CC4-5D6E-409C-BE32-E72D297353CC}">
              <c16:uniqueId val="{00000007-BA04-4010-91E8-B87D32EEE91C}"/>
            </c:ext>
          </c:extLst>
        </c:ser>
        <c:ser>
          <c:idx val="6"/>
          <c:order val="6"/>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Sheet1!$M$2</c:f>
              <c:numCache>
                <c:formatCode>#,##0.00</c:formatCode>
                <c:ptCount val="1"/>
                <c:pt idx="0">
                  <c:v>4684.1149999999998</c:v>
                </c:pt>
              </c:numCache>
            </c:numRef>
          </c:val>
          <c:extLst>
            <c:ext xmlns:c16="http://schemas.microsoft.com/office/drawing/2014/chart" uri="{C3380CC4-5D6E-409C-BE32-E72D297353CC}">
              <c16:uniqueId val="{00000008-BA04-4010-91E8-B87D32EEE91C}"/>
            </c:ext>
          </c:extLst>
        </c:ser>
        <c:dLbls>
          <c:showLegendKey val="0"/>
          <c:showVal val="1"/>
          <c:showCatName val="0"/>
          <c:showSerName val="0"/>
          <c:showPercent val="0"/>
          <c:showBubbleSize val="0"/>
        </c:dLbls>
        <c:gapWidth val="125"/>
        <c:overlap val="-25"/>
        <c:axId val="257717096"/>
        <c:axId val="217702888"/>
      </c:barChart>
      <c:catAx>
        <c:axId val="257717096"/>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17702888"/>
        <c:crosses val="autoZero"/>
        <c:auto val="1"/>
        <c:lblAlgn val="ctr"/>
        <c:lblOffset val="100"/>
        <c:noMultiLvlLbl val="0"/>
      </c:catAx>
      <c:valAx>
        <c:axId val="217702888"/>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7717096"/>
        <c:crosses val="autoZero"/>
        <c:crossBetween val="between"/>
      </c:valAx>
    </c:plotArea>
    <c:legend>
      <c:legendPos val="b"/>
      <c:layout>
        <c:manualLayout>
          <c:xMode val="edge"/>
          <c:yMode val="edge"/>
          <c:x val="8.6166441450355347E-2"/>
          <c:y val="0.92899099924599249"/>
          <c:w val="0.86289956375613963"/>
          <c:h val="7.1009000754007567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Sheet1!$G$1</c:f>
              <c:strCache>
                <c:ptCount val="1"/>
                <c:pt idx="0">
                  <c:v>sd. JUN</c:v>
                </c:pt>
              </c:strCache>
            </c:strRef>
          </c:tx>
          <c:spPr>
            <a:solidFill>
              <a:schemeClr val="accent1"/>
            </a:solidFill>
            <a:ln>
              <a:noFill/>
            </a:ln>
            <a:effectLst/>
          </c:spPr>
          <c:invertIfNegative val="0"/>
          <c:dLbls>
            <c:dLbl>
              <c:idx val="0"/>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B02-47F1-A964-86DF7E19E0F8}"/>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6B02-47F1-A964-86DF7E19E0F8}"/>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6B02-47F1-A964-86DF7E19E0F8}"/>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Sheet1!$G$2:$G$5</c:f>
              <c:numCache>
                <c:formatCode>0.0</c:formatCode>
                <c:ptCount val="4"/>
                <c:pt idx="0">
                  <c:v>9.4</c:v>
                </c:pt>
                <c:pt idx="1">
                  <c:v>0.31</c:v>
                </c:pt>
                <c:pt idx="2">
                  <c:v>81.709999999999994</c:v>
                </c:pt>
                <c:pt idx="3">
                  <c:v>2.13</c:v>
                </c:pt>
              </c:numCache>
            </c:numRef>
          </c:val>
          <c:extLst>
            <c:ext xmlns:c16="http://schemas.microsoft.com/office/drawing/2014/chart" uri="{C3380CC4-5D6E-409C-BE32-E72D297353CC}">
              <c16:uniqueId val="{00000003-6B02-47F1-A964-86DF7E19E0F8}"/>
            </c:ext>
          </c:extLst>
        </c:ser>
        <c:ser>
          <c:idx val="1"/>
          <c:order val="1"/>
          <c:tx>
            <c:strRef>
              <c:f>Sheet1!$H$1</c:f>
              <c:strCache>
                <c:ptCount val="1"/>
                <c:pt idx="0">
                  <c:v>sd. JUL</c:v>
                </c:pt>
              </c:strCache>
            </c:strRef>
          </c:tx>
          <c:spPr>
            <a:solidFill>
              <a:schemeClr val="accent2"/>
            </a:solidFill>
            <a:ln>
              <a:noFill/>
            </a:ln>
            <a:effectLst/>
          </c:spPr>
          <c:invertIfNegative val="0"/>
          <c:dLbls>
            <c:dLbl>
              <c:idx val="0"/>
              <c:numFmt formatCode="#,##0.00;[Red]#,##0.00" sourceLinked="0"/>
              <c:spPr>
                <a:noFill/>
                <a:ln>
                  <a:noFill/>
                </a:ln>
                <a:effectLst/>
              </c:spPr>
              <c:txPr>
                <a:bodyPr rot="-2700000" spcFirstLastPara="1" vertOverflow="clip" vert="horz" wrap="square" lIns="38100" tIns="19050" rIns="38100" bIns="19050" anchor="ctr" anchorCtr="1"/>
                <a:lstStyle/>
                <a:p>
                  <a:pPr>
                    <a:defRPr lang="en-US"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B02-47F1-A964-86DF7E19E0F8}"/>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6B02-47F1-A964-86DF7E19E0F8}"/>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6B02-47F1-A964-86DF7E19E0F8}"/>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Sheet1!$H$2:$H$5</c:f>
              <c:numCache>
                <c:formatCode>0.0</c:formatCode>
                <c:ptCount val="4"/>
                <c:pt idx="0">
                  <c:v>9.69</c:v>
                </c:pt>
                <c:pt idx="1">
                  <c:v>0.31030000000000002</c:v>
                </c:pt>
                <c:pt idx="2">
                  <c:v>82.22</c:v>
                </c:pt>
                <c:pt idx="3">
                  <c:v>2.09</c:v>
                </c:pt>
              </c:numCache>
            </c:numRef>
          </c:val>
          <c:extLst>
            <c:ext xmlns:c16="http://schemas.microsoft.com/office/drawing/2014/chart" uri="{C3380CC4-5D6E-409C-BE32-E72D297353CC}">
              <c16:uniqueId val="{00000007-6B02-47F1-A964-86DF7E19E0F8}"/>
            </c:ext>
          </c:extLst>
        </c:ser>
        <c:ser>
          <c:idx val="2"/>
          <c:order val="2"/>
          <c:tx>
            <c:strRef>
              <c:f>Sheet1!$I$1</c:f>
              <c:strCache>
                <c:ptCount val="1"/>
                <c:pt idx="0">
                  <c:v>sd. AGT</c:v>
                </c:pt>
              </c:strCache>
            </c:strRef>
          </c:tx>
          <c:spPr>
            <a:solidFill>
              <a:schemeClr val="accent3"/>
            </a:solidFill>
            <a:ln>
              <a:noFill/>
            </a:ln>
            <a:effectLst/>
          </c:spPr>
          <c:invertIfNegative val="0"/>
          <c:dLbls>
            <c:dLbl>
              <c:idx val="0"/>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B02-47F1-A964-86DF7E19E0F8}"/>
                </c:ext>
              </c:extLst>
            </c:dLbl>
            <c:dLbl>
              <c:idx val="1"/>
              <c:numFmt formatCode="#,##0.0000;[Red]#,##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6B02-47F1-A964-86DF7E19E0F8}"/>
                </c:ext>
              </c:extLst>
            </c:dLbl>
            <c:dLbl>
              <c:idx val="3"/>
              <c:numFmt formatCode="#,##0.00;[Red]#,##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A-6B02-47F1-A964-86DF7E19E0F8}"/>
                </c:ext>
              </c:extLst>
            </c:dLbl>
            <c:numFmt formatCode="#,##0.00;[Red]#,##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Sheet1!$I$2:$I$5</c:f>
              <c:numCache>
                <c:formatCode>0.0</c:formatCode>
                <c:ptCount val="4"/>
                <c:pt idx="0">
                  <c:v>9.879999999999999</c:v>
                </c:pt>
                <c:pt idx="1">
                  <c:v>0.30980000000000002</c:v>
                </c:pt>
                <c:pt idx="2">
                  <c:v>82.21</c:v>
                </c:pt>
                <c:pt idx="3">
                  <c:v>2.0699999999999998</c:v>
                </c:pt>
              </c:numCache>
            </c:numRef>
          </c:val>
          <c:extLst>
            <c:ext xmlns:c16="http://schemas.microsoft.com/office/drawing/2014/chart" uri="{C3380CC4-5D6E-409C-BE32-E72D297353CC}">
              <c16:uniqueId val="{0000000B-6B02-47F1-A964-86DF7E19E0F8}"/>
            </c:ext>
          </c:extLst>
        </c:ser>
        <c:ser>
          <c:idx val="3"/>
          <c:order val="3"/>
          <c:tx>
            <c:strRef>
              <c:f>Sheet1!$J$1</c:f>
              <c:strCache>
                <c:ptCount val="1"/>
                <c:pt idx="0">
                  <c:v>sd. SEP</c:v>
                </c:pt>
              </c:strCache>
            </c:strRef>
          </c:tx>
          <c:spPr>
            <a:solidFill>
              <a:schemeClr val="accent4"/>
            </a:solidFill>
            <a:ln>
              <a:noFill/>
            </a:ln>
            <a:effectLst/>
          </c:spPr>
          <c:invertIfNegative val="0"/>
          <c:dLbls>
            <c:dLbl>
              <c:idx val="0"/>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B02-47F1-A964-86DF7E19E0F8}"/>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D-6B02-47F1-A964-86DF7E19E0F8}"/>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E-6B02-47F1-A964-86DF7E19E0F8}"/>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Sheet1!$J$2:$J$5</c:f>
              <c:numCache>
                <c:formatCode>0.0</c:formatCode>
                <c:ptCount val="4"/>
                <c:pt idx="0">
                  <c:v>10.09</c:v>
                </c:pt>
                <c:pt idx="1">
                  <c:v>0.30930000000000002</c:v>
                </c:pt>
                <c:pt idx="2">
                  <c:v>82.44</c:v>
                </c:pt>
                <c:pt idx="3">
                  <c:v>2.0499999999999998</c:v>
                </c:pt>
              </c:numCache>
            </c:numRef>
          </c:val>
          <c:extLst>
            <c:ext xmlns:c16="http://schemas.microsoft.com/office/drawing/2014/chart" uri="{C3380CC4-5D6E-409C-BE32-E72D297353CC}">
              <c16:uniqueId val="{0000000F-6B02-47F1-A964-86DF7E19E0F8}"/>
            </c:ext>
          </c:extLst>
        </c:ser>
        <c:ser>
          <c:idx val="4"/>
          <c:order val="4"/>
          <c:tx>
            <c:strRef>
              <c:f>Sheet1!$K$1</c:f>
              <c:strCache>
                <c:ptCount val="1"/>
                <c:pt idx="0">
                  <c:v>sd. OKT</c:v>
                </c:pt>
              </c:strCache>
            </c:strRef>
          </c:tx>
          <c:spPr>
            <a:solidFill>
              <a:schemeClr val="accent5"/>
            </a:solidFill>
            <a:ln>
              <a:noFill/>
            </a:ln>
            <a:effectLst/>
          </c:spPr>
          <c:invertIfNegative val="0"/>
          <c:dLbls>
            <c:dLbl>
              <c:idx val="0"/>
              <c:tx>
                <c:rich>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fld id="{88249299-5160-45AE-B758-668AB12E1B7E}" type="VALUE">
                      <a:rPr lang="en-US">
                        <a:solidFill>
                          <a:schemeClr val="tx1"/>
                        </a:solidFill>
                      </a:rPr>
                      <a:pPr>
                        <a:defRPr lang="id-ID" sz="1200" b="1" i="0" u="none" strike="noStrike" kern="1200" baseline="0">
                          <a:solidFill>
                            <a:schemeClr val="tx1"/>
                          </a:solidFill>
                          <a:latin typeface="+mn-lt"/>
                          <a:ea typeface="+mn-ea"/>
                          <a:cs typeface="+mn-cs"/>
                        </a:defRPr>
                      </a:pPr>
                      <a:t>[VALUE]</a:t>
                    </a:fld>
                    <a:endParaRPr lang="en-ID"/>
                  </a:p>
                </c:rich>
              </c:tx>
              <c:numFmt formatCode="#,##0.00" sourceLinked="0"/>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6B02-47F1-A964-86DF7E19E0F8}"/>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1-6B02-47F1-A964-86DF7E19E0F8}"/>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2-6B02-47F1-A964-86DF7E19E0F8}"/>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3-6B02-47F1-A964-86DF7E19E0F8}"/>
                </c:ext>
              </c:extLst>
            </c:dLbl>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Sheet1!$K$2:$K$5</c:f>
              <c:numCache>
                <c:formatCode>0.0</c:formatCode>
                <c:ptCount val="4"/>
                <c:pt idx="0">
                  <c:v>9.89</c:v>
                </c:pt>
                <c:pt idx="1">
                  <c:v>0.30969999999999998</c:v>
                </c:pt>
                <c:pt idx="2">
                  <c:v>82.61</c:v>
                </c:pt>
                <c:pt idx="3">
                  <c:v>2.0299999999999998</c:v>
                </c:pt>
              </c:numCache>
            </c:numRef>
          </c:val>
          <c:extLst>
            <c:ext xmlns:c16="http://schemas.microsoft.com/office/drawing/2014/chart" uri="{C3380CC4-5D6E-409C-BE32-E72D297353CC}">
              <c16:uniqueId val="{00000014-6B02-47F1-A964-86DF7E19E0F8}"/>
            </c:ext>
          </c:extLst>
        </c:ser>
        <c:ser>
          <c:idx val="5"/>
          <c:order val="5"/>
          <c:tx>
            <c:strRef>
              <c:f>Sheet1!$L$1</c:f>
              <c:strCache>
                <c:ptCount val="1"/>
                <c:pt idx="0">
                  <c:v>sd. NOV</c:v>
                </c:pt>
              </c:strCache>
            </c:strRef>
          </c:tx>
          <c:spPr>
            <a:solidFill>
              <a:schemeClr val="accent6"/>
            </a:solidFill>
            <a:ln>
              <a:noFill/>
            </a:ln>
            <a:effectLst/>
          </c:spPr>
          <c:invertIfNegative val="0"/>
          <c:dLbls>
            <c:dLbl>
              <c:idx val="0"/>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B02-47F1-A964-86DF7E19E0F8}"/>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6-6B02-47F1-A964-86DF7E19E0F8}"/>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7-6B02-47F1-A964-86DF7E19E0F8}"/>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FUEL MIX (%)</c:v>
                </c:pt>
                <c:pt idx="1">
                  <c:v>SFC (liter/kWh)</c:v>
                </c:pt>
                <c:pt idx="2">
                  <c:v>EAF (%)</c:v>
                </c:pt>
                <c:pt idx="3">
                  <c:v>PS (%)</c:v>
                </c:pt>
              </c:strCache>
            </c:strRef>
          </c:cat>
          <c:val>
            <c:numRef>
              <c:f>Sheet1!$L$2:$L$5</c:f>
              <c:numCache>
                <c:formatCode>0.0</c:formatCode>
                <c:ptCount val="4"/>
                <c:pt idx="0">
                  <c:v>9.85</c:v>
                </c:pt>
                <c:pt idx="1">
                  <c:v>0.31019999999999998</c:v>
                </c:pt>
                <c:pt idx="2">
                  <c:v>83.24</c:v>
                </c:pt>
                <c:pt idx="3">
                  <c:v>2.02</c:v>
                </c:pt>
              </c:numCache>
            </c:numRef>
          </c:val>
          <c:extLst>
            <c:ext xmlns:c16="http://schemas.microsoft.com/office/drawing/2014/chart" uri="{C3380CC4-5D6E-409C-BE32-E72D297353CC}">
              <c16:uniqueId val="{00000018-6B02-47F1-A964-86DF7E19E0F8}"/>
            </c:ext>
          </c:extLst>
        </c:ser>
        <c:ser>
          <c:idx val="6"/>
          <c:order val="6"/>
          <c:tx>
            <c:strRef>
              <c:f>Sheet1!$M$1</c:f>
              <c:strCache>
                <c:ptCount val="1"/>
                <c:pt idx="0">
                  <c:v>sd. DES</c:v>
                </c:pt>
              </c:strCache>
            </c:strRef>
          </c:tx>
          <c:spPr>
            <a:solidFill>
              <a:schemeClr val="accent1">
                <a:lumMod val="60000"/>
              </a:schemeClr>
            </a:solidFill>
            <a:ln>
              <a:noFill/>
            </a:ln>
            <a:effectLst/>
          </c:spPr>
          <c:invertIfNegative val="0"/>
          <c:dLbls>
            <c:dLbl>
              <c:idx val="0"/>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6B02-47F1-A964-86DF7E19E0F8}"/>
                </c:ext>
              </c:extLst>
            </c:dLbl>
            <c:dLbl>
              <c:idx val="1"/>
              <c:numFmt formatCode="#,##0.0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A-6B02-47F1-A964-86DF7E19E0F8}"/>
                </c:ext>
              </c:extLst>
            </c:dLbl>
            <c:dLbl>
              <c:idx val="2"/>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B-6B02-47F1-A964-86DF7E19E0F8}"/>
                </c:ext>
              </c:extLst>
            </c:dLbl>
            <c:dLbl>
              <c:idx val="3"/>
              <c:numFmt formatCode="#,##0.00" sourceLinked="0"/>
              <c:spPr>
                <a:noFill/>
                <a:ln>
                  <a:noFill/>
                </a:ln>
                <a:effectLst/>
              </c:spPr>
              <c:txPr>
                <a:bodyPr rot="-27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1C-6B02-47F1-A964-86DF7E19E0F8}"/>
                </c:ext>
              </c:extLst>
            </c:dLbl>
            <c:numFmt formatCode="#,##0.00" sourceLinked="0"/>
            <c:spPr>
              <a:noFill/>
              <a:ln>
                <a:noFill/>
              </a:ln>
              <a:effectLst/>
            </c:spPr>
            <c:txPr>
              <a:bodyPr rot="-5400000" spcFirstLastPara="1" vertOverflow="clip" horzOverflow="clip" vert="horz" wrap="square" lIns="38100" tIns="19050" rIns="38100" bIns="19050" anchor="ctr" anchorCtr="1">
                <a:spAutoFit/>
              </a:bodyPr>
              <a:lstStyle/>
              <a:p>
                <a:pPr>
                  <a:defRPr lang="id-ID" sz="120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FUEL MIX (%)</c:v>
                </c:pt>
                <c:pt idx="1">
                  <c:v>SFC (liter/kWh)</c:v>
                </c:pt>
                <c:pt idx="2">
                  <c:v>EAF (%)</c:v>
                </c:pt>
                <c:pt idx="3">
                  <c:v>PS (%)</c:v>
                </c:pt>
              </c:strCache>
            </c:strRef>
          </c:cat>
          <c:val>
            <c:numRef>
              <c:f>Sheet1!$M$2:$M$5</c:f>
              <c:numCache>
                <c:formatCode>0.0</c:formatCode>
                <c:ptCount val="4"/>
                <c:pt idx="0">
                  <c:v>9.85</c:v>
                </c:pt>
                <c:pt idx="1">
                  <c:v>0.31069999999999998</c:v>
                </c:pt>
                <c:pt idx="2">
                  <c:v>84.09</c:v>
                </c:pt>
                <c:pt idx="3">
                  <c:v>2.0099999999999998</c:v>
                </c:pt>
              </c:numCache>
            </c:numRef>
          </c:val>
          <c:extLst>
            <c:ext xmlns:c16="http://schemas.microsoft.com/office/drawing/2014/chart" uri="{C3380CC4-5D6E-409C-BE32-E72D297353CC}">
              <c16:uniqueId val="{0000001D-6B02-47F1-A964-86DF7E19E0F8}"/>
            </c:ext>
          </c:extLst>
        </c:ser>
        <c:dLbls>
          <c:showLegendKey val="0"/>
          <c:showVal val="0"/>
          <c:showCatName val="0"/>
          <c:showSerName val="0"/>
          <c:showPercent val="0"/>
          <c:showBubbleSize val="0"/>
        </c:dLbls>
        <c:gapWidth val="250"/>
        <c:overlap val="-25"/>
        <c:axId val="217704064"/>
        <c:axId val="217704456"/>
      </c:barChart>
      <c:catAx>
        <c:axId val="217704064"/>
        <c:scaling>
          <c:orientation val="minMax"/>
        </c:scaling>
        <c:delete val="0"/>
        <c:axPos val="b"/>
        <c:majorGridlines>
          <c:spPr>
            <a:ln w="9525" cap="flat" cmpd="sng" algn="ctr">
              <a:solidFill>
                <a:schemeClr val="tx1">
                  <a:lumMod val="15000"/>
                  <a:lumOff val="85000"/>
                </a:schemeClr>
              </a:solidFill>
              <a:prstDash val="solid"/>
              <a:round/>
            </a:ln>
            <a:effectLst/>
          </c:spPr>
        </c:majorGridlines>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id-ID" sz="1065" b="1" i="0" u="none" strike="noStrike" kern="1200" cap="all" spc="120" normalizeH="0" baseline="0">
                <a:solidFill>
                  <a:schemeClr val="tx1"/>
                </a:solidFill>
                <a:latin typeface="+mn-lt"/>
                <a:ea typeface="+mn-ea"/>
                <a:cs typeface="+mn-cs"/>
              </a:defRPr>
            </a:pPr>
            <a:endParaRPr lang="en-US"/>
          </a:p>
        </c:txPr>
        <c:crossAx val="217704456"/>
        <c:crosses val="autoZero"/>
        <c:auto val="1"/>
        <c:lblAlgn val="ctr"/>
        <c:lblOffset val="100"/>
        <c:noMultiLvlLbl val="0"/>
      </c:catAx>
      <c:valAx>
        <c:axId val="217704456"/>
        <c:scaling>
          <c:orientation val="minMax"/>
        </c:scaling>
        <c:delete val="1"/>
        <c:axPos val="l"/>
        <c:numFmt formatCode="0.0" sourceLinked="1"/>
        <c:majorTickMark val="none"/>
        <c:minorTickMark val="none"/>
        <c:tickLblPos val="none"/>
        <c:crossAx val="217704064"/>
        <c:crosses val="autoZero"/>
        <c:crossBetween val="between"/>
      </c:valAx>
      <c:spPr>
        <a:noFill/>
        <a:ln w="25400">
          <a:noFill/>
        </a:ln>
        <a:effectLst/>
      </c:spPr>
    </c:plotArea>
    <c:legend>
      <c:legendPos val="t"/>
      <c:layout>
        <c:manualLayout>
          <c:xMode val="edge"/>
          <c:yMode val="edge"/>
          <c:x val="8.9710913041131397E-3"/>
          <c:y val="2.4624906055359639E-2"/>
          <c:w val="0.9791510887005479"/>
          <c:h val="0.100485399700218"/>
        </c:manualLayout>
      </c:layout>
      <c:overlay val="0"/>
      <c:spPr>
        <a:noFill/>
        <a:ln>
          <a:noFill/>
        </a:ln>
        <a:effectLst/>
      </c:spPr>
      <c:txPr>
        <a:bodyPr rot="0" spcFirstLastPara="1" vertOverflow="ellipsis" vert="horz" wrap="square" anchor="ctr" anchorCtr="1"/>
        <a:lstStyle/>
        <a:p>
          <a:pPr>
            <a:defRPr lang="id-ID" sz="105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lang="en-US"/>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6440121865479304E-2"/>
          <c:y val="0"/>
          <c:w val="0.907780642137333"/>
          <c:h val="0.7984980149447598"/>
        </c:manualLayout>
      </c:layout>
      <c:barChart>
        <c:barDir val="col"/>
        <c:grouping val="clustered"/>
        <c:varyColors val="0"/>
        <c:ser>
          <c:idx val="0"/>
          <c:order val="0"/>
          <c:tx>
            <c:strRef>
              <c:f>Sheet1!$G$1</c:f>
              <c:strCache>
                <c:ptCount val="1"/>
                <c:pt idx="0">
                  <c:v>JUN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Sheet1!$G$2</c:f>
              <c:numCache>
                <c:formatCode>_(* #,##0_);_(* \(#,##0\);_(* "-"??_);_(@_)</c:formatCode>
                <c:ptCount val="1"/>
                <c:pt idx="0">
                  <c:v>355.79899999999998</c:v>
                </c:pt>
              </c:numCache>
            </c:numRef>
          </c:val>
          <c:extLst>
            <c:ext xmlns:c16="http://schemas.microsoft.com/office/drawing/2014/chart" uri="{C3380CC4-5D6E-409C-BE32-E72D297353CC}">
              <c16:uniqueId val="{00000000-715B-4DA5-B70D-0CF844B95370}"/>
            </c:ext>
          </c:extLst>
        </c:ser>
        <c:ser>
          <c:idx val="1"/>
          <c:order val="1"/>
          <c:tx>
            <c:strRef>
              <c:f>Sheet1!$H$1</c:f>
              <c:strCache>
                <c:ptCount val="1"/>
                <c:pt idx="0">
                  <c:v>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Sheet1!$H$2</c:f>
              <c:numCache>
                <c:formatCode>_(* #,##0_);_(* \(#,##0\);_(* "-"??_);_(@_)</c:formatCode>
                <c:ptCount val="1"/>
                <c:pt idx="0">
                  <c:v>396.67899999999997</c:v>
                </c:pt>
              </c:numCache>
            </c:numRef>
          </c:val>
          <c:extLst>
            <c:ext xmlns:c16="http://schemas.microsoft.com/office/drawing/2014/chart" uri="{C3380CC4-5D6E-409C-BE32-E72D297353CC}">
              <c16:uniqueId val="{00000001-715B-4DA5-B70D-0CF844B95370}"/>
            </c:ext>
          </c:extLst>
        </c:ser>
        <c:ser>
          <c:idx val="2"/>
          <c:order val="2"/>
          <c:tx>
            <c:strRef>
              <c:f>Sheet1!$I$1</c:f>
              <c:strCache>
                <c:ptCount val="1"/>
                <c:pt idx="0">
                  <c:v>AGT</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Sheet1!$I$2</c:f>
              <c:numCache>
                <c:formatCode>_(* #,##0_);_(* \(#,##0\);_(* "-"??_);_(@_)</c:formatCode>
                <c:ptCount val="1"/>
                <c:pt idx="0">
                  <c:v>418.33</c:v>
                </c:pt>
              </c:numCache>
            </c:numRef>
          </c:val>
          <c:extLst>
            <c:ext xmlns:c16="http://schemas.microsoft.com/office/drawing/2014/chart" uri="{C3380CC4-5D6E-409C-BE32-E72D297353CC}">
              <c16:uniqueId val="{00000002-715B-4DA5-B70D-0CF844B95370}"/>
            </c:ext>
          </c:extLst>
        </c:ser>
        <c:ser>
          <c:idx val="3"/>
          <c:order val="3"/>
          <c:tx>
            <c:strRef>
              <c:f>Sheet1!$J$1</c:f>
              <c:strCache>
                <c:ptCount val="1"/>
                <c:pt idx="0">
                  <c:v>SEP</c:v>
                </c:pt>
              </c:strCache>
            </c:strRef>
          </c:tx>
          <c:invertIfNegative val="0"/>
          <c:dLbls>
            <c:dLbl>
              <c:idx val="0"/>
              <c:numFmt formatCode="#,##0.00;[Red]#,##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15B-4DA5-B70D-0CF844B95370}"/>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Sheet1!$J$2</c:f>
              <c:numCache>
                <c:formatCode>#,##0.00</c:formatCode>
                <c:ptCount val="1"/>
                <c:pt idx="0">
                  <c:v>387.92099999999999</c:v>
                </c:pt>
              </c:numCache>
            </c:numRef>
          </c:val>
          <c:extLst>
            <c:ext xmlns:c16="http://schemas.microsoft.com/office/drawing/2014/chart" uri="{C3380CC4-5D6E-409C-BE32-E72D297353CC}">
              <c16:uniqueId val="{00000004-715B-4DA5-B70D-0CF844B95370}"/>
            </c:ext>
          </c:extLst>
        </c:ser>
        <c:ser>
          <c:idx val="4"/>
          <c:order val="4"/>
          <c:tx>
            <c:strRef>
              <c:f>Sheet1!$K$1</c:f>
              <c:strCache>
                <c:ptCount val="1"/>
                <c:pt idx="0">
                  <c:v>OCT</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715B-4DA5-B70D-0CF844B95370}"/>
                </c:ext>
              </c:extLst>
            </c:dLbl>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Sheet1!$K$2</c:f>
              <c:numCache>
                <c:formatCode>_(* #,##0_);_(* \(#,##0\);_(* "-"??_);_(@_)</c:formatCode>
                <c:ptCount val="1"/>
                <c:pt idx="0">
                  <c:v>373.85</c:v>
                </c:pt>
              </c:numCache>
            </c:numRef>
          </c:val>
          <c:extLst>
            <c:ext xmlns:c16="http://schemas.microsoft.com/office/drawing/2014/chart" uri="{C3380CC4-5D6E-409C-BE32-E72D297353CC}">
              <c16:uniqueId val="{00000006-715B-4DA5-B70D-0CF844B95370}"/>
            </c:ext>
          </c:extLst>
        </c:ser>
        <c:ser>
          <c:idx val="5"/>
          <c:order val="5"/>
          <c:tx>
            <c:strRef>
              <c:f>Sheet1!$L$1</c:f>
              <c:strCache>
                <c:ptCount val="1"/>
                <c:pt idx="0">
                  <c:v>NOV</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Sheet1!$L$2</c:f>
              <c:numCache>
                <c:formatCode>_(* #,##0_);_(* \(#,##0\);_(* "-"??_);_(@_)</c:formatCode>
                <c:ptCount val="1"/>
                <c:pt idx="0">
                  <c:v>388.76</c:v>
                </c:pt>
              </c:numCache>
            </c:numRef>
          </c:val>
          <c:extLst>
            <c:ext xmlns:c16="http://schemas.microsoft.com/office/drawing/2014/chart" uri="{C3380CC4-5D6E-409C-BE32-E72D297353CC}">
              <c16:uniqueId val="{00000007-715B-4DA5-B70D-0CF844B95370}"/>
            </c:ext>
          </c:extLst>
        </c:ser>
        <c:ser>
          <c:idx val="6"/>
          <c:order val="6"/>
          <c:tx>
            <c:strRef>
              <c:f>Sheet1!$M$1</c:f>
              <c:strCache>
                <c:ptCount val="1"/>
                <c:pt idx="0">
                  <c:v>DES</c:v>
                </c:pt>
              </c:strCache>
            </c:strRef>
          </c:tx>
          <c:invertIfNegative val="0"/>
          <c:dLbls>
            <c:spPr>
              <a:noFill/>
              <a:ln>
                <a:no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Sheet1!$M$2</c:f>
              <c:numCache>
                <c:formatCode>#,##0.00</c:formatCode>
                <c:ptCount val="1"/>
                <c:pt idx="0">
                  <c:v>419.37300000000005</c:v>
                </c:pt>
              </c:numCache>
            </c:numRef>
          </c:val>
          <c:extLst>
            <c:ext xmlns:c16="http://schemas.microsoft.com/office/drawing/2014/chart" uri="{C3380CC4-5D6E-409C-BE32-E72D297353CC}">
              <c16:uniqueId val="{00000008-715B-4DA5-B70D-0CF844B95370}"/>
            </c:ext>
          </c:extLst>
        </c:ser>
        <c:dLbls>
          <c:showLegendKey val="0"/>
          <c:showVal val="1"/>
          <c:showCatName val="0"/>
          <c:showSerName val="0"/>
          <c:showPercent val="0"/>
          <c:showBubbleSize val="0"/>
        </c:dLbls>
        <c:gapWidth val="125"/>
        <c:overlap val="-25"/>
        <c:axId val="258358784"/>
        <c:axId val="258359568"/>
      </c:barChart>
      <c:catAx>
        <c:axId val="25835878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50" b="1" i="0" u="none" strike="noStrike" kern="1200" baseline="0">
                <a:solidFill>
                  <a:schemeClr val="tx1"/>
                </a:solidFill>
                <a:latin typeface="+mn-lt"/>
                <a:ea typeface="+mn-ea"/>
                <a:cs typeface="+mn-cs"/>
              </a:defRPr>
            </a:pPr>
            <a:endParaRPr lang="en-US"/>
          </a:p>
        </c:txPr>
        <c:crossAx val="258359568"/>
        <c:crosses val="autoZero"/>
        <c:auto val="1"/>
        <c:lblAlgn val="ctr"/>
        <c:lblOffset val="100"/>
        <c:noMultiLvlLbl val="0"/>
      </c:catAx>
      <c:valAx>
        <c:axId val="258359568"/>
        <c:scaling>
          <c:orientation val="minMax"/>
        </c:scaling>
        <c:delete val="0"/>
        <c:axPos val="l"/>
        <c:title>
          <c:tx>
            <c:rich>
              <a:bodyPr rot="-5400000" spcFirstLastPara="0" vertOverflow="ellipsis" vert="horz" wrap="square" anchor="ctr" anchorCtr="0"/>
              <a:lstStyle/>
              <a:p>
                <a:pPr>
                  <a:defRPr lang="en-US" sz="1800" b="1" i="0" u="none" strike="noStrike" kern="1200" baseline="0">
                    <a:solidFill>
                      <a:schemeClr val="tx1"/>
                    </a:solidFill>
                    <a:latin typeface="+mn-lt"/>
                    <a:ea typeface="+mn-ea"/>
                    <a:cs typeface="+mn-cs"/>
                  </a:defRPr>
                </a:pPr>
                <a:r>
                  <a:rPr lang="id-ID" altLang="en-US" sz="1200" dirty="0"/>
                  <a:t>KiloLiter</a:t>
                </a:r>
              </a:p>
            </c:rich>
          </c:tx>
          <c:layout>
            <c:manualLayout>
              <c:xMode val="edge"/>
              <c:yMode val="edge"/>
              <c:x val="1.46337978507906E-2"/>
              <c:y val="0.24152072843998099"/>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8358784"/>
        <c:crosses val="autoZero"/>
        <c:crossBetween val="between"/>
      </c:valAx>
    </c:plotArea>
    <c:legend>
      <c:legendPos val="b"/>
      <c:layout>
        <c:manualLayout>
          <c:xMode val="edge"/>
          <c:yMode val="edge"/>
          <c:x val="9.4135585951666836E-2"/>
          <c:y val="0.92277542404163237"/>
          <c:w val="0.88829261448618546"/>
          <c:h val="7.7224575958367625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6.6450397655922977E-2"/>
          <c:w val="0.92896026312821611"/>
          <c:h val="0.7313980745081623"/>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8B3E-4226-8249-91C0769A520E}"/>
              </c:ext>
            </c:extLst>
          </c:dPt>
          <c:dPt>
            <c:idx val="1"/>
            <c:invertIfNegative val="0"/>
            <c:bubble3D val="0"/>
            <c:spPr>
              <a:solidFill>
                <a:schemeClr val="accent2"/>
              </a:solidFill>
            </c:spPr>
            <c:extLst>
              <c:ext xmlns:c16="http://schemas.microsoft.com/office/drawing/2014/chart" uri="{C3380CC4-5D6E-409C-BE32-E72D297353CC}">
                <c16:uniqueId val="{00000003-8B3E-4226-8249-91C0769A520E}"/>
              </c:ext>
            </c:extLst>
          </c:dPt>
          <c:dPt>
            <c:idx val="2"/>
            <c:invertIfNegative val="0"/>
            <c:bubble3D val="0"/>
            <c:spPr>
              <a:solidFill>
                <a:schemeClr val="bg1">
                  <a:lumMod val="50000"/>
                </a:schemeClr>
              </a:solidFill>
            </c:spPr>
            <c:extLst>
              <c:ext xmlns:c16="http://schemas.microsoft.com/office/drawing/2014/chart" uri="{C3380CC4-5D6E-409C-BE32-E72D297353CC}">
                <c16:uniqueId val="{00000005-8B3E-4226-8249-91C0769A520E}"/>
              </c:ext>
            </c:extLst>
          </c:dPt>
          <c:dPt>
            <c:idx val="3"/>
            <c:invertIfNegative val="0"/>
            <c:bubble3D val="0"/>
            <c:spPr>
              <a:solidFill>
                <a:schemeClr val="accent4"/>
              </a:solidFill>
            </c:spPr>
            <c:extLst>
              <c:ext xmlns:c16="http://schemas.microsoft.com/office/drawing/2014/chart" uri="{C3380CC4-5D6E-409C-BE32-E72D297353CC}">
                <c16:uniqueId val="{00000007-8B3E-4226-8249-91C0769A520E}"/>
              </c:ext>
            </c:extLst>
          </c:dPt>
          <c:dPt>
            <c:idx val="4"/>
            <c:invertIfNegative val="0"/>
            <c:bubble3D val="0"/>
            <c:spPr>
              <a:solidFill>
                <a:schemeClr val="accent5"/>
              </a:solidFill>
            </c:spPr>
            <c:extLst>
              <c:ext xmlns:c16="http://schemas.microsoft.com/office/drawing/2014/chart" uri="{C3380CC4-5D6E-409C-BE32-E72D297353CC}">
                <c16:uniqueId val="{00000009-8B3E-4226-8249-91C0769A520E}"/>
              </c:ext>
            </c:extLst>
          </c:dPt>
          <c:dPt>
            <c:idx val="5"/>
            <c:invertIfNegative val="0"/>
            <c:bubble3D val="0"/>
            <c:spPr>
              <a:solidFill>
                <a:schemeClr val="accent6"/>
              </a:solidFill>
            </c:spPr>
            <c:extLst>
              <c:ext xmlns:c16="http://schemas.microsoft.com/office/drawing/2014/chart" uri="{C3380CC4-5D6E-409C-BE32-E72D297353CC}">
                <c16:uniqueId val="{0000000B-8B3E-4226-8249-91C0769A520E}"/>
              </c:ext>
            </c:extLst>
          </c:dPt>
          <c:dPt>
            <c:idx val="6"/>
            <c:invertIfNegative val="0"/>
            <c:bubble3D val="0"/>
            <c:spPr>
              <a:solidFill>
                <a:schemeClr val="tx2">
                  <a:lumMod val="75000"/>
                </a:schemeClr>
              </a:solidFill>
            </c:spPr>
            <c:extLst>
              <c:ext xmlns:c16="http://schemas.microsoft.com/office/drawing/2014/chart" uri="{C3380CC4-5D6E-409C-BE32-E72D297353CC}">
                <c16:uniqueId val="{0000000D-8B3E-4226-8249-91C0769A520E}"/>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8B3E-4226-8249-91C0769A520E}"/>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8B3E-4226-8249-91C0769A520E}"/>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B3E-4226-8249-91C0769A520E}"/>
                </c:ext>
              </c:extLst>
            </c:dLbl>
            <c:dLbl>
              <c:idx val="3"/>
              <c:layout>
                <c:manualLayout>
                  <c:x val="-2.062123165258388E-3"/>
                  <c:y val="1.6894543461545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B3E-4226-8249-91C0769A520E}"/>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81.709999999999994</c:v>
                </c:pt>
                <c:pt idx="1">
                  <c:v>85.11</c:v>
                </c:pt>
                <c:pt idx="2">
                  <c:v>82.17</c:v>
                </c:pt>
                <c:pt idx="3">
                  <c:v>84.06</c:v>
                </c:pt>
                <c:pt idx="4" formatCode="_(* #,##0_);_(* \(#,##0\);_(* &quot;-&quot;??_);_(@_)">
                  <c:v>83.91</c:v>
                </c:pt>
                <c:pt idx="5" formatCode="_(* #,##0_);_(* \(#,##0\);_(* &quot;-&quot;??_);_(@_)">
                  <c:v>88.92</c:v>
                </c:pt>
                <c:pt idx="6" formatCode="_(* #,##0_);_(* \(#,##0\);_(* &quot;-&quot;??_);_(@_)">
                  <c:v>91.89</c:v>
                </c:pt>
              </c:numCache>
            </c:numRef>
          </c:val>
          <c:extLst>
            <c:ext xmlns:c16="http://schemas.microsoft.com/office/drawing/2014/chart" uri="{C3380CC4-5D6E-409C-BE32-E72D297353CC}">
              <c16:uniqueId val="{00000012-8B3E-4226-8249-91C0769A520E}"/>
            </c:ext>
          </c:extLst>
        </c:ser>
        <c:dLbls>
          <c:showLegendKey val="0"/>
          <c:showVal val="1"/>
          <c:showCatName val="0"/>
          <c:showSerName val="0"/>
          <c:showPercent val="0"/>
          <c:showBubbleSize val="0"/>
        </c:dLbls>
        <c:gapWidth val="67"/>
        <c:axId val="258360744"/>
        <c:axId val="258361136"/>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8B3E-4226-8249-91C0769A520E}"/>
                </c:ext>
              </c:extLst>
            </c:dLbl>
            <c:dLbl>
              <c:idx val="1"/>
              <c:delete val="1"/>
              <c:extLst>
                <c:ext xmlns:c15="http://schemas.microsoft.com/office/drawing/2012/chart" uri="{CE6537A1-D6FC-4f65-9D91-7224C49458BB}"/>
                <c:ext xmlns:c16="http://schemas.microsoft.com/office/drawing/2014/chart" uri="{C3380CC4-5D6E-409C-BE32-E72D297353CC}">
                  <c16:uniqueId val="{00000014-8B3E-4226-8249-91C0769A520E}"/>
                </c:ext>
              </c:extLst>
            </c:dLbl>
            <c:dLbl>
              <c:idx val="2"/>
              <c:delete val="1"/>
              <c:extLst>
                <c:ext xmlns:c15="http://schemas.microsoft.com/office/drawing/2012/chart" uri="{CE6537A1-D6FC-4f65-9D91-7224C49458BB}"/>
                <c:ext xmlns:c16="http://schemas.microsoft.com/office/drawing/2014/chart" uri="{C3380CC4-5D6E-409C-BE32-E72D297353CC}">
                  <c16:uniqueId val="{00000015-8B3E-4226-8249-91C0769A520E}"/>
                </c:ext>
              </c:extLst>
            </c:dLbl>
            <c:dLbl>
              <c:idx val="3"/>
              <c:delete val="1"/>
              <c:extLst>
                <c:ext xmlns:c15="http://schemas.microsoft.com/office/drawing/2012/chart" uri="{CE6537A1-D6FC-4f65-9D91-7224C49458BB}"/>
                <c:ext xmlns:c16="http://schemas.microsoft.com/office/drawing/2014/chart" uri="{C3380CC4-5D6E-409C-BE32-E72D297353CC}">
                  <c16:uniqueId val="{00000016-8B3E-4226-8249-91C0769A520E}"/>
                </c:ext>
              </c:extLst>
            </c:dLbl>
            <c:dLbl>
              <c:idx val="4"/>
              <c:delete val="1"/>
              <c:extLst>
                <c:ext xmlns:c15="http://schemas.microsoft.com/office/drawing/2012/chart" uri="{CE6537A1-D6FC-4f65-9D91-7224C49458BB}"/>
                <c:ext xmlns:c16="http://schemas.microsoft.com/office/drawing/2014/chart" uri="{C3380CC4-5D6E-409C-BE32-E72D297353CC}">
                  <c16:uniqueId val="{00000017-8B3E-4226-8249-91C0769A520E}"/>
                </c:ext>
              </c:extLst>
            </c:dLbl>
            <c:dLbl>
              <c:idx val="5"/>
              <c:delete val="1"/>
              <c:extLst>
                <c:ext xmlns:c15="http://schemas.microsoft.com/office/drawing/2012/chart" uri="{CE6537A1-D6FC-4f65-9D91-7224C49458BB}"/>
                <c:ext xmlns:c16="http://schemas.microsoft.com/office/drawing/2014/chart" uri="{C3380CC4-5D6E-409C-BE32-E72D297353CC}">
                  <c16:uniqueId val="{00000018-8B3E-4226-8249-91C0769A520E}"/>
                </c:ext>
              </c:extLst>
            </c:dLbl>
            <c:numFmt formatCode="#,##0.00" sourceLinked="0"/>
            <c:spPr>
              <a:noFill/>
              <a:ln>
                <a:noFill/>
              </a:ln>
              <a:effectLst/>
            </c:spPr>
            <c:txPr>
              <a:bodyPr wrap="square" lIns="38100" tIns="19050" rIns="38100" bIns="19050" anchor="ctr">
                <a:spAutoFit/>
              </a:bodyPr>
              <a:lstStyle/>
              <a:p>
                <a:pPr>
                  <a:defRPr sz="1200">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83.65</c:v>
                </c:pt>
                <c:pt idx="1">
                  <c:v>83.65</c:v>
                </c:pt>
                <c:pt idx="2">
                  <c:v>83.65</c:v>
                </c:pt>
                <c:pt idx="3">
                  <c:v>83.65</c:v>
                </c:pt>
                <c:pt idx="4">
                  <c:v>83.65</c:v>
                </c:pt>
                <c:pt idx="5" formatCode="_(* #,##0_);_(* \(#,##0\);_(* &quot;-&quot;??_);_(@_)">
                  <c:v>83.65</c:v>
                </c:pt>
                <c:pt idx="6" formatCode="_(* #,##0_);_(* \(#,##0\);_(* &quot;-&quot;??_);_(@_)">
                  <c:v>83.65</c:v>
                </c:pt>
              </c:numCache>
            </c:numRef>
          </c:val>
          <c:smooth val="0"/>
          <c:extLst>
            <c:ext xmlns:c16="http://schemas.microsoft.com/office/drawing/2014/chart" uri="{C3380CC4-5D6E-409C-BE32-E72D297353CC}">
              <c16:uniqueId val="{00000019-8B3E-4226-8249-91C0769A520E}"/>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A-8B3E-4226-8249-91C0769A520E}"/>
                </c:ext>
              </c:extLst>
            </c:dLbl>
            <c:dLbl>
              <c:idx val="1"/>
              <c:delete val="1"/>
              <c:extLst>
                <c:ext xmlns:c15="http://schemas.microsoft.com/office/drawing/2012/chart" uri="{CE6537A1-D6FC-4f65-9D91-7224C49458BB}"/>
                <c:ext xmlns:c16="http://schemas.microsoft.com/office/drawing/2014/chart" uri="{C3380CC4-5D6E-409C-BE32-E72D297353CC}">
                  <c16:uniqueId val="{0000001B-8B3E-4226-8249-91C0769A520E}"/>
                </c:ext>
              </c:extLst>
            </c:dLbl>
            <c:dLbl>
              <c:idx val="2"/>
              <c:delete val="1"/>
              <c:extLst>
                <c:ext xmlns:c15="http://schemas.microsoft.com/office/drawing/2012/chart" uri="{CE6537A1-D6FC-4f65-9D91-7224C49458BB}"/>
                <c:ext xmlns:c16="http://schemas.microsoft.com/office/drawing/2014/chart" uri="{C3380CC4-5D6E-409C-BE32-E72D297353CC}">
                  <c16:uniqueId val="{0000001C-8B3E-4226-8249-91C0769A520E}"/>
                </c:ext>
              </c:extLst>
            </c:dLbl>
            <c:dLbl>
              <c:idx val="3"/>
              <c:delete val="1"/>
              <c:extLst>
                <c:ext xmlns:c15="http://schemas.microsoft.com/office/drawing/2012/chart" uri="{CE6537A1-D6FC-4f65-9D91-7224C49458BB}"/>
                <c:ext xmlns:c16="http://schemas.microsoft.com/office/drawing/2014/chart" uri="{C3380CC4-5D6E-409C-BE32-E72D297353CC}">
                  <c16:uniqueId val="{0000001D-8B3E-4226-8249-91C0769A520E}"/>
                </c:ext>
              </c:extLst>
            </c:dLbl>
            <c:dLbl>
              <c:idx val="4"/>
              <c:delete val="1"/>
              <c:extLst>
                <c:ext xmlns:c15="http://schemas.microsoft.com/office/drawing/2012/chart" uri="{CE6537A1-D6FC-4f65-9D91-7224C49458BB}"/>
                <c:ext xmlns:c16="http://schemas.microsoft.com/office/drawing/2014/chart" uri="{C3380CC4-5D6E-409C-BE32-E72D297353CC}">
                  <c16:uniqueId val="{0000001E-8B3E-4226-8249-91C0769A520E}"/>
                </c:ext>
              </c:extLst>
            </c:dLbl>
            <c:dLbl>
              <c:idx val="5"/>
              <c:delete val="1"/>
              <c:extLst>
                <c:ext xmlns:c15="http://schemas.microsoft.com/office/drawing/2012/chart" uri="{CE6537A1-D6FC-4f65-9D91-7224C49458BB}"/>
                <c:ext xmlns:c16="http://schemas.microsoft.com/office/drawing/2014/chart" uri="{C3380CC4-5D6E-409C-BE32-E72D297353CC}">
                  <c16:uniqueId val="{0000001F-8B3E-4226-8249-91C0769A520E}"/>
                </c:ext>
              </c:extLst>
            </c:dLbl>
            <c:dLbl>
              <c:idx val="6"/>
              <c:delete val="1"/>
              <c:extLst>
                <c:ext xmlns:c15="http://schemas.microsoft.com/office/drawing/2012/chart" uri="{CE6537A1-D6FC-4f65-9D91-7224C49458BB}"/>
                <c:ext xmlns:c16="http://schemas.microsoft.com/office/drawing/2014/chart" uri="{C3380CC4-5D6E-409C-BE32-E72D297353CC}">
                  <c16:uniqueId val="{00000020-8B3E-4226-8249-91C0769A520E}"/>
                </c:ext>
              </c:extLst>
            </c:dLbl>
            <c:dLbl>
              <c:idx val="7"/>
              <c:delete val="1"/>
              <c:extLst>
                <c:ext xmlns:c15="http://schemas.microsoft.com/office/drawing/2012/chart" uri="{CE6537A1-D6FC-4f65-9D91-7224C49458BB}"/>
                <c:ext xmlns:c16="http://schemas.microsoft.com/office/drawing/2014/chart" uri="{C3380CC4-5D6E-409C-BE32-E72D297353CC}">
                  <c16:uniqueId val="{00000021-8B3E-4226-8249-91C0769A520E}"/>
                </c:ext>
              </c:extLst>
            </c:dLbl>
            <c:dLbl>
              <c:idx val="8"/>
              <c:delete val="1"/>
              <c:extLst>
                <c:ext xmlns:c15="http://schemas.microsoft.com/office/drawing/2012/chart" uri="{CE6537A1-D6FC-4f65-9D91-7224C49458BB}"/>
                <c:ext xmlns:c16="http://schemas.microsoft.com/office/drawing/2014/chart" uri="{C3380CC4-5D6E-409C-BE32-E72D297353CC}">
                  <c16:uniqueId val="{00000022-8B3E-4226-8249-91C0769A520E}"/>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3-8B3E-4226-8249-91C0769A520E}"/>
            </c:ext>
          </c:extLst>
        </c:ser>
        <c:dLbls>
          <c:showLegendKey val="0"/>
          <c:showVal val="0"/>
          <c:showCatName val="0"/>
          <c:showSerName val="0"/>
          <c:showPercent val="0"/>
          <c:showBubbleSize val="0"/>
        </c:dLbls>
        <c:marker val="1"/>
        <c:smooth val="0"/>
        <c:axId val="258360744"/>
        <c:axId val="258361136"/>
      </c:lineChart>
      <c:catAx>
        <c:axId val="25836074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58361136"/>
        <c:crosses val="autoZero"/>
        <c:auto val="1"/>
        <c:lblAlgn val="ctr"/>
        <c:lblOffset val="100"/>
        <c:noMultiLvlLbl val="0"/>
      </c:catAx>
      <c:valAx>
        <c:axId val="258361136"/>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8360744"/>
        <c:crosses val="autoZero"/>
        <c:crossBetween val="between"/>
      </c:valAx>
    </c:plotArea>
    <c:legend>
      <c:legendPos val="b"/>
      <c:layout>
        <c:manualLayout>
          <c:xMode val="edge"/>
          <c:yMode val="edge"/>
          <c:x val="5.7739448627234867E-2"/>
          <c:y val="0.91935677410353012"/>
          <c:w val="0.85949074452398788"/>
          <c:h val="7.8676224361657596E-2"/>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6734909948605257E-2"/>
          <c:y val="3.3277708277652127E-2"/>
          <c:w val="0.92896026312821611"/>
          <c:h val="0.75135525245016022"/>
        </c:manualLayout>
      </c:layout>
      <c:barChart>
        <c:barDir val="col"/>
        <c:grouping val="clustered"/>
        <c:varyColors val="0"/>
        <c:ser>
          <c:idx val="0"/>
          <c:order val="0"/>
          <c:tx>
            <c:strRef>
              <c:f>Sheet1!$A$2</c:f>
              <c:strCache>
                <c:ptCount val="1"/>
                <c:pt idx="0">
                  <c:v>REALISASI</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121E-4A23-BC48-59D2DB07A571}"/>
              </c:ext>
            </c:extLst>
          </c:dPt>
          <c:dPt>
            <c:idx val="1"/>
            <c:invertIfNegative val="0"/>
            <c:bubble3D val="0"/>
            <c:spPr>
              <a:solidFill>
                <a:schemeClr val="accent2"/>
              </a:solidFill>
            </c:spPr>
            <c:extLst>
              <c:ext xmlns:c16="http://schemas.microsoft.com/office/drawing/2014/chart" uri="{C3380CC4-5D6E-409C-BE32-E72D297353CC}">
                <c16:uniqueId val="{00000003-121E-4A23-BC48-59D2DB07A571}"/>
              </c:ext>
            </c:extLst>
          </c:dPt>
          <c:dPt>
            <c:idx val="2"/>
            <c:invertIfNegative val="0"/>
            <c:bubble3D val="0"/>
            <c:spPr>
              <a:solidFill>
                <a:schemeClr val="bg1">
                  <a:lumMod val="50000"/>
                </a:schemeClr>
              </a:solidFill>
            </c:spPr>
            <c:extLst>
              <c:ext xmlns:c16="http://schemas.microsoft.com/office/drawing/2014/chart" uri="{C3380CC4-5D6E-409C-BE32-E72D297353CC}">
                <c16:uniqueId val="{00000005-121E-4A23-BC48-59D2DB07A571}"/>
              </c:ext>
            </c:extLst>
          </c:dPt>
          <c:dPt>
            <c:idx val="3"/>
            <c:invertIfNegative val="0"/>
            <c:bubble3D val="0"/>
            <c:spPr>
              <a:solidFill>
                <a:schemeClr val="accent4"/>
              </a:solidFill>
            </c:spPr>
            <c:extLst>
              <c:ext xmlns:c16="http://schemas.microsoft.com/office/drawing/2014/chart" uri="{C3380CC4-5D6E-409C-BE32-E72D297353CC}">
                <c16:uniqueId val="{00000007-121E-4A23-BC48-59D2DB07A571}"/>
              </c:ext>
            </c:extLst>
          </c:dPt>
          <c:dPt>
            <c:idx val="4"/>
            <c:invertIfNegative val="0"/>
            <c:bubble3D val="0"/>
            <c:spPr>
              <a:solidFill>
                <a:schemeClr val="accent5"/>
              </a:solidFill>
            </c:spPr>
            <c:extLst>
              <c:ext xmlns:c16="http://schemas.microsoft.com/office/drawing/2014/chart" uri="{C3380CC4-5D6E-409C-BE32-E72D297353CC}">
                <c16:uniqueId val="{00000009-121E-4A23-BC48-59D2DB07A571}"/>
              </c:ext>
            </c:extLst>
          </c:dPt>
          <c:dPt>
            <c:idx val="5"/>
            <c:invertIfNegative val="0"/>
            <c:bubble3D val="0"/>
            <c:spPr>
              <a:solidFill>
                <a:schemeClr val="accent6"/>
              </a:solidFill>
            </c:spPr>
            <c:extLst>
              <c:ext xmlns:c16="http://schemas.microsoft.com/office/drawing/2014/chart" uri="{C3380CC4-5D6E-409C-BE32-E72D297353CC}">
                <c16:uniqueId val="{0000000B-121E-4A23-BC48-59D2DB07A571}"/>
              </c:ext>
            </c:extLst>
          </c:dPt>
          <c:dPt>
            <c:idx val="6"/>
            <c:invertIfNegative val="0"/>
            <c:bubble3D val="0"/>
            <c:spPr>
              <a:solidFill>
                <a:schemeClr val="tx2">
                  <a:lumMod val="75000"/>
                </a:schemeClr>
              </a:solidFill>
            </c:spPr>
            <c:extLst>
              <c:ext xmlns:c16="http://schemas.microsoft.com/office/drawing/2014/chart" uri="{C3380CC4-5D6E-409C-BE32-E72D297353CC}">
                <c16:uniqueId val="{0000000D-121E-4A23-BC48-59D2DB07A571}"/>
              </c:ext>
            </c:extLst>
          </c:dPt>
          <c:dPt>
            <c:idx val="7"/>
            <c:invertIfNegative val="0"/>
            <c:bubble3D val="0"/>
            <c:spPr>
              <a:solidFill>
                <a:schemeClr val="accent2">
                  <a:lumMod val="60000"/>
                  <a:lumOff val="40000"/>
                </a:schemeClr>
              </a:solidFill>
            </c:spPr>
            <c:extLst>
              <c:ext xmlns:c16="http://schemas.microsoft.com/office/drawing/2014/chart" uri="{C3380CC4-5D6E-409C-BE32-E72D297353CC}">
                <c16:uniqueId val="{0000000F-121E-4A23-BC48-59D2DB07A571}"/>
              </c:ext>
            </c:extLst>
          </c:dPt>
          <c:dPt>
            <c:idx val="8"/>
            <c:invertIfNegative val="0"/>
            <c:bubble3D val="0"/>
            <c:spPr>
              <a:solidFill>
                <a:schemeClr val="accent3">
                  <a:lumMod val="60000"/>
                  <a:lumOff val="40000"/>
                </a:schemeClr>
              </a:solidFill>
            </c:spPr>
            <c:extLst>
              <c:ext xmlns:c16="http://schemas.microsoft.com/office/drawing/2014/chart" uri="{C3380CC4-5D6E-409C-BE32-E72D297353CC}">
                <c16:uniqueId val="{00000011-121E-4A23-BC48-59D2DB07A571}"/>
              </c:ext>
            </c:extLst>
          </c:dPt>
          <c:dLbls>
            <c:numFmt formatCode="#,##0.00" sourceLinked="0"/>
            <c:spPr>
              <a:noFill/>
              <a:ln>
                <a:noFill/>
              </a:ln>
              <a:effectLst/>
            </c:spPr>
            <c:txPr>
              <a:bodyPr rot="0" spcFirstLastPara="0" vertOverflow="ellipsis" vert="horz" wrap="square" lIns="38100" tIns="19050" rIns="38100" bIns="19050" anchor="ctr" anchorCtr="1"/>
              <a:lstStyle/>
              <a:p>
                <a:pPr>
                  <a:defRPr lang="en-US"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Sheet1!$G$2:$M$2</c:f>
              <c:numCache>
                <c:formatCode>_(* #,##0.00_);_(* \(#,##0.00\);_(* "-"??_);_(@_)</c:formatCode>
                <c:ptCount val="7"/>
                <c:pt idx="0">
                  <c:v>81.709999999999994</c:v>
                </c:pt>
                <c:pt idx="1">
                  <c:v>82.22</c:v>
                </c:pt>
                <c:pt idx="2">
                  <c:v>82.21</c:v>
                </c:pt>
                <c:pt idx="3">
                  <c:v>82.44</c:v>
                </c:pt>
                <c:pt idx="4" formatCode="_(* #,##0_);_(* \(#,##0\);_(* &quot;-&quot;??_);_(@_)">
                  <c:v>82.61</c:v>
                </c:pt>
                <c:pt idx="5" formatCode="_(* #,##0_);_(* \(#,##0\);_(* &quot;-&quot;??_);_(@_)">
                  <c:v>83.24</c:v>
                </c:pt>
                <c:pt idx="6" formatCode="_(* #,##0_);_(* \(#,##0\);_(* &quot;-&quot;??_);_(@_)">
                  <c:v>84.09</c:v>
                </c:pt>
              </c:numCache>
            </c:numRef>
          </c:val>
          <c:extLst>
            <c:ext xmlns:c16="http://schemas.microsoft.com/office/drawing/2014/chart" uri="{C3380CC4-5D6E-409C-BE32-E72D297353CC}">
              <c16:uniqueId val="{00000012-121E-4A23-BC48-59D2DB07A571}"/>
            </c:ext>
          </c:extLst>
        </c:ser>
        <c:dLbls>
          <c:showLegendKey val="0"/>
          <c:showVal val="1"/>
          <c:showCatName val="0"/>
          <c:showSerName val="0"/>
          <c:showPercent val="0"/>
          <c:showBubbleSize val="0"/>
        </c:dLbls>
        <c:gapWidth val="67"/>
        <c:axId val="258361920"/>
        <c:axId val="258362312"/>
      </c:barChart>
      <c:lineChart>
        <c:grouping val="standard"/>
        <c:varyColors val="0"/>
        <c:ser>
          <c:idx val="1"/>
          <c:order val="1"/>
          <c:tx>
            <c:strRef>
              <c:f>Sheet1!$A$3</c:f>
              <c:strCache>
                <c:ptCount val="1"/>
                <c:pt idx="0">
                  <c:v>TARGET UP3</c:v>
                </c:pt>
              </c:strCache>
            </c:strRef>
          </c:tx>
          <c:spPr>
            <a:ln w="38100" cap="rnd" cmpd="sng">
              <a:solidFill>
                <a:srgbClr val="FF0000"/>
              </a:solidFill>
              <a:prstDash val="solid"/>
              <a:tailEnd type="none"/>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3-121E-4A23-BC48-59D2DB07A571}"/>
                </c:ext>
              </c:extLst>
            </c:dLbl>
            <c:dLbl>
              <c:idx val="1"/>
              <c:delete val="1"/>
              <c:extLst>
                <c:ext xmlns:c15="http://schemas.microsoft.com/office/drawing/2012/chart" uri="{CE6537A1-D6FC-4f65-9D91-7224C49458BB}"/>
                <c:ext xmlns:c16="http://schemas.microsoft.com/office/drawing/2014/chart" uri="{C3380CC4-5D6E-409C-BE32-E72D297353CC}">
                  <c16:uniqueId val="{00000014-121E-4A23-BC48-59D2DB07A571}"/>
                </c:ext>
              </c:extLst>
            </c:dLbl>
            <c:dLbl>
              <c:idx val="2"/>
              <c:delete val="1"/>
              <c:extLst>
                <c:ext xmlns:c15="http://schemas.microsoft.com/office/drawing/2012/chart" uri="{CE6537A1-D6FC-4f65-9D91-7224C49458BB}"/>
                <c:ext xmlns:c16="http://schemas.microsoft.com/office/drawing/2014/chart" uri="{C3380CC4-5D6E-409C-BE32-E72D297353CC}">
                  <c16:uniqueId val="{00000015-121E-4A23-BC48-59D2DB07A571}"/>
                </c:ext>
              </c:extLst>
            </c:dLbl>
            <c:dLbl>
              <c:idx val="3"/>
              <c:delete val="1"/>
              <c:extLst>
                <c:ext xmlns:c15="http://schemas.microsoft.com/office/drawing/2012/chart" uri="{CE6537A1-D6FC-4f65-9D91-7224C49458BB}"/>
                <c:ext xmlns:c16="http://schemas.microsoft.com/office/drawing/2014/chart" uri="{C3380CC4-5D6E-409C-BE32-E72D297353CC}">
                  <c16:uniqueId val="{00000016-121E-4A23-BC48-59D2DB07A571}"/>
                </c:ext>
              </c:extLst>
            </c:dLbl>
            <c:dLbl>
              <c:idx val="4"/>
              <c:delete val="1"/>
              <c:extLst>
                <c:ext xmlns:c15="http://schemas.microsoft.com/office/drawing/2012/chart" uri="{CE6537A1-D6FC-4f65-9D91-7224C49458BB}"/>
                <c:ext xmlns:c16="http://schemas.microsoft.com/office/drawing/2014/chart" uri="{C3380CC4-5D6E-409C-BE32-E72D297353CC}">
                  <c16:uniqueId val="{00000017-121E-4A23-BC48-59D2DB07A571}"/>
                </c:ext>
              </c:extLst>
            </c:dLbl>
            <c:dLbl>
              <c:idx val="5"/>
              <c:delete val="1"/>
              <c:extLst>
                <c:ext xmlns:c15="http://schemas.microsoft.com/office/drawing/2012/chart" uri="{CE6537A1-D6FC-4f65-9D91-7224C49458BB}"/>
                <c:ext xmlns:c16="http://schemas.microsoft.com/office/drawing/2014/chart" uri="{C3380CC4-5D6E-409C-BE32-E72D297353CC}">
                  <c16:uniqueId val="{00000018-121E-4A23-BC48-59D2DB07A571}"/>
                </c:ext>
              </c:extLst>
            </c:dLbl>
            <c:dLbl>
              <c:idx val="6"/>
              <c:numFmt formatCode="#,##0.00" sourceLinked="0"/>
              <c:spPr>
                <a:noFill/>
                <a:ln>
                  <a:noFill/>
                </a:ln>
                <a:effectLst/>
              </c:spPr>
              <c:txPr>
                <a:bodyPr wrap="square" lIns="38100" tIns="19050" rIns="38100" bIns="19050" anchor="ctr">
                  <a:spAutoFit/>
                </a:bodyPr>
                <a:lstStyle/>
                <a:p>
                  <a:pPr>
                    <a:defRPr sz="1200">
                      <a:solidFill>
                        <a:srgbClr val="FF0000"/>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19-121E-4A23-BC48-59D2DB07A571}"/>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Sheet1!$G$3:$M$3</c:f>
              <c:numCache>
                <c:formatCode>_(* #,##0.00_);_(* \(#,##0.00\);_(* "-"??_);_(@_)</c:formatCode>
                <c:ptCount val="7"/>
                <c:pt idx="0">
                  <c:v>83.65</c:v>
                </c:pt>
                <c:pt idx="1">
                  <c:v>83.65</c:v>
                </c:pt>
                <c:pt idx="2">
                  <c:v>83.65</c:v>
                </c:pt>
                <c:pt idx="3">
                  <c:v>83.65</c:v>
                </c:pt>
                <c:pt idx="4">
                  <c:v>83.65</c:v>
                </c:pt>
                <c:pt idx="5">
                  <c:v>83.65</c:v>
                </c:pt>
                <c:pt idx="6" formatCode="_(* #,##0_);_(* \(#,##0\);_(* &quot;-&quot;??_);_(@_)">
                  <c:v>83.65</c:v>
                </c:pt>
              </c:numCache>
            </c:numRef>
          </c:val>
          <c:smooth val="0"/>
          <c:extLst>
            <c:ext xmlns:c16="http://schemas.microsoft.com/office/drawing/2014/chart" uri="{C3380CC4-5D6E-409C-BE32-E72D297353CC}">
              <c16:uniqueId val="{0000001A-121E-4A23-BC48-59D2DB07A571}"/>
            </c:ext>
          </c:extLst>
        </c:ser>
        <c:ser>
          <c:idx val="2"/>
          <c:order val="2"/>
          <c:tx>
            <c:strRef>
              <c:f>Sheet1!$A$4</c:f>
              <c:strCache>
                <c:ptCount val="1"/>
                <c:pt idx="0">
                  <c:v>TARGET UIW</c:v>
                </c:pt>
              </c:strCache>
            </c:strRef>
          </c:tx>
          <c:spPr>
            <a:ln w="38100">
              <a:solidFill>
                <a:schemeClr val="tx1"/>
              </a:solidFill>
            </a:ln>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B-121E-4A23-BC48-59D2DB07A571}"/>
                </c:ext>
              </c:extLst>
            </c:dLbl>
            <c:dLbl>
              <c:idx val="1"/>
              <c:delete val="1"/>
              <c:extLst>
                <c:ext xmlns:c15="http://schemas.microsoft.com/office/drawing/2012/chart" uri="{CE6537A1-D6FC-4f65-9D91-7224C49458BB}"/>
                <c:ext xmlns:c16="http://schemas.microsoft.com/office/drawing/2014/chart" uri="{C3380CC4-5D6E-409C-BE32-E72D297353CC}">
                  <c16:uniqueId val="{0000001C-121E-4A23-BC48-59D2DB07A571}"/>
                </c:ext>
              </c:extLst>
            </c:dLbl>
            <c:dLbl>
              <c:idx val="2"/>
              <c:delete val="1"/>
              <c:extLst>
                <c:ext xmlns:c15="http://schemas.microsoft.com/office/drawing/2012/chart" uri="{CE6537A1-D6FC-4f65-9D91-7224C49458BB}"/>
                <c:ext xmlns:c16="http://schemas.microsoft.com/office/drawing/2014/chart" uri="{C3380CC4-5D6E-409C-BE32-E72D297353CC}">
                  <c16:uniqueId val="{0000001D-121E-4A23-BC48-59D2DB07A571}"/>
                </c:ext>
              </c:extLst>
            </c:dLbl>
            <c:dLbl>
              <c:idx val="3"/>
              <c:delete val="1"/>
              <c:extLst>
                <c:ext xmlns:c15="http://schemas.microsoft.com/office/drawing/2012/chart" uri="{CE6537A1-D6FC-4f65-9D91-7224C49458BB}"/>
                <c:ext xmlns:c16="http://schemas.microsoft.com/office/drawing/2014/chart" uri="{C3380CC4-5D6E-409C-BE32-E72D297353CC}">
                  <c16:uniqueId val="{0000001E-121E-4A23-BC48-59D2DB07A571}"/>
                </c:ext>
              </c:extLst>
            </c:dLbl>
            <c:dLbl>
              <c:idx val="4"/>
              <c:delete val="1"/>
              <c:extLst>
                <c:ext xmlns:c15="http://schemas.microsoft.com/office/drawing/2012/chart" uri="{CE6537A1-D6FC-4f65-9D91-7224C49458BB}"/>
                <c:ext xmlns:c16="http://schemas.microsoft.com/office/drawing/2014/chart" uri="{C3380CC4-5D6E-409C-BE32-E72D297353CC}">
                  <c16:uniqueId val="{0000001F-121E-4A23-BC48-59D2DB07A571}"/>
                </c:ext>
              </c:extLst>
            </c:dLbl>
            <c:dLbl>
              <c:idx val="5"/>
              <c:delete val="1"/>
              <c:extLst>
                <c:ext xmlns:c15="http://schemas.microsoft.com/office/drawing/2012/chart" uri="{CE6537A1-D6FC-4f65-9D91-7224C49458BB}"/>
                <c:ext xmlns:c16="http://schemas.microsoft.com/office/drawing/2014/chart" uri="{C3380CC4-5D6E-409C-BE32-E72D297353CC}">
                  <c16:uniqueId val="{00000020-121E-4A23-BC48-59D2DB07A571}"/>
                </c:ext>
              </c:extLst>
            </c:dLbl>
            <c:dLbl>
              <c:idx val="6"/>
              <c:delete val="1"/>
              <c:extLst>
                <c:ext xmlns:c15="http://schemas.microsoft.com/office/drawing/2012/chart" uri="{CE6537A1-D6FC-4f65-9D91-7224C49458BB}"/>
                <c:ext xmlns:c16="http://schemas.microsoft.com/office/drawing/2014/chart" uri="{C3380CC4-5D6E-409C-BE32-E72D297353CC}">
                  <c16:uniqueId val="{00000021-121E-4A23-BC48-59D2DB07A571}"/>
                </c:ext>
              </c:extLst>
            </c:dLbl>
            <c:dLbl>
              <c:idx val="7"/>
              <c:delete val="1"/>
              <c:extLst>
                <c:ext xmlns:c15="http://schemas.microsoft.com/office/drawing/2012/chart" uri="{CE6537A1-D6FC-4f65-9D91-7224C49458BB}"/>
                <c:ext xmlns:c16="http://schemas.microsoft.com/office/drawing/2014/chart" uri="{C3380CC4-5D6E-409C-BE32-E72D297353CC}">
                  <c16:uniqueId val="{00000022-121E-4A23-BC48-59D2DB07A571}"/>
                </c:ext>
              </c:extLst>
            </c:dLbl>
            <c:dLbl>
              <c:idx val="8"/>
              <c:delete val="1"/>
              <c:extLst>
                <c:ext xmlns:c15="http://schemas.microsoft.com/office/drawing/2012/chart" uri="{CE6537A1-D6FC-4f65-9D91-7224C49458BB}"/>
                <c:ext xmlns:c16="http://schemas.microsoft.com/office/drawing/2014/chart" uri="{C3380CC4-5D6E-409C-BE32-E72D297353CC}">
                  <c16:uniqueId val="{00000023-121E-4A23-BC48-59D2DB07A571}"/>
                </c:ext>
              </c:extLst>
            </c:dLbl>
            <c:spPr>
              <a:noFill/>
              <a:ln w="19050">
                <a:solidFill>
                  <a:schemeClr val="tx1"/>
                </a:solidFill>
              </a:ln>
              <a:effectLst/>
            </c:spPr>
            <c:txPr>
              <a:bodyPr wrap="square" lIns="38100" tIns="19050" rIns="38100" bIns="19050" anchor="ctr">
                <a:spAutoFit/>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Sheet1!$G$1:$M$1</c:f>
              <c:strCache>
                <c:ptCount val="7"/>
                <c:pt idx="0">
                  <c:v>sd. JUN</c:v>
                </c:pt>
                <c:pt idx="1">
                  <c:v>sd. JUL</c:v>
                </c:pt>
                <c:pt idx="2">
                  <c:v>sd. AGT</c:v>
                </c:pt>
                <c:pt idx="3">
                  <c:v>sd. SEP</c:v>
                </c:pt>
                <c:pt idx="4">
                  <c:v>sd. OKT</c:v>
                </c:pt>
                <c:pt idx="5">
                  <c:v>sd. NOV</c:v>
                </c:pt>
                <c:pt idx="6">
                  <c:v>sd. DES</c:v>
                </c:pt>
              </c:strCache>
            </c:strRef>
          </c:cat>
          <c:val>
            <c:numRef>
              <c:f>Sheet1!$G$4:$M$4</c:f>
              <c:numCache>
                <c:formatCode>_(* #,##0.00_);_(* \(#,##0.00\);_(* "-"??_);_(@_)</c:formatCode>
                <c:ptCount val="7"/>
                <c:pt idx="0">
                  <c:v>76.989999999999995</c:v>
                </c:pt>
                <c:pt idx="1">
                  <c:v>76.989999999999995</c:v>
                </c:pt>
                <c:pt idx="2">
                  <c:v>76.989999999999995</c:v>
                </c:pt>
                <c:pt idx="3">
                  <c:v>76.989999999999995</c:v>
                </c:pt>
                <c:pt idx="4">
                  <c:v>76.989999999999995</c:v>
                </c:pt>
                <c:pt idx="5" formatCode="General">
                  <c:v>76.989999999999995</c:v>
                </c:pt>
                <c:pt idx="6" formatCode="General">
                  <c:v>76.989999999999995</c:v>
                </c:pt>
              </c:numCache>
            </c:numRef>
          </c:val>
          <c:smooth val="0"/>
          <c:extLst>
            <c:ext xmlns:c16="http://schemas.microsoft.com/office/drawing/2014/chart" uri="{C3380CC4-5D6E-409C-BE32-E72D297353CC}">
              <c16:uniqueId val="{00000024-121E-4A23-BC48-59D2DB07A571}"/>
            </c:ext>
          </c:extLst>
        </c:ser>
        <c:dLbls>
          <c:showLegendKey val="0"/>
          <c:showVal val="0"/>
          <c:showCatName val="0"/>
          <c:showSerName val="0"/>
          <c:showPercent val="0"/>
          <c:showBubbleSize val="0"/>
        </c:dLbls>
        <c:marker val="1"/>
        <c:smooth val="0"/>
        <c:axId val="258361920"/>
        <c:axId val="258362312"/>
      </c:lineChart>
      <c:catAx>
        <c:axId val="25836192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crossAx val="258362312"/>
        <c:crosses val="autoZero"/>
        <c:auto val="1"/>
        <c:lblAlgn val="ctr"/>
        <c:lblOffset val="100"/>
        <c:noMultiLvlLbl val="0"/>
      </c:catAx>
      <c:valAx>
        <c:axId val="258362312"/>
        <c:scaling>
          <c:orientation val="minMax"/>
        </c:scaling>
        <c:delete val="0"/>
        <c:axPos val="l"/>
        <c:title>
          <c:tx>
            <c:rich>
              <a:bodyPr rot="-5400000" spcFirstLastPara="0" vertOverflow="ellipsis" vert="horz" wrap="square" anchor="ctr" anchorCtr="1"/>
              <a:lstStyle/>
              <a:p>
                <a:pPr>
                  <a:defRPr lang="en-US" sz="1800" b="1" i="0" u="none" strike="noStrike" kern="1200" baseline="0">
                    <a:solidFill>
                      <a:schemeClr val="tx1"/>
                    </a:solidFill>
                    <a:latin typeface="+mn-lt"/>
                    <a:ea typeface="+mn-ea"/>
                    <a:cs typeface="+mn-cs"/>
                  </a:defRPr>
                </a:pPr>
                <a:r>
                  <a:rPr lang="en-US" altLang="en-US" sz="1200" dirty="0" err="1"/>
                  <a:t>Persen</a:t>
                </a:r>
                <a:r>
                  <a:rPr lang="en-US" altLang="en-US" sz="1200" dirty="0"/>
                  <a:t> (%)</a:t>
                </a:r>
                <a:endParaRPr lang="id-ID" altLang="en-US" sz="1200" dirty="0"/>
              </a:p>
            </c:rich>
          </c:tx>
          <c:layout>
            <c:manualLayout>
              <c:xMode val="edge"/>
              <c:yMode val="edge"/>
              <c:x val="9.6165510649642693E-3"/>
              <c:y val="0.25529047312349901"/>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58361920"/>
        <c:crosses val="autoZero"/>
        <c:crossBetween val="between"/>
      </c:valAx>
    </c:plotArea>
    <c:legend>
      <c:legendPos val="b"/>
      <c:layout>
        <c:manualLayout>
          <c:xMode val="edge"/>
          <c:yMode val="edge"/>
          <c:x val="5.7739448627234867E-2"/>
          <c:y val="0.89344885477747649"/>
          <c:w val="0.85949074452398788"/>
          <c:h val="0.10539071350084581"/>
        </c:manualLayout>
      </c:layout>
      <c:overlay val="0"/>
      <c:txPr>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Klasemen SFC Akumulasi</a:t>
            </a:r>
          </a:p>
        </c:rich>
      </c:tx>
      <c:layout>
        <c:manualLayout>
          <c:xMode val="edge"/>
          <c:yMode val="edge"/>
          <c:x val="0.34042306486027368"/>
          <c:y val="0"/>
        </c:manualLayout>
      </c:layout>
      <c:overlay val="0"/>
      <c:spPr>
        <a:noFill/>
        <a:ln>
          <a:noFill/>
        </a:ln>
        <a:effectLst/>
      </c:spPr>
    </c:title>
    <c:autoTitleDeleted val="0"/>
    <c:plotArea>
      <c:layout>
        <c:manualLayout>
          <c:layoutTarget val="inner"/>
          <c:xMode val="edge"/>
          <c:yMode val="edge"/>
          <c:x val="1.2619321802756841E-2"/>
          <c:y val="0.14464292686540714"/>
          <c:w val="0.87973769178811945"/>
          <c:h val="0.82916653735219359"/>
        </c:manualLayout>
      </c:layout>
      <c:lineChart>
        <c:grouping val="standard"/>
        <c:varyColors val="0"/>
        <c:ser>
          <c:idx val="0"/>
          <c:order val="0"/>
          <c:tx>
            <c:strRef>
              <c:f>Sheet3!$A$34</c:f>
              <c:strCache>
                <c:ptCount val="1"/>
                <c:pt idx="0">
                  <c:v>PLTD MARATUA</c:v>
                </c:pt>
              </c:strCache>
            </c:strRef>
          </c:tx>
          <c:spPr>
            <a:ln w="31750" cap="rnd">
              <a:solidFill>
                <a:schemeClr val="accent1"/>
              </a:solidFill>
              <a:round/>
            </a:ln>
            <a:effectLst/>
          </c:spPr>
          <c:marker>
            <c:symbol val="circle"/>
            <c:size val="17"/>
            <c:spPr>
              <a:solidFill>
                <a:schemeClr val="accent1"/>
              </a:solidFill>
              <a:ln>
                <a:noFill/>
              </a:ln>
              <a:effectLst/>
            </c:spPr>
          </c:marker>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AAD5-473A-B4A9-D81B45237207}"/>
                </c:ext>
              </c:extLst>
            </c:dLbl>
            <c:dLbl>
              <c:idx val="1"/>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AAD5-473A-B4A9-D81B45237207}"/>
                </c:ext>
              </c:extLst>
            </c:dLbl>
            <c:dLbl>
              <c:idx val="2"/>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AAD5-473A-B4A9-D81B45237207}"/>
                </c:ext>
              </c:extLst>
            </c:dLbl>
            <c:dLbl>
              <c:idx val="3"/>
              <c:spPr>
                <a:solidFill>
                  <a:schemeClr val="tx2">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Sheet3!$B$34:$E$34</c:f>
              <c:numCache>
                <c:formatCode>General</c:formatCode>
                <c:ptCount val="4"/>
                <c:pt idx="0">
                  <c:v>1</c:v>
                </c:pt>
                <c:pt idx="1">
                  <c:v>1</c:v>
                </c:pt>
                <c:pt idx="2">
                  <c:v>1</c:v>
                </c:pt>
                <c:pt idx="3">
                  <c:v>2</c:v>
                </c:pt>
              </c:numCache>
            </c:numRef>
          </c:val>
          <c:smooth val="0"/>
          <c:extLst>
            <c:ext xmlns:c16="http://schemas.microsoft.com/office/drawing/2014/chart" uri="{C3380CC4-5D6E-409C-BE32-E72D297353CC}">
              <c16:uniqueId val="{00000004-AAD5-473A-B4A9-D81B45237207}"/>
            </c:ext>
          </c:extLst>
        </c:ser>
        <c:ser>
          <c:idx val="1"/>
          <c:order val="1"/>
          <c:tx>
            <c:strRef>
              <c:f>Sheet3!$A$35</c:f>
              <c:strCache>
                <c:ptCount val="1"/>
                <c:pt idx="0">
                  <c:v>PLTD LUMBIS OGONG</c:v>
                </c:pt>
              </c:strCache>
            </c:strRef>
          </c:tx>
          <c:spPr>
            <a:ln w="31750" cap="rnd">
              <a:solidFill>
                <a:schemeClr val="accent2"/>
              </a:solidFill>
              <a:round/>
            </a:ln>
            <a:effectLst/>
          </c:spPr>
          <c:marker>
            <c:symbol val="circle"/>
            <c:size val="17"/>
            <c:spPr>
              <a:solidFill>
                <a:schemeClr val="accent2"/>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AD5-473A-B4A9-D81B45237207}"/>
                </c:ext>
              </c:extLst>
            </c:dLbl>
            <c:dLbl>
              <c:idx val="3"/>
              <c:spPr>
                <a:solidFill>
                  <a:schemeClr val="accent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8-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Sheet3!$B$35:$E$35</c:f>
              <c:numCache>
                <c:formatCode>General</c:formatCode>
                <c:ptCount val="4"/>
                <c:pt idx="0">
                  <c:v>2</c:v>
                </c:pt>
                <c:pt idx="1">
                  <c:v>2</c:v>
                </c:pt>
                <c:pt idx="2">
                  <c:v>2</c:v>
                </c:pt>
                <c:pt idx="3">
                  <c:v>1</c:v>
                </c:pt>
              </c:numCache>
            </c:numRef>
          </c:val>
          <c:smooth val="0"/>
          <c:extLst>
            <c:ext xmlns:c16="http://schemas.microsoft.com/office/drawing/2014/chart" uri="{C3380CC4-5D6E-409C-BE32-E72D297353CC}">
              <c16:uniqueId val="{00000009-AAD5-473A-B4A9-D81B45237207}"/>
            </c:ext>
          </c:extLst>
        </c:ser>
        <c:ser>
          <c:idx val="2"/>
          <c:order val="2"/>
          <c:tx>
            <c:strRef>
              <c:f>Sheet3!$A$36</c:f>
              <c:strCache>
                <c:ptCount val="1"/>
                <c:pt idx="0">
                  <c:v>PLTD LONG LAYU</c:v>
                </c:pt>
              </c:strCache>
            </c:strRef>
          </c:tx>
          <c:spPr>
            <a:ln w="31750" cap="rnd">
              <a:solidFill>
                <a:schemeClr val="accent3"/>
              </a:solidFill>
              <a:round/>
            </a:ln>
            <a:effectLst/>
          </c:spPr>
          <c:marker>
            <c:symbol val="circle"/>
            <c:size val="17"/>
            <c:spPr>
              <a:solidFill>
                <a:schemeClr val="accent3"/>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AAD5-473A-B4A9-D81B45237207}"/>
                </c:ext>
              </c:extLst>
            </c:dLbl>
            <c:dLbl>
              <c:idx val="3"/>
              <c:spPr>
                <a:solidFill>
                  <a:schemeClr val="accent3"/>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Sheet3!$B$36:$E$36</c:f>
              <c:numCache>
                <c:formatCode>General</c:formatCode>
                <c:ptCount val="4"/>
                <c:pt idx="0">
                  <c:v>3</c:v>
                </c:pt>
                <c:pt idx="1">
                  <c:v>3</c:v>
                </c:pt>
                <c:pt idx="2">
                  <c:v>3</c:v>
                </c:pt>
                <c:pt idx="3">
                  <c:v>3</c:v>
                </c:pt>
              </c:numCache>
            </c:numRef>
          </c:val>
          <c:smooth val="0"/>
          <c:extLst>
            <c:ext xmlns:c16="http://schemas.microsoft.com/office/drawing/2014/chart" uri="{C3380CC4-5D6E-409C-BE32-E72D297353CC}">
              <c16:uniqueId val="{0000000E-AAD5-473A-B4A9-D81B45237207}"/>
            </c:ext>
          </c:extLst>
        </c:ser>
        <c:ser>
          <c:idx val="3"/>
          <c:order val="3"/>
          <c:tx>
            <c:strRef>
              <c:f>Sheet3!$A$37</c:f>
              <c:strCache>
                <c:ptCount val="1"/>
                <c:pt idx="0">
                  <c:v>PLTD PA UPAN</c:v>
                </c:pt>
              </c:strCache>
            </c:strRef>
          </c:tx>
          <c:spPr>
            <a:ln w="31750" cap="rnd">
              <a:solidFill>
                <a:schemeClr val="accent4"/>
              </a:solidFill>
              <a:round/>
            </a:ln>
            <a:effectLst/>
          </c:spPr>
          <c:marker>
            <c:symbol val="circle"/>
            <c:size val="17"/>
            <c:spPr>
              <a:solidFill>
                <a:schemeClr val="accent4"/>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AAD5-473A-B4A9-D81B45237207}"/>
                </c:ext>
              </c:extLst>
            </c:dLbl>
            <c:dLbl>
              <c:idx val="3"/>
              <c:spPr>
                <a:solidFill>
                  <a:schemeClr val="accent4"/>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2-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Sheet3!$B$37:$E$37</c:f>
              <c:numCache>
                <c:formatCode>General</c:formatCode>
                <c:ptCount val="4"/>
                <c:pt idx="0">
                  <c:v>4</c:v>
                </c:pt>
                <c:pt idx="1">
                  <c:v>4</c:v>
                </c:pt>
                <c:pt idx="2">
                  <c:v>4</c:v>
                </c:pt>
                <c:pt idx="3">
                  <c:v>4</c:v>
                </c:pt>
              </c:numCache>
            </c:numRef>
          </c:val>
          <c:smooth val="0"/>
          <c:extLst>
            <c:ext xmlns:c16="http://schemas.microsoft.com/office/drawing/2014/chart" uri="{C3380CC4-5D6E-409C-BE32-E72D297353CC}">
              <c16:uniqueId val="{00000013-AAD5-473A-B4A9-D81B45237207}"/>
            </c:ext>
          </c:extLst>
        </c:ser>
        <c:ser>
          <c:idx val="4"/>
          <c:order val="4"/>
          <c:tx>
            <c:strRef>
              <c:f>Sheet3!$A$38</c:f>
              <c:strCache>
                <c:ptCount val="1"/>
                <c:pt idx="0">
                  <c:v>PLTD MERASA</c:v>
                </c:pt>
              </c:strCache>
            </c:strRef>
          </c:tx>
          <c:spPr>
            <a:ln w="31750" cap="rnd">
              <a:solidFill>
                <a:schemeClr val="accent5"/>
              </a:solidFill>
              <a:round/>
            </a:ln>
            <a:effectLst/>
          </c:spPr>
          <c:marker>
            <c:symbol val="circle"/>
            <c:size val="17"/>
            <c:spPr>
              <a:solidFill>
                <a:schemeClr val="accent5"/>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AAD5-473A-B4A9-D81B45237207}"/>
                </c:ext>
              </c:extLst>
            </c:dLbl>
            <c:dLbl>
              <c:idx val="3"/>
              <c:spPr>
                <a:solidFill>
                  <a:schemeClr val="accent5"/>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7-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Sheet3!$B$38:$E$38</c:f>
              <c:numCache>
                <c:formatCode>General</c:formatCode>
                <c:ptCount val="4"/>
                <c:pt idx="0">
                  <c:v>7</c:v>
                </c:pt>
                <c:pt idx="1">
                  <c:v>6</c:v>
                </c:pt>
                <c:pt idx="2">
                  <c:v>6</c:v>
                </c:pt>
                <c:pt idx="3">
                  <c:v>6</c:v>
                </c:pt>
              </c:numCache>
            </c:numRef>
          </c:val>
          <c:smooth val="0"/>
          <c:extLst>
            <c:ext xmlns:c16="http://schemas.microsoft.com/office/drawing/2014/chart" uri="{C3380CC4-5D6E-409C-BE32-E72D297353CC}">
              <c16:uniqueId val="{00000018-AAD5-473A-B4A9-D81B45237207}"/>
            </c:ext>
          </c:extLst>
        </c:ser>
        <c:ser>
          <c:idx val="5"/>
          <c:order val="5"/>
          <c:tx>
            <c:strRef>
              <c:f>Sheet3!$A$39</c:f>
              <c:strCache>
                <c:ptCount val="1"/>
                <c:pt idx="0">
                  <c:v>PLTD LONG PESO</c:v>
                </c:pt>
              </c:strCache>
            </c:strRef>
          </c:tx>
          <c:spPr>
            <a:ln w="31750" cap="rnd">
              <a:solidFill>
                <a:schemeClr val="accent6"/>
              </a:solidFill>
              <a:round/>
            </a:ln>
            <a:effectLst/>
          </c:spPr>
          <c:marker>
            <c:symbol val="circle"/>
            <c:size val="17"/>
            <c:spPr>
              <a:solidFill>
                <a:schemeClr val="accent6"/>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AAD5-473A-B4A9-D81B45237207}"/>
                </c:ext>
              </c:extLst>
            </c:dLbl>
            <c:dLbl>
              <c:idx val="3"/>
              <c:spPr>
                <a:solidFill>
                  <a:schemeClr val="accent6"/>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1C-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Sheet3!$B$39:$E$39</c:f>
              <c:numCache>
                <c:formatCode>General</c:formatCode>
                <c:ptCount val="4"/>
                <c:pt idx="0">
                  <c:v>5</c:v>
                </c:pt>
                <c:pt idx="1">
                  <c:v>7</c:v>
                </c:pt>
                <c:pt idx="2">
                  <c:v>7</c:v>
                </c:pt>
                <c:pt idx="3">
                  <c:v>7</c:v>
                </c:pt>
              </c:numCache>
            </c:numRef>
          </c:val>
          <c:smooth val="0"/>
          <c:extLst>
            <c:ext xmlns:c16="http://schemas.microsoft.com/office/drawing/2014/chart" uri="{C3380CC4-5D6E-409C-BE32-E72D297353CC}">
              <c16:uniqueId val="{0000001D-AAD5-473A-B4A9-D81B45237207}"/>
            </c:ext>
          </c:extLst>
        </c:ser>
        <c:ser>
          <c:idx val="6"/>
          <c:order val="6"/>
          <c:tx>
            <c:strRef>
              <c:f>Sheet3!$A$40</c:f>
              <c:strCache>
                <c:ptCount val="1"/>
                <c:pt idx="0">
                  <c:v>PLTD KAYAN HULU</c:v>
                </c:pt>
              </c:strCache>
            </c:strRef>
          </c:tx>
          <c:spPr>
            <a:ln w="31750" cap="rnd">
              <a:solidFill>
                <a:schemeClr val="accent1">
                  <a:lumMod val="60000"/>
                </a:schemeClr>
              </a:solidFill>
              <a:round/>
            </a:ln>
            <a:effectLst/>
          </c:spPr>
          <c:marker>
            <c:symbol val="circle"/>
            <c:size val="17"/>
            <c:spPr>
              <a:solidFill>
                <a:schemeClr val="accent1">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AAD5-473A-B4A9-D81B45237207}"/>
                </c:ext>
              </c:extLst>
            </c:dLbl>
            <c:dLbl>
              <c:idx val="3"/>
              <c:spPr>
                <a:solidFill>
                  <a:schemeClr val="tx2"/>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1-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Sheet3!$B$40:$E$40</c:f>
              <c:numCache>
                <c:formatCode>General</c:formatCode>
                <c:ptCount val="4"/>
                <c:pt idx="0">
                  <c:v>6</c:v>
                </c:pt>
                <c:pt idx="1">
                  <c:v>5</c:v>
                </c:pt>
                <c:pt idx="2">
                  <c:v>5</c:v>
                </c:pt>
                <c:pt idx="3">
                  <c:v>5</c:v>
                </c:pt>
              </c:numCache>
            </c:numRef>
          </c:val>
          <c:smooth val="0"/>
          <c:extLst>
            <c:ext xmlns:c16="http://schemas.microsoft.com/office/drawing/2014/chart" uri="{C3380CC4-5D6E-409C-BE32-E72D297353CC}">
              <c16:uniqueId val="{00000022-AAD5-473A-B4A9-D81B45237207}"/>
            </c:ext>
          </c:extLst>
        </c:ser>
        <c:ser>
          <c:idx val="7"/>
          <c:order val="7"/>
          <c:tx>
            <c:strRef>
              <c:f>Sheet3!$A$41</c:f>
              <c:strCache>
                <c:ptCount val="1"/>
                <c:pt idx="0">
                  <c:v>PLTD LONG BELUAH</c:v>
                </c:pt>
              </c:strCache>
            </c:strRef>
          </c:tx>
          <c:spPr>
            <a:ln w="31750" cap="rnd">
              <a:solidFill>
                <a:schemeClr val="accent2">
                  <a:lumMod val="60000"/>
                </a:schemeClr>
              </a:solidFill>
              <a:round/>
            </a:ln>
            <a:effectLst/>
          </c:spPr>
          <c:marker>
            <c:symbol val="circle"/>
            <c:size val="17"/>
            <c:spPr>
              <a:solidFill>
                <a:schemeClr val="accent2">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AAD5-473A-B4A9-D81B45237207}"/>
                </c:ext>
              </c:extLst>
            </c:dLbl>
            <c:dLbl>
              <c:idx val="3"/>
              <c:spPr>
                <a:solidFill>
                  <a:schemeClr val="accent2">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26-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Sheet3!$B$41:$E$41</c:f>
              <c:numCache>
                <c:formatCode>General</c:formatCode>
                <c:ptCount val="4"/>
                <c:pt idx="0">
                  <c:v>8</c:v>
                </c:pt>
                <c:pt idx="1">
                  <c:v>8</c:v>
                </c:pt>
                <c:pt idx="2">
                  <c:v>8</c:v>
                </c:pt>
                <c:pt idx="3">
                  <c:v>8</c:v>
                </c:pt>
              </c:numCache>
            </c:numRef>
          </c:val>
          <c:smooth val="0"/>
          <c:extLst>
            <c:ext xmlns:c16="http://schemas.microsoft.com/office/drawing/2014/chart" uri="{C3380CC4-5D6E-409C-BE32-E72D297353CC}">
              <c16:uniqueId val="{00000027-AAD5-473A-B4A9-D81B45237207}"/>
            </c:ext>
          </c:extLst>
        </c:ser>
        <c:ser>
          <c:idx val="8"/>
          <c:order val="8"/>
          <c:tx>
            <c:strRef>
              <c:f>Sheet3!$A$42</c:f>
              <c:strCache>
                <c:ptCount val="1"/>
                <c:pt idx="0">
                  <c:v>PLTD SEI MENGGARIS</c:v>
                </c:pt>
              </c:strCache>
            </c:strRef>
          </c:tx>
          <c:spPr>
            <a:ln w="31750" cap="rnd">
              <a:solidFill>
                <a:schemeClr val="accent3">
                  <a:lumMod val="60000"/>
                </a:schemeClr>
              </a:solidFill>
              <a:round/>
            </a:ln>
            <a:effectLst/>
          </c:spPr>
          <c:marker>
            <c:symbol val="circle"/>
            <c:size val="17"/>
            <c:spPr>
              <a:solidFill>
                <a:schemeClr val="accent3">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8-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A-AAD5-473A-B4A9-D81B45237207}"/>
                </c:ext>
              </c:extLst>
            </c:dLbl>
            <c:dLbl>
              <c:idx val="3"/>
              <c:spPr>
                <a:solidFill>
                  <a:schemeClr val="accent3">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Sheet3!$B$42:$E$42</c:f>
              <c:numCache>
                <c:formatCode>General</c:formatCode>
                <c:ptCount val="4"/>
                <c:pt idx="0">
                  <c:v>10</c:v>
                </c:pt>
                <c:pt idx="1">
                  <c:v>10</c:v>
                </c:pt>
                <c:pt idx="2">
                  <c:v>10</c:v>
                </c:pt>
                <c:pt idx="3">
                  <c:v>11</c:v>
                </c:pt>
              </c:numCache>
            </c:numRef>
          </c:val>
          <c:smooth val="0"/>
          <c:extLst>
            <c:ext xmlns:c16="http://schemas.microsoft.com/office/drawing/2014/chart" uri="{C3380CC4-5D6E-409C-BE32-E72D297353CC}">
              <c16:uniqueId val="{0000002C-AAD5-473A-B4A9-D81B45237207}"/>
            </c:ext>
          </c:extLst>
        </c:ser>
        <c:ser>
          <c:idx val="9"/>
          <c:order val="9"/>
          <c:tx>
            <c:strRef>
              <c:f>Sheet3!$A$43</c:f>
              <c:strCache>
                <c:ptCount val="1"/>
                <c:pt idx="0">
                  <c:v>PLTD MARA</c:v>
                </c:pt>
              </c:strCache>
            </c:strRef>
          </c:tx>
          <c:spPr>
            <a:ln w="31750" cap="rnd">
              <a:solidFill>
                <a:schemeClr val="accent4">
                  <a:lumMod val="60000"/>
                </a:schemeClr>
              </a:solidFill>
              <a:round/>
            </a:ln>
            <a:effectLst/>
          </c:spPr>
          <c:marker>
            <c:symbol val="circle"/>
            <c:size val="17"/>
            <c:spPr>
              <a:solidFill>
                <a:schemeClr val="accent4">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D-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E-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AAD5-473A-B4A9-D81B45237207}"/>
                </c:ext>
              </c:extLst>
            </c:dLbl>
            <c:dLbl>
              <c:idx val="3"/>
              <c:spPr>
                <a:solidFill>
                  <a:schemeClr val="accent4">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0-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Sheet3!$B$43:$E$43</c:f>
              <c:numCache>
                <c:formatCode>General</c:formatCode>
                <c:ptCount val="4"/>
                <c:pt idx="0">
                  <c:v>9</c:v>
                </c:pt>
                <c:pt idx="1">
                  <c:v>9</c:v>
                </c:pt>
                <c:pt idx="2">
                  <c:v>9</c:v>
                </c:pt>
                <c:pt idx="3">
                  <c:v>10</c:v>
                </c:pt>
              </c:numCache>
            </c:numRef>
          </c:val>
          <c:smooth val="0"/>
          <c:extLst>
            <c:ext xmlns:c16="http://schemas.microsoft.com/office/drawing/2014/chart" uri="{C3380CC4-5D6E-409C-BE32-E72D297353CC}">
              <c16:uniqueId val="{00000031-AAD5-473A-B4A9-D81B45237207}"/>
            </c:ext>
          </c:extLst>
        </c:ser>
        <c:ser>
          <c:idx val="10"/>
          <c:order val="10"/>
          <c:tx>
            <c:strRef>
              <c:f>Sheet3!$A$44</c:f>
              <c:strCache>
                <c:ptCount val="1"/>
                <c:pt idx="0">
                  <c:v>PLTD BATU PUTIH</c:v>
                </c:pt>
              </c:strCache>
            </c:strRef>
          </c:tx>
          <c:spPr>
            <a:ln w="31750" cap="rnd">
              <a:solidFill>
                <a:schemeClr val="accent5">
                  <a:lumMod val="60000"/>
                </a:schemeClr>
              </a:solidFill>
              <a:round/>
            </a:ln>
            <a:effectLst/>
          </c:spPr>
          <c:marker>
            <c:symbol val="circle"/>
            <c:size val="17"/>
            <c:spPr>
              <a:solidFill>
                <a:schemeClr val="accent5">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4-AAD5-473A-B4A9-D81B45237207}"/>
                </c:ext>
              </c:extLst>
            </c:dLbl>
            <c:dLbl>
              <c:idx val="3"/>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5-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Sheet3!$B$44:$E$44</c:f>
              <c:numCache>
                <c:formatCode>General</c:formatCode>
                <c:ptCount val="4"/>
                <c:pt idx="0">
                  <c:v>11</c:v>
                </c:pt>
                <c:pt idx="1">
                  <c:v>11</c:v>
                </c:pt>
                <c:pt idx="2">
                  <c:v>12</c:v>
                </c:pt>
                <c:pt idx="3">
                  <c:v>12</c:v>
                </c:pt>
              </c:numCache>
            </c:numRef>
          </c:val>
          <c:smooth val="0"/>
          <c:extLst>
            <c:ext xmlns:c16="http://schemas.microsoft.com/office/drawing/2014/chart" uri="{C3380CC4-5D6E-409C-BE32-E72D297353CC}">
              <c16:uniqueId val="{00000036-AAD5-473A-B4A9-D81B45237207}"/>
            </c:ext>
          </c:extLst>
        </c:ser>
        <c:ser>
          <c:idx val="11"/>
          <c:order val="11"/>
          <c:tx>
            <c:strRef>
              <c:f>Sheet3!$A$45</c:f>
              <c:strCache>
                <c:ptCount val="1"/>
                <c:pt idx="0">
                  <c:v>PLTD P. DERAWAN</c:v>
                </c:pt>
              </c:strCache>
            </c:strRef>
          </c:tx>
          <c:spPr>
            <a:ln w="31750" cap="rnd">
              <a:solidFill>
                <a:schemeClr val="accent6">
                  <a:lumMod val="60000"/>
                </a:schemeClr>
              </a:solidFill>
              <a:round/>
            </a:ln>
            <a:effectLst/>
          </c:spPr>
          <c:marker>
            <c:symbol val="circle"/>
            <c:size val="17"/>
            <c:spPr>
              <a:solidFill>
                <a:schemeClr val="accent6">
                  <a:lumMod val="6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7-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8-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AAD5-473A-B4A9-D81B45237207}"/>
                </c:ext>
              </c:extLst>
            </c:dLbl>
            <c:dLbl>
              <c:idx val="3"/>
              <c:spPr>
                <a:solidFill>
                  <a:schemeClr val="accent6">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A-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Sheet3!$B$45:$E$45</c:f>
              <c:numCache>
                <c:formatCode>General</c:formatCode>
                <c:ptCount val="4"/>
                <c:pt idx="0">
                  <c:v>13</c:v>
                </c:pt>
                <c:pt idx="1">
                  <c:v>13</c:v>
                </c:pt>
                <c:pt idx="2">
                  <c:v>13</c:v>
                </c:pt>
                <c:pt idx="3">
                  <c:v>13</c:v>
                </c:pt>
              </c:numCache>
            </c:numRef>
          </c:val>
          <c:smooth val="0"/>
          <c:extLst>
            <c:ext xmlns:c16="http://schemas.microsoft.com/office/drawing/2014/chart" uri="{C3380CC4-5D6E-409C-BE32-E72D297353CC}">
              <c16:uniqueId val="{0000003B-AAD5-473A-B4A9-D81B45237207}"/>
            </c:ext>
          </c:extLst>
        </c:ser>
        <c:ser>
          <c:idx val="12"/>
          <c:order val="12"/>
          <c:tx>
            <c:strRef>
              <c:f>Sheet3!$A$46</c:f>
              <c:strCache>
                <c:ptCount val="1"/>
                <c:pt idx="0">
                  <c:v>PLTD KRAYAN</c:v>
                </c:pt>
              </c:strCache>
            </c:strRef>
          </c:tx>
          <c:spPr>
            <a:ln w="31750" cap="rnd">
              <a:solidFill>
                <a:schemeClr val="accent1">
                  <a:lumMod val="80000"/>
                  <a:lumOff val="20000"/>
                </a:schemeClr>
              </a:solidFill>
              <a:round/>
            </a:ln>
            <a:effectLst/>
          </c:spPr>
          <c:marker>
            <c:symbol val="circle"/>
            <c:size val="17"/>
            <c:spPr>
              <a:solidFill>
                <a:schemeClr val="accent1">
                  <a:lumMod val="80000"/>
                  <a:lumOff val="20000"/>
                </a:schemeClr>
              </a:solidFill>
              <a:ln>
                <a:noFill/>
              </a:ln>
              <a:effectLst/>
            </c:spPr>
          </c:marker>
          <c:dLbls>
            <c:dLbl>
              <c:idx val="0"/>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C-AAD5-473A-B4A9-D81B45237207}"/>
                </c:ext>
              </c:extLst>
            </c:dLbl>
            <c:dLbl>
              <c:idx val="1"/>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D-AAD5-473A-B4A9-D81B45237207}"/>
                </c:ext>
              </c:extLst>
            </c:dLbl>
            <c:dLbl>
              <c:idx val="2"/>
              <c:dLblPos val="ct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E-AAD5-473A-B4A9-D81B45237207}"/>
                </c:ext>
              </c:extLst>
            </c:dLbl>
            <c:dLbl>
              <c:idx val="3"/>
              <c:spPr>
                <a:solidFill>
                  <a:schemeClr val="accent1">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3F-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Sheet3!$B$46:$E$46</c:f>
              <c:numCache>
                <c:formatCode>General</c:formatCode>
                <c:ptCount val="4"/>
                <c:pt idx="0">
                  <c:v>12</c:v>
                </c:pt>
                <c:pt idx="1">
                  <c:v>12</c:v>
                </c:pt>
                <c:pt idx="2">
                  <c:v>11</c:v>
                </c:pt>
                <c:pt idx="3">
                  <c:v>9</c:v>
                </c:pt>
              </c:numCache>
            </c:numRef>
          </c:val>
          <c:smooth val="0"/>
          <c:extLst>
            <c:ext xmlns:c16="http://schemas.microsoft.com/office/drawing/2014/chart" uri="{C3380CC4-5D6E-409C-BE32-E72D297353CC}">
              <c16:uniqueId val="{00000040-AAD5-473A-B4A9-D81B45237207}"/>
            </c:ext>
          </c:extLst>
        </c:ser>
        <c:ser>
          <c:idx val="13"/>
          <c:order val="13"/>
          <c:tx>
            <c:strRef>
              <c:f>Sheet3!$A$47</c:f>
              <c:strCache>
                <c:ptCount val="1"/>
                <c:pt idx="0">
                  <c:v>PLTD TANAH MERAH</c:v>
                </c:pt>
              </c:strCache>
            </c:strRef>
          </c:tx>
          <c:spPr>
            <a:ln w="31750" cap="rnd">
              <a:solidFill>
                <a:schemeClr val="accent2">
                  <a:lumMod val="80000"/>
                  <a:lumOff val="20000"/>
                </a:schemeClr>
              </a:solidFill>
              <a:round/>
            </a:ln>
            <a:effectLst/>
          </c:spPr>
          <c:marker>
            <c:symbol val="circle"/>
            <c:size val="17"/>
            <c:spPr>
              <a:solidFill>
                <a:schemeClr val="accent2">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2-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3-AAD5-473A-B4A9-D81B45237207}"/>
                </c:ext>
              </c:extLst>
            </c:dLbl>
            <c:dLbl>
              <c:idx val="3"/>
              <c:spPr>
                <a:solidFill>
                  <a:schemeClr val="accent2">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44-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Sheet3!$B$47:$E$47</c:f>
              <c:numCache>
                <c:formatCode>General</c:formatCode>
                <c:ptCount val="4"/>
                <c:pt idx="0">
                  <c:v>15</c:v>
                </c:pt>
                <c:pt idx="1">
                  <c:v>16</c:v>
                </c:pt>
                <c:pt idx="2">
                  <c:v>16</c:v>
                </c:pt>
                <c:pt idx="3">
                  <c:v>16</c:v>
                </c:pt>
              </c:numCache>
            </c:numRef>
          </c:val>
          <c:smooth val="0"/>
          <c:extLst>
            <c:ext xmlns:c16="http://schemas.microsoft.com/office/drawing/2014/chart" uri="{C3380CC4-5D6E-409C-BE32-E72D297353CC}">
              <c16:uniqueId val="{00000045-AAD5-473A-B4A9-D81B45237207}"/>
            </c:ext>
          </c:extLst>
        </c:ser>
        <c:ser>
          <c:idx val="14"/>
          <c:order val="14"/>
          <c:tx>
            <c:strRef>
              <c:f>Sheet3!$A$48</c:f>
              <c:strCache>
                <c:ptCount val="1"/>
                <c:pt idx="0">
                  <c:v>PLTD GUNUNG SARI </c:v>
                </c:pt>
              </c:strCache>
            </c:strRef>
          </c:tx>
          <c:spPr>
            <a:ln w="31750" cap="rnd">
              <a:solidFill>
                <a:schemeClr val="accent3">
                  <a:lumMod val="80000"/>
                  <a:lumOff val="20000"/>
                </a:schemeClr>
              </a:solidFill>
              <a:round/>
            </a:ln>
            <a:effectLst/>
          </c:spPr>
          <c:marker>
            <c:symbol val="circle"/>
            <c:size val="17"/>
            <c:spPr>
              <a:solidFill>
                <a:schemeClr val="accent3">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6-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7-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8-AAD5-473A-B4A9-D81B45237207}"/>
                </c:ext>
              </c:extLst>
            </c:dLbl>
            <c:dLbl>
              <c:idx val="3"/>
              <c:spPr>
                <a:solidFill>
                  <a:schemeClr val="accent3">
                    <a:lumMod val="60000"/>
                    <a:lumOff val="40000"/>
                  </a:schemeClr>
                </a:solidFill>
                <a:ln>
                  <a:solidFill>
                    <a:schemeClr val="tx1"/>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49-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Sheet3!$B$48:$E$48</c:f>
              <c:numCache>
                <c:formatCode>General</c:formatCode>
                <c:ptCount val="4"/>
                <c:pt idx="0">
                  <c:v>16</c:v>
                </c:pt>
                <c:pt idx="1">
                  <c:v>14</c:v>
                </c:pt>
                <c:pt idx="2">
                  <c:v>14</c:v>
                </c:pt>
                <c:pt idx="3">
                  <c:v>14</c:v>
                </c:pt>
              </c:numCache>
            </c:numRef>
          </c:val>
          <c:smooth val="0"/>
          <c:extLst>
            <c:ext xmlns:c16="http://schemas.microsoft.com/office/drawing/2014/chart" uri="{C3380CC4-5D6E-409C-BE32-E72D297353CC}">
              <c16:uniqueId val="{0000004A-AAD5-473A-B4A9-D81B45237207}"/>
            </c:ext>
          </c:extLst>
        </c:ser>
        <c:ser>
          <c:idx val="15"/>
          <c:order val="15"/>
          <c:tx>
            <c:strRef>
              <c:f>Sheet3!$A$49</c:f>
              <c:strCache>
                <c:ptCount val="1"/>
                <c:pt idx="0">
                  <c:v>PLTD TUBAAN</c:v>
                </c:pt>
              </c:strCache>
            </c:strRef>
          </c:tx>
          <c:spPr>
            <a:ln w="31750" cap="rnd">
              <a:solidFill>
                <a:schemeClr val="accent4">
                  <a:lumMod val="80000"/>
                  <a:lumOff val="20000"/>
                </a:schemeClr>
              </a:solidFill>
              <a:round/>
            </a:ln>
            <a:effectLst/>
          </c:spPr>
          <c:marker>
            <c:symbol val="circle"/>
            <c:size val="17"/>
            <c:spPr>
              <a:solidFill>
                <a:schemeClr val="accent4">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B-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C-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D-AAD5-473A-B4A9-D81B45237207}"/>
                </c:ext>
              </c:extLst>
            </c:dLbl>
            <c:dLbl>
              <c:idx val="3"/>
              <c:spPr>
                <a:solidFill>
                  <a:schemeClr val="accent4">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4E-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Sheet3!$B$49:$E$49</c:f>
              <c:numCache>
                <c:formatCode>General</c:formatCode>
                <c:ptCount val="4"/>
                <c:pt idx="0">
                  <c:v>14</c:v>
                </c:pt>
                <c:pt idx="1">
                  <c:v>15</c:v>
                </c:pt>
                <c:pt idx="2">
                  <c:v>15</c:v>
                </c:pt>
                <c:pt idx="3">
                  <c:v>15</c:v>
                </c:pt>
              </c:numCache>
            </c:numRef>
          </c:val>
          <c:smooth val="0"/>
          <c:extLst>
            <c:ext xmlns:c16="http://schemas.microsoft.com/office/drawing/2014/chart" uri="{C3380CC4-5D6E-409C-BE32-E72D297353CC}">
              <c16:uniqueId val="{0000004F-AAD5-473A-B4A9-D81B45237207}"/>
            </c:ext>
          </c:extLst>
        </c:ser>
        <c:ser>
          <c:idx val="16"/>
          <c:order val="16"/>
          <c:tx>
            <c:strRef>
              <c:f>Sheet3!$A$50</c:f>
              <c:strCache>
                <c:ptCount val="1"/>
                <c:pt idx="0">
                  <c:v>PLTD SEKATAK BUJI</c:v>
                </c:pt>
              </c:strCache>
            </c:strRef>
          </c:tx>
          <c:spPr>
            <a:ln w="31750" cap="rnd">
              <a:solidFill>
                <a:schemeClr val="accent5">
                  <a:lumMod val="80000"/>
                  <a:lumOff val="20000"/>
                </a:schemeClr>
              </a:solidFill>
              <a:round/>
            </a:ln>
            <a:effectLst/>
          </c:spPr>
          <c:marker>
            <c:symbol val="circle"/>
            <c:size val="17"/>
            <c:spPr>
              <a:solidFill>
                <a:schemeClr val="accent5">
                  <a:lumMod val="80000"/>
                  <a:lumOff val="20000"/>
                </a:schemeClr>
              </a:solidFill>
              <a:ln>
                <a:noFill/>
              </a:ln>
              <a:effectLst/>
            </c:spPr>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0-AAD5-473A-B4A9-D81B45237207}"/>
                </c:ext>
              </c:extLst>
            </c:dLbl>
            <c:dLbl>
              <c:idx val="1"/>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1-AAD5-473A-B4A9-D81B45237207}"/>
                </c:ext>
              </c:extLst>
            </c:dLbl>
            <c:dLbl>
              <c:idx val="2"/>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2-AAD5-473A-B4A9-D81B45237207}"/>
                </c:ext>
              </c:extLst>
            </c:dLbl>
            <c:dLbl>
              <c:idx val="3"/>
              <c:spPr>
                <a:solidFill>
                  <a:schemeClr val="accent5">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53-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Sheet3!$B$50:$E$50</c:f>
              <c:numCache>
                <c:formatCode>General</c:formatCode>
                <c:ptCount val="4"/>
                <c:pt idx="0">
                  <c:v>17</c:v>
                </c:pt>
                <c:pt idx="1">
                  <c:v>17</c:v>
                </c:pt>
                <c:pt idx="2">
                  <c:v>17</c:v>
                </c:pt>
                <c:pt idx="3">
                  <c:v>17</c:v>
                </c:pt>
              </c:numCache>
            </c:numRef>
          </c:val>
          <c:smooth val="0"/>
          <c:extLst>
            <c:ext xmlns:c16="http://schemas.microsoft.com/office/drawing/2014/chart" uri="{C3380CC4-5D6E-409C-BE32-E72D297353CC}">
              <c16:uniqueId val="{00000054-AAD5-473A-B4A9-D81B45237207}"/>
            </c:ext>
          </c:extLst>
        </c:ser>
        <c:ser>
          <c:idx val="17"/>
          <c:order val="17"/>
          <c:tx>
            <c:strRef>
              <c:f>Sheet3!$A$51</c:f>
              <c:strCache>
                <c:ptCount val="1"/>
                <c:pt idx="0">
                  <c:v>PLTD BIDUK-BIDUK</c:v>
                </c:pt>
              </c:strCache>
            </c:strRef>
          </c:tx>
          <c:spPr>
            <a:ln w="31750" cap="rnd">
              <a:solidFill>
                <a:schemeClr val="accent6">
                  <a:lumMod val="80000"/>
                  <a:lumOff val="20000"/>
                </a:schemeClr>
              </a:solidFill>
              <a:round/>
            </a:ln>
            <a:effectLst/>
          </c:spPr>
          <c:marker>
            <c:symbol val="circle"/>
            <c:size val="17"/>
            <c:spPr>
              <a:solidFill>
                <a:schemeClr val="accent6">
                  <a:lumMod val="80000"/>
                  <a:lumOff val="20000"/>
                </a:schemeClr>
              </a:solidFill>
              <a:ln>
                <a:noFill/>
              </a:ln>
              <a:effectLst/>
            </c:spPr>
          </c:marker>
          <c:dLbls>
            <c:dLbl>
              <c:idx val="3"/>
              <c:spPr>
                <a:solidFill>
                  <a:schemeClr val="accent6">
                    <a:lumMod val="60000"/>
                    <a:lumOff val="4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55-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Sheet3!$B$33:$E$33</c:f>
              <c:strCache>
                <c:ptCount val="4"/>
                <c:pt idx="0">
                  <c:v>sd September</c:v>
                </c:pt>
                <c:pt idx="1">
                  <c:v>sd Oktober</c:v>
                </c:pt>
                <c:pt idx="2">
                  <c:v>sd November</c:v>
                </c:pt>
                <c:pt idx="3">
                  <c:v>sd Desember</c:v>
                </c:pt>
              </c:strCache>
            </c:strRef>
          </c:cat>
          <c:val>
            <c:numRef>
              <c:f>Sheet3!$B$51:$E$51</c:f>
              <c:numCache>
                <c:formatCode>General</c:formatCode>
                <c:ptCount val="4"/>
                <c:pt idx="0">
                  <c:v>18</c:v>
                </c:pt>
                <c:pt idx="1">
                  <c:v>18</c:v>
                </c:pt>
                <c:pt idx="2">
                  <c:v>18</c:v>
                </c:pt>
                <c:pt idx="3">
                  <c:v>18</c:v>
                </c:pt>
              </c:numCache>
            </c:numRef>
          </c:val>
          <c:smooth val="0"/>
          <c:extLst>
            <c:ext xmlns:c16="http://schemas.microsoft.com/office/drawing/2014/chart" uri="{C3380CC4-5D6E-409C-BE32-E72D297353CC}">
              <c16:uniqueId val="{00000056-AAD5-473A-B4A9-D81B45237207}"/>
            </c:ext>
          </c:extLst>
        </c:ser>
        <c:ser>
          <c:idx val="18"/>
          <c:order val="18"/>
          <c:tx>
            <c:strRef>
              <c:f>Sheet3!$A$52</c:f>
              <c:strCache>
                <c:ptCount val="1"/>
                <c:pt idx="0">
                  <c:v>PLTD TANJUNG BATU</c:v>
                </c:pt>
              </c:strCache>
            </c:strRef>
          </c:tx>
          <c:spPr>
            <a:ln w="31750" cap="rnd">
              <a:solidFill>
                <a:schemeClr val="accent1">
                  <a:lumMod val="80000"/>
                </a:schemeClr>
              </a:solidFill>
              <a:round/>
            </a:ln>
            <a:effectLst/>
          </c:spPr>
          <c:marker>
            <c:symbol val="circle"/>
            <c:size val="17"/>
            <c:spPr>
              <a:solidFill>
                <a:schemeClr val="accent1">
                  <a:lumMod val="80000"/>
                </a:schemeClr>
              </a:solidFill>
              <a:ln>
                <a:noFill/>
              </a:ln>
              <a:effectLst/>
            </c:spPr>
          </c:marker>
          <c:dLbls>
            <c:dLbl>
              <c:idx val="3"/>
              <c:spPr>
                <a:solidFill>
                  <a:schemeClr val="accent1">
                    <a:lumMod val="75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57-AAD5-473A-B4A9-D81B4523720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Sheet3!$B$33:$E$33</c:f>
              <c:strCache>
                <c:ptCount val="4"/>
                <c:pt idx="0">
                  <c:v>sd September</c:v>
                </c:pt>
                <c:pt idx="1">
                  <c:v>sd Oktober</c:v>
                </c:pt>
                <c:pt idx="2">
                  <c:v>sd November</c:v>
                </c:pt>
                <c:pt idx="3">
                  <c:v>sd Desember</c:v>
                </c:pt>
              </c:strCache>
            </c:strRef>
          </c:cat>
          <c:val>
            <c:numRef>
              <c:f>Sheet3!$B$52:$E$52</c:f>
              <c:numCache>
                <c:formatCode>General</c:formatCode>
                <c:ptCount val="4"/>
                <c:pt idx="0">
                  <c:v>19</c:v>
                </c:pt>
                <c:pt idx="1">
                  <c:v>19</c:v>
                </c:pt>
                <c:pt idx="2">
                  <c:v>19</c:v>
                </c:pt>
                <c:pt idx="3">
                  <c:v>19</c:v>
                </c:pt>
              </c:numCache>
            </c:numRef>
          </c:val>
          <c:smooth val="0"/>
          <c:extLst>
            <c:ext xmlns:c16="http://schemas.microsoft.com/office/drawing/2014/chart" uri="{C3380CC4-5D6E-409C-BE32-E72D297353CC}">
              <c16:uniqueId val="{00000058-AAD5-473A-B4A9-D81B45237207}"/>
            </c:ext>
          </c:extLst>
        </c:ser>
        <c:dLbls>
          <c:dLblPos val="ctr"/>
          <c:showLegendKey val="0"/>
          <c:showVal val="1"/>
          <c:showCatName val="0"/>
          <c:showSerName val="0"/>
          <c:showPercent val="0"/>
          <c:showBubbleSize val="0"/>
        </c:dLbls>
        <c:marker val="1"/>
        <c:smooth val="0"/>
        <c:axId val="169010112"/>
        <c:axId val="169010496"/>
      </c:lineChart>
      <c:catAx>
        <c:axId val="169010112"/>
        <c:scaling>
          <c:orientation val="minMax"/>
        </c:scaling>
        <c:delete val="0"/>
        <c:axPos val="t"/>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200" b="1" i="0" u="none" strike="noStrike" kern="1200" cap="all" baseline="0">
                <a:solidFill>
                  <a:schemeClr val="dk1">
                    <a:lumMod val="75000"/>
                    <a:lumOff val="25000"/>
                  </a:schemeClr>
                </a:solidFill>
                <a:latin typeface="+mn-lt"/>
                <a:ea typeface="+mn-ea"/>
                <a:cs typeface="+mn-cs"/>
              </a:defRPr>
            </a:pPr>
            <a:endParaRPr lang="en-US"/>
          </a:p>
        </c:txPr>
        <c:crossAx val="169010496"/>
        <c:crosses val="autoZero"/>
        <c:auto val="0"/>
        <c:lblAlgn val="ctr"/>
        <c:lblOffset val="100"/>
        <c:noMultiLvlLbl val="0"/>
      </c:catAx>
      <c:valAx>
        <c:axId val="169010496"/>
        <c:scaling>
          <c:orientation val="maxMin"/>
          <c:max val="19"/>
          <c:min val="1"/>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en-US" sz="1400"/>
                  <a:t>Posisi</a:t>
                </a:r>
              </a:p>
            </c:rich>
          </c:tx>
          <c:overlay val="0"/>
          <c:spPr>
            <a:noFill/>
            <a:ln>
              <a:noFill/>
            </a:ln>
            <a:effectLst/>
          </c:spPr>
        </c:title>
        <c:numFmt formatCode="General" sourceLinked="1"/>
        <c:majorTickMark val="none"/>
        <c:minorTickMark val="none"/>
        <c:tickLblPos val="nextTo"/>
        <c:crossAx val="169010112"/>
        <c:crosses val="autoZero"/>
        <c:crossBetween val="between"/>
        <c:majorUnit val="1"/>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6440121865479304E-2"/>
          <c:y val="4.6551665223207452E-2"/>
          <c:w val="0.907780642137333"/>
          <c:h val="0.73268397980459088"/>
        </c:manualLayout>
      </c:layout>
      <c:barChart>
        <c:barDir val="col"/>
        <c:grouping val="clustered"/>
        <c:varyColors val="0"/>
        <c:ser>
          <c:idx val="0"/>
          <c:order val="0"/>
          <c:tx>
            <c:strRef>
              <c:f>Sheet1!$B$1</c:f>
              <c:strCache>
                <c:ptCount val="1"/>
                <c:pt idx="0">
                  <c:v>JAN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Sheet1!$B$2</c:f>
              <c:numCache>
                <c:formatCode>_(* #,##0_);_(* \(#,##0\);_(* "-"??_);_(@_)</c:formatCode>
                <c:ptCount val="1"/>
                <c:pt idx="0">
                  <c:v>1027.82</c:v>
                </c:pt>
              </c:numCache>
            </c:numRef>
          </c:val>
          <c:extLst>
            <c:ext xmlns:c16="http://schemas.microsoft.com/office/drawing/2014/chart" uri="{C3380CC4-5D6E-409C-BE32-E72D297353CC}">
              <c16:uniqueId val="{00000000-8EDF-4DB1-89C2-7D7ED17DE290}"/>
            </c:ext>
          </c:extLst>
        </c:ser>
        <c:ser>
          <c:idx val="1"/>
          <c:order val="1"/>
          <c:tx>
            <c:strRef>
              <c:f>Sheet1!$C$1</c:f>
              <c:strCache>
                <c:ptCount val="1"/>
                <c:pt idx="0">
                  <c:v>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Sheet1!$C$2</c:f>
              <c:numCache>
                <c:formatCode>_(* #,##0_);_(* \(#,##0\);_(* "-"??_);_(@_)</c:formatCode>
                <c:ptCount val="1"/>
                <c:pt idx="0">
                  <c:v>947.96</c:v>
                </c:pt>
              </c:numCache>
            </c:numRef>
          </c:val>
          <c:extLst>
            <c:ext xmlns:c16="http://schemas.microsoft.com/office/drawing/2014/chart" uri="{C3380CC4-5D6E-409C-BE32-E72D297353CC}">
              <c16:uniqueId val="{00000001-8EDF-4DB1-89C2-7D7ED17DE290}"/>
            </c:ext>
          </c:extLst>
        </c:ser>
        <c:ser>
          <c:idx val="2"/>
          <c:order val="2"/>
          <c:tx>
            <c:strRef>
              <c:f>Sheet1!$D$1</c:f>
              <c:strCache>
                <c:ptCount val="1"/>
                <c:pt idx="0">
                  <c:v>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Sheet1!$D$2</c:f>
              <c:numCache>
                <c:formatCode>_(* #,##0.00_);_(* \(#,##0.00\);_(* "-"??_);_(@_)</c:formatCode>
                <c:ptCount val="1"/>
                <c:pt idx="0">
                  <c:v>978.68</c:v>
                </c:pt>
              </c:numCache>
            </c:numRef>
          </c:val>
          <c:extLst>
            <c:ext xmlns:c16="http://schemas.microsoft.com/office/drawing/2014/chart" uri="{C3380CC4-5D6E-409C-BE32-E72D297353CC}">
              <c16:uniqueId val="{00000002-8EDF-4DB1-89C2-7D7ED17DE290}"/>
            </c:ext>
          </c:extLst>
        </c:ser>
        <c:ser>
          <c:idx val="3"/>
          <c:order val="3"/>
          <c:tx>
            <c:strRef>
              <c:f>Sheet1!$E$1</c:f>
              <c:strCache>
                <c:ptCount val="1"/>
                <c:pt idx="0">
                  <c:v>APR</c:v>
                </c:pt>
              </c:strCache>
            </c:strRef>
          </c:tx>
          <c:invertIfNegative val="0"/>
          <c:dLbls>
            <c:dLbl>
              <c:idx val="0"/>
              <c:numFmt formatCode="#,##0.00;[Red]#,##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8EDF-4DB1-89C2-7D7ED17DE290}"/>
                </c:ext>
              </c:extLst>
            </c:dLbl>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Sheet1!$E$2</c:f>
              <c:numCache>
                <c:formatCode>_(* #,##0_);_(* \(#,##0\);_(* "-"??_);_(@_)</c:formatCode>
                <c:ptCount val="1"/>
                <c:pt idx="0">
                  <c:v>960.06</c:v>
                </c:pt>
              </c:numCache>
            </c:numRef>
          </c:val>
          <c:extLst>
            <c:ext xmlns:c16="http://schemas.microsoft.com/office/drawing/2014/chart" uri="{C3380CC4-5D6E-409C-BE32-E72D297353CC}">
              <c16:uniqueId val="{00000004-8EDF-4DB1-89C2-7D7ED17DE290}"/>
            </c:ext>
          </c:extLst>
        </c:ser>
        <c:ser>
          <c:idx val="4"/>
          <c:order val="4"/>
          <c:tx>
            <c:strRef>
              <c:f>Sheet1!$F$1</c:f>
              <c:strCache>
                <c:ptCount val="1"/>
                <c:pt idx="0">
                  <c:v>MAY</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8EDF-4DB1-89C2-7D7ED17DE290}"/>
                </c:ext>
              </c:extLst>
            </c:dLbl>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Sheet1!$F$2</c:f>
              <c:numCache>
                <c:formatCode>_(* #,##0_);_(* \(#,##0\);_(* "-"??_);_(@_)</c:formatCode>
                <c:ptCount val="1"/>
                <c:pt idx="0">
                  <c:v>1049.94</c:v>
                </c:pt>
              </c:numCache>
            </c:numRef>
          </c:val>
          <c:extLst>
            <c:ext xmlns:c16="http://schemas.microsoft.com/office/drawing/2014/chart" uri="{C3380CC4-5D6E-409C-BE32-E72D297353CC}">
              <c16:uniqueId val="{00000006-8EDF-4DB1-89C2-7D7ED17DE290}"/>
            </c:ext>
          </c:extLst>
        </c:ser>
        <c:ser>
          <c:idx val="5"/>
          <c:order val="5"/>
          <c:tx>
            <c:strRef>
              <c:f>Sheet1!$G$1</c:f>
              <c:strCache>
                <c:ptCount val="1"/>
                <c:pt idx="0">
                  <c:v>JUN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Sheet1!$G$2</c:f>
              <c:numCache>
                <c:formatCode>_(* #,##0_);_(* \(#,##0\);_(* "-"??_);_(@_)</c:formatCode>
                <c:ptCount val="1"/>
                <c:pt idx="0">
                  <c:v>959.51</c:v>
                </c:pt>
              </c:numCache>
            </c:numRef>
          </c:val>
          <c:extLst>
            <c:ext xmlns:c16="http://schemas.microsoft.com/office/drawing/2014/chart" uri="{C3380CC4-5D6E-409C-BE32-E72D297353CC}">
              <c16:uniqueId val="{00000007-8EDF-4DB1-89C2-7D7ED17DE290}"/>
            </c:ext>
          </c:extLst>
        </c:ser>
        <c:ser>
          <c:idx val="6"/>
          <c:order val="6"/>
          <c:tx>
            <c:strRef>
              <c:f>Sheet1!$H$1</c:f>
              <c:strCache>
                <c:ptCount val="1"/>
                <c:pt idx="0">
                  <c:v>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spAutoFit/>
              </a:bodyPr>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Sheet1!$H$2</c:f>
              <c:numCache>
                <c:formatCode>_(* #,##0_);_(* \(#,##0\);_(* "-"??_);_(@_)</c:formatCode>
                <c:ptCount val="1"/>
                <c:pt idx="0">
                  <c:v>1024.529</c:v>
                </c:pt>
              </c:numCache>
            </c:numRef>
          </c:val>
          <c:extLst>
            <c:ext xmlns:c16="http://schemas.microsoft.com/office/drawing/2014/chart" uri="{C3380CC4-5D6E-409C-BE32-E72D297353CC}">
              <c16:uniqueId val="{00000008-8EDF-4DB1-89C2-7D7ED17DE290}"/>
            </c:ext>
          </c:extLst>
        </c:ser>
        <c:ser>
          <c:idx val="7"/>
          <c:order val="7"/>
          <c:tx>
            <c:strRef>
              <c:f>Sheet1!$I$1</c:f>
              <c:strCache>
                <c:ptCount val="1"/>
                <c:pt idx="0">
                  <c:v>AUG</c:v>
                </c:pt>
              </c:strCache>
            </c:strRef>
          </c:tx>
          <c:invertIfNegative val="0"/>
          <c:dLbls>
            <c:dLbl>
              <c:idx val="0"/>
              <c:layout>
                <c:manualLayout>
                  <c:x val="-2.2413234750396863E-3"/>
                  <c:y val="-2.25260579487274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EDF-4DB1-89C2-7D7ED17DE290}"/>
                </c:ext>
              </c:extLst>
            </c:dLbl>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Sheet1!$I$2</c:f>
              <c:numCache>
                <c:formatCode>_(* #,##0_);_(* \(#,##0\);_(* "-"??_);_(@_)</c:formatCode>
                <c:ptCount val="1"/>
                <c:pt idx="0">
                  <c:v>1044.01</c:v>
                </c:pt>
              </c:numCache>
            </c:numRef>
          </c:val>
          <c:extLst>
            <c:ext xmlns:c16="http://schemas.microsoft.com/office/drawing/2014/chart" uri="{C3380CC4-5D6E-409C-BE32-E72D297353CC}">
              <c16:uniqueId val="{0000000A-8EDF-4DB1-89C2-7D7ED17DE290}"/>
            </c:ext>
          </c:extLst>
        </c:ser>
        <c:ser>
          <c:idx val="8"/>
          <c:order val="8"/>
          <c:tx>
            <c:strRef>
              <c:f>Sheet1!$J$1</c:f>
              <c:strCache>
                <c:ptCount val="1"/>
                <c:pt idx="0">
                  <c:v>SEP</c:v>
                </c:pt>
              </c:strCache>
            </c:strRef>
          </c:tx>
          <c:invertIfNegative val="0"/>
          <c:dLbls>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Sheet1!$J$2</c:f>
              <c:numCache>
                <c:formatCode>_(* #,##0_);_(* \(#,##0\);_(* "-"??_);_(@_)</c:formatCode>
                <c:ptCount val="1"/>
                <c:pt idx="0">
                  <c:v>905.61699999999996</c:v>
                </c:pt>
              </c:numCache>
            </c:numRef>
          </c:val>
          <c:extLst>
            <c:ext xmlns:c16="http://schemas.microsoft.com/office/drawing/2014/chart" uri="{C3380CC4-5D6E-409C-BE32-E72D297353CC}">
              <c16:uniqueId val="{0000000B-8EDF-4DB1-89C2-7D7ED17DE290}"/>
            </c:ext>
          </c:extLst>
        </c:ser>
        <c:ser>
          <c:idx val="9"/>
          <c:order val="9"/>
          <c:tx>
            <c:strRef>
              <c:f>Sheet1!$K$1</c:f>
              <c:strCache>
                <c:ptCount val="1"/>
                <c:pt idx="0">
                  <c:v>OCT</c:v>
                </c:pt>
              </c:strCache>
            </c:strRef>
          </c:tx>
          <c:invertIfNegative val="0"/>
          <c:dLbls>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Sheet1!$K$2</c:f>
              <c:numCache>
                <c:formatCode>_(* #,##0_);_(* \(#,##0\);_(* "-"??_);_(@_)</c:formatCode>
                <c:ptCount val="1"/>
                <c:pt idx="0">
                  <c:v>887.17899999999997</c:v>
                </c:pt>
              </c:numCache>
            </c:numRef>
          </c:val>
          <c:extLst>
            <c:ext xmlns:c16="http://schemas.microsoft.com/office/drawing/2014/chart" uri="{C3380CC4-5D6E-409C-BE32-E72D297353CC}">
              <c16:uniqueId val="{0000000C-8EDF-4DB1-89C2-7D7ED17DE290}"/>
            </c:ext>
          </c:extLst>
        </c:ser>
        <c:ser>
          <c:idx val="10"/>
          <c:order val="10"/>
          <c:tx>
            <c:strRef>
              <c:f>Sheet1!$L$1</c:f>
              <c:strCache>
                <c:ptCount val="1"/>
                <c:pt idx="0">
                  <c:v>NOV</c:v>
                </c:pt>
              </c:strCache>
            </c:strRef>
          </c:tx>
          <c:spPr>
            <a:ln>
              <a:solidFill>
                <a:srgbClr val="7F94CB"/>
              </a:solidFill>
            </a:ln>
          </c:spPr>
          <c:invertIfNegative val="0"/>
          <c:dLbls>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Sheet1!$L$2</c:f>
              <c:numCache>
                <c:formatCode>_(* #,##0_);_(* \(#,##0\);_(* "-"??_);_(@_)</c:formatCode>
                <c:ptCount val="1"/>
                <c:pt idx="0">
                  <c:v>909.99</c:v>
                </c:pt>
              </c:numCache>
            </c:numRef>
          </c:val>
          <c:extLst>
            <c:ext xmlns:c16="http://schemas.microsoft.com/office/drawing/2014/chart" uri="{C3380CC4-5D6E-409C-BE32-E72D297353CC}">
              <c16:uniqueId val="{0000000D-8EDF-4DB1-89C2-7D7ED17DE290}"/>
            </c:ext>
          </c:extLst>
        </c:ser>
        <c:ser>
          <c:idx val="11"/>
          <c:order val="11"/>
          <c:tx>
            <c:strRef>
              <c:f>Sheet1!$M$1</c:f>
              <c:strCache>
                <c:ptCount val="1"/>
                <c:pt idx="0">
                  <c:v>DES</c:v>
                </c:pt>
              </c:strCache>
            </c:strRef>
          </c:tx>
          <c:spPr>
            <a:solidFill>
              <a:srgbClr val="78B551"/>
            </a:solidFill>
          </c:spPr>
          <c:invertIfNegative val="0"/>
          <c:dLbls>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Sheet1!$M$2</c:f>
              <c:numCache>
                <c:formatCode>_(* #,##0_);_(* \(#,##0\);_(* "-"??_);_(@_)</c:formatCode>
                <c:ptCount val="1"/>
                <c:pt idx="0">
                  <c:v>980.23099999999999</c:v>
                </c:pt>
              </c:numCache>
            </c:numRef>
          </c:val>
          <c:extLst>
            <c:ext xmlns:c16="http://schemas.microsoft.com/office/drawing/2014/chart" uri="{C3380CC4-5D6E-409C-BE32-E72D297353CC}">
              <c16:uniqueId val="{0000000E-8EDF-4DB1-89C2-7D7ED17DE290}"/>
            </c:ext>
          </c:extLst>
        </c:ser>
        <c:dLbls>
          <c:showLegendKey val="0"/>
          <c:showVal val="1"/>
          <c:showCatName val="0"/>
          <c:showSerName val="0"/>
          <c:showPercent val="0"/>
          <c:showBubbleSize val="0"/>
        </c:dLbls>
        <c:gapWidth val="125"/>
        <c:overlap val="-25"/>
        <c:axId val="92097320"/>
        <c:axId val="213412024"/>
      </c:barChart>
      <c:catAx>
        <c:axId val="9209732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3412024"/>
        <c:crosses val="autoZero"/>
        <c:auto val="1"/>
        <c:lblAlgn val="ctr"/>
        <c:lblOffset val="100"/>
        <c:noMultiLvlLbl val="0"/>
      </c:catAx>
      <c:valAx>
        <c:axId val="213412024"/>
        <c:scaling>
          <c:orientation val="minMax"/>
        </c:scaling>
        <c:delete val="0"/>
        <c:axPos val="l"/>
        <c:title>
          <c:tx>
            <c:rich>
              <a:bodyPr rot="-5400000" spcFirstLastPara="0" vertOverflow="ellipsis" vert="horz" wrap="square" anchor="ctr" anchorCtr="0"/>
              <a:lstStyle/>
              <a:p>
                <a:pPr>
                  <a:defRPr lang="en-US" sz="1100" b="1" i="0" u="none" strike="noStrike" kern="1200" baseline="0">
                    <a:solidFill>
                      <a:schemeClr val="tx1"/>
                    </a:solidFill>
                    <a:latin typeface="+mn-lt"/>
                    <a:ea typeface="+mn-ea"/>
                    <a:cs typeface="+mn-cs"/>
                  </a:defRPr>
                </a:pPr>
                <a:r>
                  <a:rPr lang="id-ID" altLang="en-US" sz="1100" dirty="0"/>
                  <a:t>KiloLiter</a:t>
                </a:r>
              </a:p>
            </c:rich>
          </c:tx>
          <c:layout>
            <c:manualLayout>
              <c:xMode val="edge"/>
              <c:yMode val="edge"/>
              <c:x val="1.46337978507906E-2"/>
              <c:y val="0.24152072843998099"/>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92097320"/>
        <c:crosses val="autoZero"/>
        <c:crossBetween val="between"/>
      </c:valAx>
    </c:plotArea>
    <c:legend>
      <c:legendPos val="b"/>
      <c:layout>
        <c:manualLayout>
          <c:xMode val="edge"/>
          <c:yMode val="edge"/>
          <c:x val="9.4135585951666836E-2"/>
          <c:y val="0.89556023813768038"/>
          <c:w val="0.88801341970370395"/>
          <c:h val="0.10443976186231967"/>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TREN SUSUT UP3 TARAKAN</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TRK!$A$3</c:f>
              <c:strCache>
                <c:ptCount val="1"/>
                <c:pt idx="0">
                  <c:v>2018</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TRK!$B$2:$M$2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TRK!$B$3:$M$3</c:f>
              <c:numCache>
                <c:formatCode>0.00</c:formatCode>
                <c:ptCount val="12"/>
                <c:pt idx="0">
                  <c:v>7.2</c:v>
                </c:pt>
                <c:pt idx="1">
                  <c:v>6.89</c:v>
                </c:pt>
                <c:pt idx="2">
                  <c:v>6.58</c:v>
                </c:pt>
                <c:pt idx="3">
                  <c:v>6.71</c:v>
                </c:pt>
                <c:pt idx="4">
                  <c:v>6.53</c:v>
                </c:pt>
                <c:pt idx="5">
                  <c:v>6.22</c:v>
                </c:pt>
                <c:pt idx="6">
                  <c:v>5.98</c:v>
                </c:pt>
                <c:pt idx="7">
                  <c:v>6.1</c:v>
                </c:pt>
                <c:pt idx="8">
                  <c:v>6.16</c:v>
                </c:pt>
                <c:pt idx="9">
                  <c:v>6.15</c:v>
                </c:pt>
                <c:pt idx="10">
                  <c:v>6.15</c:v>
                </c:pt>
                <c:pt idx="11">
                  <c:v>6.07</c:v>
                </c:pt>
              </c:numCache>
            </c:numRef>
          </c:val>
          <c:smooth val="0"/>
          <c:extLst>
            <c:ext xmlns:c16="http://schemas.microsoft.com/office/drawing/2014/chart" uri="{C3380CC4-5D6E-409C-BE32-E72D297353CC}">
              <c16:uniqueId val="{00000000-D6A6-45D4-B276-0AC44DF9DB9A}"/>
            </c:ext>
          </c:extLst>
        </c:ser>
        <c:ser>
          <c:idx val="1"/>
          <c:order val="1"/>
          <c:tx>
            <c:strRef>
              <c:f>TRK!$A$4</c:f>
              <c:strCache>
                <c:ptCount val="1"/>
                <c:pt idx="0">
                  <c:v>2019</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TRK!$B$2:$M$2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TRK!$B$4:$M$4</c:f>
              <c:numCache>
                <c:formatCode>0.00</c:formatCode>
                <c:ptCount val="12"/>
                <c:pt idx="0">
                  <c:v>5.89953351390532</c:v>
                </c:pt>
                <c:pt idx="1">
                  <c:v>6.4829539652180994</c:v>
                </c:pt>
                <c:pt idx="2">
                  <c:v>6.6039406956268545</c:v>
                </c:pt>
                <c:pt idx="3">
                  <c:v>6.8364300527654605</c:v>
                </c:pt>
                <c:pt idx="4">
                  <c:v>6.8885581863701697</c:v>
                </c:pt>
                <c:pt idx="5">
                  <c:v>6.8640558456947529</c:v>
                </c:pt>
                <c:pt idx="6">
                  <c:v>6.8023475706474557</c:v>
                </c:pt>
                <c:pt idx="7">
                  <c:v>6.9677652443062428</c:v>
                </c:pt>
                <c:pt idx="8">
                  <c:v>6.9964727370843232</c:v>
                </c:pt>
                <c:pt idx="9">
                  <c:v>6.8288241124574673</c:v>
                </c:pt>
                <c:pt idx="10">
                  <c:v>6.8828792049087193</c:v>
                </c:pt>
                <c:pt idx="11">
                  <c:v>6.82</c:v>
                </c:pt>
              </c:numCache>
            </c:numRef>
          </c:val>
          <c:smooth val="0"/>
          <c:extLst>
            <c:ext xmlns:c16="http://schemas.microsoft.com/office/drawing/2014/chart" uri="{C3380CC4-5D6E-409C-BE32-E72D297353CC}">
              <c16:uniqueId val="{00000001-D6A6-45D4-B276-0AC44DF9DB9A}"/>
            </c:ext>
          </c:extLst>
        </c:ser>
        <c:ser>
          <c:idx val="2"/>
          <c:order val="2"/>
          <c:tx>
            <c:strRef>
              <c:f>TRK!$A$5</c:f>
              <c:strCache>
                <c:ptCount val="1"/>
                <c:pt idx="0">
                  <c:v>2020</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strRef>
              <c:f>TRK!$B$2:$M$2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TRK!$B$5:$M$5</c:f>
              <c:numCache>
                <c:formatCode>0.00</c:formatCode>
                <c:ptCount val="12"/>
                <c:pt idx="0">
                  <c:v>8.4817154286702383</c:v>
                </c:pt>
                <c:pt idx="1">
                  <c:v>7.8685801750864801</c:v>
                </c:pt>
                <c:pt idx="2">
                  <c:v>7.5006011269259529</c:v>
                </c:pt>
                <c:pt idx="3">
                  <c:v>6.7523234194418009</c:v>
                </c:pt>
                <c:pt idx="4">
                  <c:v>6.6178747727855498</c:v>
                </c:pt>
                <c:pt idx="5">
                  <c:v>6.64563330498836</c:v>
                </c:pt>
                <c:pt idx="6">
                  <c:v>6.36</c:v>
                </c:pt>
                <c:pt idx="7">
                  <c:v>6.26</c:v>
                </c:pt>
                <c:pt idx="8">
                  <c:v>6.11</c:v>
                </c:pt>
                <c:pt idx="9">
                  <c:v>5.98</c:v>
                </c:pt>
                <c:pt idx="10">
                  <c:v>5.94</c:v>
                </c:pt>
                <c:pt idx="11">
                  <c:v>5.78</c:v>
                </c:pt>
              </c:numCache>
            </c:numRef>
          </c:val>
          <c:smooth val="0"/>
          <c:extLst>
            <c:ext xmlns:c16="http://schemas.microsoft.com/office/drawing/2014/chart" uri="{C3380CC4-5D6E-409C-BE32-E72D297353CC}">
              <c16:uniqueId val="{00000002-D6A6-45D4-B276-0AC44DF9DB9A}"/>
            </c:ext>
          </c:extLst>
        </c:ser>
        <c:dLbls>
          <c:showLegendKey val="0"/>
          <c:showVal val="0"/>
          <c:showCatName val="0"/>
          <c:showSerName val="0"/>
          <c:showPercent val="0"/>
          <c:showBubbleSize val="0"/>
        </c:dLbls>
        <c:marker val="1"/>
        <c:smooth val="0"/>
        <c:axId val="1517997951"/>
        <c:axId val="1636796559"/>
      </c:lineChart>
      <c:catAx>
        <c:axId val="15179979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96559"/>
        <c:crosses val="autoZero"/>
        <c:auto val="1"/>
        <c:lblAlgn val="ctr"/>
        <c:lblOffset val="100"/>
        <c:noMultiLvlLbl val="0"/>
      </c:catAx>
      <c:valAx>
        <c:axId val="1636796559"/>
        <c:scaling>
          <c:orientation val="minMax"/>
          <c:min val="5"/>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7997951"/>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zero"/>
    <c:showDLblsOverMax val="0"/>
    <c:extLst>
      <c:ext xmlns:c16r3="http://schemas.microsoft.com/office/drawing/2017/03/chart" uri="{56B9EC1D-385E-4148-901F-78D8002777C0}">
        <c16r3:dataDisplayOptions16>
          <c16r3:dispNaAsBlank val="1"/>
        </c16r3:dataDisplayOptions16>
      </c:ext>
    </c:extLst>
  </c:chart>
  <c:spPr>
    <a:pattFill prst="openDmnd">
      <a:fgClr>
        <a:srgbClr val="ECF3FA"/>
      </a:fgClr>
      <a:bgClr>
        <a:schemeClr val="bg1"/>
      </a:bgClr>
    </a:patt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D" dirty="0"/>
              <a:t>TARGET VS REALISASI SUSUT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TRK!$A$12</c:f>
              <c:strCache>
                <c:ptCount val="1"/>
                <c:pt idx="0">
                  <c:v>TARGET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TRK!$B$11:$D$11</c:f>
              <c:numCache>
                <c:formatCode>General</c:formatCode>
                <c:ptCount val="3"/>
                <c:pt idx="0">
                  <c:v>2018</c:v>
                </c:pt>
                <c:pt idx="1">
                  <c:v>2019</c:v>
                </c:pt>
                <c:pt idx="2">
                  <c:v>2020</c:v>
                </c:pt>
              </c:numCache>
            </c:numRef>
          </c:cat>
          <c:val>
            <c:numRef>
              <c:f>TRK!$B$12:$D$12</c:f>
              <c:numCache>
                <c:formatCode>General</c:formatCode>
                <c:ptCount val="3"/>
                <c:pt idx="0">
                  <c:v>6.11</c:v>
                </c:pt>
                <c:pt idx="1">
                  <c:v>5.89</c:v>
                </c:pt>
                <c:pt idx="2">
                  <c:v>5.89</c:v>
                </c:pt>
              </c:numCache>
            </c:numRef>
          </c:val>
          <c:extLst>
            <c:ext xmlns:c16="http://schemas.microsoft.com/office/drawing/2014/chart" uri="{C3380CC4-5D6E-409C-BE32-E72D297353CC}">
              <c16:uniqueId val="{00000000-2505-461E-AF00-72082F988F51}"/>
            </c:ext>
          </c:extLst>
        </c:ser>
        <c:ser>
          <c:idx val="1"/>
          <c:order val="1"/>
          <c:tx>
            <c:strRef>
              <c:f>TRK!$A$13</c:f>
              <c:strCache>
                <c:ptCount val="1"/>
                <c:pt idx="0">
                  <c:v>REALISASI</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TRK!$B$11:$D$11</c:f>
              <c:numCache>
                <c:formatCode>General</c:formatCode>
                <c:ptCount val="3"/>
                <c:pt idx="0">
                  <c:v>2018</c:v>
                </c:pt>
                <c:pt idx="1">
                  <c:v>2019</c:v>
                </c:pt>
                <c:pt idx="2">
                  <c:v>2020</c:v>
                </c:pt>
              </c:numCache>
            </c:numRef>
          </c:cat>
          <c:val>
            <c:numRef>
              <c:f>TRK!$B$13:$D$13</c:f>
              <c:numCache>
                <c:formatCode>General</c:formatCode>
                <c:ptCount val="3"/>
                <c:pt idx="0">
                  <c:v>6.07</c:v>
                </c:pt>
                <c:pt idx="1">
                  <c:v>6.82</c:v>
                </c:pt>
                <c:pt idx="2" formatCode="0.00">
                  <c:v>5.78</c:v>
                </c:pt>
              </c:numCache>
            </c:numRef>
          </c:val>
          <c:extLst>
            <c:ext xmlns:c16="http://schemas.microsoft.com/office/drawing/2014/chart" uri="{C3380CC4-5D6E-409C-BE32-E72D297353CC}">
              <c16:uniqueId val="{00000001-2505-461E-AF00-72082F988F51}"/>
            </c:ext>
          </c:extLst>
        </c:ser>
        <c:dLbls>
          <c:dLblPos val="outEnd"/>
          <c:showLegendKey val="0"/>
          <c:showVal val="1"/>
          <c:showCatName val="0"/>
          <c:showSerName val="0"/>
          <c:showPercent val="0"/>
          <c:showBubbleSize val="0"/>
        </c:dLbls>
        <c:gapWidth val="444"/>
        <c:overlap val="-90"/>
        <c:axId val="1902736623"/>
        <c:axId val="1636789071"/>
      </c:barChart>
      <c:catAx>
        <c:axId val="1902736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36789071"/>
        <c:crosses val="autoZero"/>
        <c:auto val="1"/>
        <c:lblAlgn val="ctr"/>
        <c:lblOffset val="100"/>
        <c:noMultiLvlLbl val="0"/>
      </c:catAx>
      <c:valAx>
        <c:axId val="1636789071"/>
        <c:scaling>
          <c:orientation val="minMax"/>
        </c:scaling>
        <c:delete val="1"/>
        <c:axPos val="l"/>
        <c:numFmt formatCode="General" sourceLinked="1"/>
        <c:majorTickMark val="none"/>
        <c:minorTickMark val="none"/>
        <c:tickLblPos val="nextTo"/>
        <c:crossAx val="190273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9266227657572897E-2"/>
          <c:y val="4.2113266813861558E-2"/>
          <c:w val="0.9233656577904984"/>
          <c:h val="0.84395472439722841"/>
        </c:manualLayout>
      </c:layout>
      <c:barChart>
        <c:barDir val="col"/>
        <c:grouping val="clustered"/>
        <c:varyColors val="0"/>
        <c:ser>
          <c:idx val="0"/>
          <c:order val="0"/>
          <c:tx>
            <c:strRef>
              <c:f>Sheet1!$A$2</c:f>
              <c:strCache>
                <c:ptCount val="1"/>
                <c:pt idx="0">
                  <c:v>REALISASI SD. JUL 2020 </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117F-4AFE-A0D3-3D9140CC8352}"/>
              </c:ext>
            </c:extLst>
          </c:dPt>
          <c:dPt>
            <c:idx val="1"/>
            <c:invertIfNegative val="0"/>
            <c:bubble3D val="0"/>
            <c:spPr>
              <a:solidFill>
                <a:schemeClr val="accent2"/>
              </a:solidFill>
            </c:spPr>
            <c:extLst>
              <c:ext xmlns:c16="http://schemas.microsoft.com/office/drawing/2014/chart" uri="{C3380CC4-5D6E-409C-BE32-E72D297353CC}">
                <c16:uniqueId val="{00000003-117F-4AFE-A0D3-3D9140CC8352}"/>
              </c:ext>
            </c:extLst>
          </c:dPt>
          <c:dPt>
            <c:idx val="2"/>
            <c:invertIfNegative val="0"/>
            <c:bubble3D val="0"/>
            <c:spPr>
              <a:solidFill>
                <a:schemeClr val="bg1">
                  <a:lumMod val="50000"/>
                </a:schemeClr>
              </a:solidFill>
            </c:spPr>
            <c:extLst>
              <c:ext xmlns:c16="http://schemas.microsoft.com/office/drawing/2014/chart" uri="{C3380CC4-5D6E-409C-BE32-E72D297353CC}">
                <c16:uniqueId val="{00000005-117F-4AFE-A0D3-3D9140CC8352}"/>
              </c:ext>
            </c:extLst>
          </c:dPt>
          <c:dPt>
            <c:idx val="3"/>
            <c:invertIfNegative val="0"/>
            <c:bubble3D val="0"/>
            <c:spPr>
              <a:solidFill>
                <a:schemeClr val="accent4"/>
              </a:solidFill>
            </c:spPr>
            <c:extLst>
              <c:ext xmlns:c16="http://schemas.microsoft.com/office/drawing/2014/chart" uri="{C3380CC4-5D6E-409C-BE32-E72D297353CC}">
                <c16:uniqueId val="{00000007-117F-4AFE-A0D3-3D9140CC8352}"/>
              </c:ext>
            </c:extLst>
          </c:dPt>
          <c:dPt>
            <c:idx val="4"/>
            <c:invertIfNegative val="0"/>
            <c:bubble3D val="0"/>
            <c:spPr>
              <a:solidFill>
                <a:schemeClr val="accent5"/>
              </a:solidFill>
            </c:spPr>
            <c:extLst>
              <c:ext xmlns:c16="http://schemas.microsoft.com/office/drawing/2014/chart" uri="{C3380CC4-5D6E-409C-BE32-E72D297353CC}">
                <c16:uniqueId val="{00000009-117F-4AFE-A0D3-3D9140CC8352}"/>
              </c:ext>
            </c:extLst>
          </c:dPt>
          <c:dPt>
            <c:idx val="5"/>
            <c:invertIfNegative val="0"/>
            <c:bubble3D val="0"/>
            <c:spPr>
              <a:solidFill>
                <a:schemeClr val="accent6"/>
              </a:solidFill>
            </c:spPr>
            <c:extLst>
              <c:ext xmlns:c16="http://schemas.microsoft.com/office/drawing/2014/chart" uri="{C3380CC4-5D6E-409C-BE32-E72D297353CC}">
                <c16:uniqueId val="{0000000B-117F-4AFE-A0D3-3D9140CC8352}"/>
              </c:ext>
            </c:extLst>
          </c:dPt>
          <c:dPt>
            <c:idx val="7"/>
            <c:invertIfNegative val="0"/>
            <c:bubble3D val="0"/>
            <c:spPr>
              <a:solidFill>
                <a:srgbClr val="F1A78A"/>
              </a:solidFill>
            </c:spPr>
            <c:extLst>
              <c:ext xmlns:c16="http://schemas.microsoft.com/office/drawing/2014/chart" uri="{C3380CC4-5D6E-409C-BE32-E72D297353CC}">
                <c16:uniqueId val="{0000000D-117F-4AFE-A0D3-3D9140CC8352}"/>
              </c:ext>
            </c:extLst>
          </c:dPt>
          <c:dPt>
            <c:idx val="8"/>
            <c:invertIfNegative val="0"/>
            <c:bubble3D val="0"/>
            <c:spPr>
              <a:solidFill>
                <a:schemeClr val="bg2">
                  <a:lumMod val="90000"/>
                </a:schemeClr>
              </a:solidFill>
            </c:spPr>
            <c:extLst>
              <c:ext xmlns:c16="http://schemas.microsoft.com/office/drawing/2014/chart" uri="{C3380CC4-5D6E-409C-BE32-E72D297353CC}">
                <c16:uniqueId val="{0000000F-117F-4AFE-A0D3-3D9140CC8352}"/>
              </c:ext>
            </c:extLst>
          </c:dPt>
          <c:dPt>
            <c:idx val="9"/>
            <c:invertIfNegative val="0"/>
            <c:bubble3D val="0"/>
            <c:spPr>
              <a:solidFill>
                <a:schemeClr val="accent4">
                  <a:lumMod val="60000"/>
                  <a:lumOff val="40000"/>
                </a:schemeClr>
              </a:solidFill>
            </c:spPr>
            <c:extLst>
              <c:ext xmlns:c16="http://schemas.microsoft.com/office/drawing/2014/chart" uri="{C3380CC4-5D6E-409C-BE32-E72D297353CC}">
                <c16:uniqueId val="{00000011-117F-4AFE-A0D3-3D9140CC8352}"/>
              </c:ext>
            </c:extLst>
          </c:dPt>
          <c:dPt>
            <c:idx val="10"/>
            <c:invertIfNegative val="0"/>
            <c:bubble3D val="0"/>
            <c:spPr>
              <a:solidFill>
                <a:srgbClr val="7F94CB"/>
              </a:solidFill>
              <a:ln>
                <a:solidFill>
                  <a:srgbClr val="7F94CB"/>
                </a:solidFill>
              </a:ln>
            </c:spPr>
            <c:extLst>
              <c:ext xmlns:c16="http://schemas.microsoft.com/office/drawing/2014/chart" uri="{C3380CC4-5D6E-409C-BE32-E72D297353CC}">
                <c16:uniqueId val="{00000013-117F-4AFE-A0D3-3D9140CC8352}"/>
              </c:ext>
            </c:extLst>
          </c:dPt>
          <c:dPt>
            <c:idx val="11"/>
            <c:invertIfNegative val="0"/>
            <c:bubble3D val="0"/>
            <c:spPr>
              <a:solidFill>
                <a:srgbClr val="78B551"/>
              </a:solidFill>
            </c:spPr>
            <c:extLst>
              <c:ext xmlns:c16="http://schemas.microsoft.com/office/drawing/2014/chart" uri="{C3380CC4-5D6E-409C-BE32-E72D297353CC}">
                <c16:uniqueId val="{00000015-117F-4AFE-A0D3-3D9140CC8352}"/>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17F-4AFE-A0D3-3D9140CC8352}"/>
                </c:ext>
              </c:extLst>
            </c:dLbl>
            <c:dLbl>
              <c:idx val="3"/>
              <c:layout>
                <c:manualLayout>
                  <c:x val="-2.062123165258388E-3"/>
                  <c:y val="1.68945434615456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7F-4AFE-A0D3-3D9140CC8352}"/>
                </c:ext>
              </c:extLst>
            </c:dLbl>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JAN</c:v>
                </c:pt>
                <c:pt idx="1">
                  <c:v>sd. FEB</c:v>
                </c:pt>
                <c:pt idx="2">
                  <c:v>sd. MAR</c:v>
                </c:pt>
                <c:pt idx="3">
                  <c:v>sd. APR</c:v>
                </c:pt>
                <c:pt idx="4">
                  <c:v>sd. MEI</c:v>
                </c:pt>
                <c:pt idx="5">
                  <c:v>sd. JUN</c:v>
                </c:pt>
                <c:pt idx="6">
                  <c:v>sd. JUL</c:v>
                </c:pt>
                <c:pt idx="7">
                  <c:v>sd. AGT</c:v>
                </c:pt>
                <c:pt idx="8">
                  <c:v>sd. SEPT</c:v>
                </c:pt>
                <c:pt idx="9">
                  <c:v>sd. OKT</c:v>
                </c:pt>
                <c:pt idx="10">
                  <c:v>sd. NOV</c:v>
                </c:pt>
                <c:pt idx="11">
                  <c:v>sd. DES</c:v>
                </c:pt>
              </c:strCache>
            </c:strRef>
          </c:cat>
          <c:val>
            <c:numRef>
              <c:f>Sheet1!$B$2:$M$2</c:f>
              <c:numCache>
                <c:formatCode>_(* #,##0_);_(* \(#,##0\);_(* "-"??_);_(@_)</c:formatCode>
                <c:ptCount val="12"/>
                <c:pt idx="0">
                  <c:v>1027.82</c:v>
                </c:pt>
                <c:pt idx="1">
                  <c:v>1975.78</c:v>
                </c:pt>
                <c:pt idx="2">
                  <c:v>2954.47</c:v>
                </c:pt>
                <c:pt idx="3">
                  <c:v>3914.53</c:v>
                </c:pt>
                <c:pt idx="4">
                  <c:v>4964.47</c:v>
                </c:pt>
                <c:pt idx="5">
                  <c:v>5923.98</c:v>
                </c:pt>
                <c:pt idx="6">
                  <c:v>6948.5083530000002</c:v>
                </c:pt>
                <c:pt idx="7">
                  <c:v>7992.52</c:v>
                </c:pt>
                <c:pt idx="8">
                  <c:v>8898.134</c:v>
                </c:pt>
                <c:pt idx="9">
                  <c:v>9785.3130000000001</c:v>
                </c:pt>
                <c:pt idx="10">
                  <c:v>10695.31</c:v>
                </c:pt>
                <c:pt idx="11">
                  <c:v>11675.54</c:v>
                </c:pt>
              </c:numCache>
            </c:numRef>
          </c:val>
          <c:extLst>
            <c:ext xmlns:c16="http://schemas.microsoft.com/office/drawing/2014/chart" uri="{C3380CC4-5D6E-409C-BE32-E72D297353CC}">
              <c16:uniqueId val="{00000016-117F-4AFE-A0D3-3D9140CC8352}"/>
            </c:ext>
          </c:extLst>
        </c:ser>
        <c:dLbls>
          <c:showLegendKey val="0"/>
          <c:showVal val="1"/>
          <c:showCatName val="0"/>
          <c:showSerName val="0"/>
          <c:showPercent val="0"/>
          <c:showBubbleSize val="0"/>
        </c:dLbls>
        <c:gapWidth val="67"/>
        <c:axId val="213412808"/>
        <c:axId val="213413200"/>
      </c:barChart>
      <c:catAx>
        <c:axId val="213412808"/>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crossAx val="213413200"/>
        <c:crosses val="autoZero"/>
        <c:auto val="1"/>
        <c:lblAlgn val="ctr"/>
        <c:lblOffset val="100"/>
        <c:noMultiLvlLbl val="0"/>
      </c:catAx>
      <c:valAx>
        <c:axId val="213413200"/>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id-ID" altLang="en-US" sz="1100" dirty="0"/>
                  <a:t>KiloLiter</a:t>
                </a:r>
              </a:p>
            </c:rich>
          </c:tx>
          <c:layout>
            <c:manualLayout>
              <c:xMode val="edge"/>
              <c:yMode val="edge"/>
              <c:x val="9.6165510649642693E-3"/>
              <c:y val="0.25529047312349901"/>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3412808"/>
        <c:crosses val="autoZero"/>
        <c:crossBetween val="between"/>
      </c:valAx>
    </c:plotArea>
    <c:plotVisOnly val="1"/>
    <c:dispBlanksAs val="zero"/>
    <c:showDLblsOverMax val="0"/>
  </c:chart>
  <c:txPr>
    <a:bodyPr/>
    <a:lstStyle/>
    <a:p>
      <a:pPr>
        <a:defRPr lang="en-US"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6.1957416618795877E-2"/>
          <c:y val="3.6908401438874999E-3"/>
          <c:w val="0.9122633043284899"/>
          <c:h val="0.80921322121458983"/>
        </c:manualLayout>
      </c:layout>
      <c:barChart>
        <c:barDir val="col"/>
        <c:grouping val="clustered"/>
        <c:varyColors val="0"/>
        <c:ser>
          <c:idx val="0"/>
          <c:order val="0"/>
          <c:tx>
            <c:strRef>
              <c:f>Sheet1!$B$1</c:f>
              <c:strCache>
                <c:ptCount val="1"/>
                <c:pt idx="0">
                  <c:v>JAN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Sheet1!$B$2</c:f>
              <c:numCache>
                <c:formatCode>_(* #,##0_);_(* \(#,##0\);_(* "-"??_);_(@_)</c:formatCode>
                <c:ptCount val="1"/>
                <c:pt idx="0">
                  <c:v>0.51</c:v>
                </c:pt>
              </c:numCache>
            </c:numRef>
          </c:val>
          <c:extLst>
            <c:ext xmlns:c16="http://schemas.microsoft.com/office/drawing/2014/chart" uri="{C3380CC4-5D6E-409C-BE32-E72D297353CC}">
              <c16:uniqueId val="{00000000-0F7A-4609-B757-1EE1A104AF36}"/>
            </c:ext>
          </c:extLst>
        </c:ser>
        <c:ser>
          <c:idx val="1"/>
          <c:order val="1"/>
          <c:tx>
            <c:strRef>
              <c:f>Sheet1!$C$1</c:f>
              <c:strCache>
                <c:ptCount val="1"/>
                <c:pt idx="0">
                  <c:v>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Sheet1!$C$2</c:f>
              <c:numCache>
                <c:formatCode>_(* #,##0_);_(* \(#,##0\);_(* "-"??_);_(@_)</c:formatCode>
                <c:ptCount val="1"/>
                <c:pt idx="0">
                  <c:v>351.66</c:v>
                </c:pt>
              </c:numCache>
            </c:numRef>
          </c:val>
          <c:extLst>
            <c:ext xmlns:c16="http://schemas.microsoft.com/office/drawing/2014/chart" uri="{C3380CC4-5D6E-409C-BE32-E72D297353CC}">
              <c16:uniqueId val="{00000001-0F7A-4609-B757-1EE1A104AF36}"/>
            </c:ext>
          </c:extLst>
        </c:ser>
        <c:ser>
          <c:idx val="2"/>
          <c:order val="2"/>
          <c:tx>
            <c:strRef>
              <c:f>Sheet1!$D$1</c:f>
              <c:strCache>
                <c:ptCount val="1"/>
                <c:pt idx="0">
                  <c:v>MAR</c:v>
                </c:pt>
              </c:strCache>
            </c:strRef>
          </c:tx>
          <c:invertIfNegative val="0"/>
          <c:dLbls>
            <c:dLbl>
              <c:idx val="0"/>
              <c:layout>
                <c:manualLayout>
                  <c:x val="-4.1090455695277009E-17"/>
                  <c:y val="-1.071520626983003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F7A-4609-B757-1EE1A104AF36}"/>
                </c:ext>
              </c:extLst>
            </c:dLbl>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Sheet1!$D$2</c:f>
              <c:numCache>
                <c:formatCode>_(* #,##0.00_);_(* \(#,##0.00\);_(* "-"??_);_(@_)</c:formatCode>
                <c:ptCount val="1"/>
                <c:pt idx="0">
                  <c:v>1845.84</c:v>
                </c:pt>
              </c:numCache>
            </c:numRef>
          </c:val>
          <c:extLst>
            <c:ext xmlns:c16="http://schemas.microsoft.com/office/drawing/2014/chart" uri="{C3380CC4-5D6E-409C-BE32-E72D297353CC}">
              <c16:uniqueId val="{00000003-0F7A-4609-B757-1EE1A104AF36}"/>
            </c:ext>
          </c:extLst>
        </c:ser>
        <c:ser>
          <c:idx val="3"/>
          <c:order val="3"/>
          <c:tx>
            <c:strRef>
              <c:f>Sheet1!$E$1</c:f>
              <c:strCache>
                <c:ptCount val="1"/>
                <c:pt idx="0">
                  <c:v>APR</c:v>
                </c:pt>
              </c:strCache>
            </c:strRef>
          </c:tx>
          <c:invertIfNegative val="0"/>
          <c:dLbls>
            <c:dLbl>
              <c:idx val="0"/>
              <c:numFmt formatCode="#,##0.00;[Red]#,##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F7A-4609-B757-1EE1A104AF36}"/>
                </c:ext>
              </c:extLst>
            </c:dLbl>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Sheet1!$E$2</c:f>
              <c:numCache>
                <c:formatCode>_(* #,##0_);_(* \(#,##0\);_(* "-"??_);_(@_)</c:formatCode>
                <c:ptCount val="1"/>
                <c:pt idx="0">
                  <c:v>1679.04</c:v>
                </c:pt>
              </c:numCache>
            </c:numRef>
          </c:val>
          <c:extLst>
            <c:ext xmlns:c16="http://schemas.microsoft.com/office/drawing/2014/chart" uri="{C3380CC4-5D6E-409C-BE32-E72D297353CC}">
              <c16:uniqueId val="{00000005-0F7A-4609-B757-1EE1A104AF36}"/>
            </c:ext>
          </c:extLst>
        </c:ser>
        <c:ser>
          <c:idx val="4"/>
          <c:order val="4"/>
          <c:tx>
            <c:strRef>
              <c:f>Sheet1!$F$1</c:f>
              <c:strCache>
                <c:ptCount val="1"/>
                <c:pt idx="0">
                  <c:v>MAY</c:v>
                </c:pt>
              </c:strCache>
            </c:strRef>
          </c:tx>
          <c:invertIfNegative val="0"/>
          <c:dLbls>
            <c:dLbl>
              <c:idx val="0"/>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0F7A-4609-B757-1EE1A104AF36}"/>
                </c:ext>
              </c:extLst>
            </c:dLbl>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Sheet1!$F$2</c:f>
              <c:numCache>
                <c:formatCode>_(* #,##0_);_(* \(#,##0\);_(* "-"??_);_(@_)</c:formatCode>
                <c:ptCount val="1"/>
                <c:pt idx="0">
                  <c:v>2076.2800000000002</c:v>
                </c:pt>
              </c:numCache>
            </c:numRef>
          </c:val>
          <c:extLst>
            <c:ext xmlns:c16="http://schemas.microsoft.com/office/drawing/2014/chart" uri="{C3380CC4-5D6E-409C-BE32-E72D297353CC}">
              <c16:uniqueId val="{00000007-0F7A-4609-B757-1EE1A104AF36}"/>
            </c:ext>
          </c:extLst>
        </c:ser>
        <c:ser>
          <c:idx val="5"/>
          <c:order val="5"/>
          <c:tx>
            <c:strRef>
              <c:f>Sheet1!$G$1</c:f>
              <c:strCache>
                <c:ptCount val="1"/>
                <c:pt idx="0">
                  <c:v>JUN</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REALISASI PER BULAN</c:v>
                </c:pt>
              </c:strCache>
            </c:strRef>
          </c:cat>
          <c:val>
            <c:numRef>
              <c:f>Sheet1!$G$2</c:f>
              <c:numCache>
                <c:formatCode>_(* #,##0_);_(* \(#,##0\);_(* "-"??_);_(@_)</c:formatCode>
                <c:ptCount val="1"/>
                <c:pt idx="0">
                  <c:v>1527.22</c:v>
                </c:pt>
              </c:numCache>
            </c:numRef>
          </c:val>
          <c:extLst>
            <c:ext xmlns:c16="http://schemas.microsoft.com/office/drawing/2014/chart" uri="{C3380CC4-5D6E-409C-BE32-E72D297353CC}">
              <c16:uniqueId val="{00000008-0F7A-4609-B757-1EE1A104AF36}"/>
            </c:ext>
          </c:extLst>
        </c:ser>
        <c:ser>
          <c:idx val="6"/>
          <c:order val="6"/>
          <c:tx>
            <c:strRef>
              <c:f>Sheet1!$H$1</c:f>
              <c:strCache>
                <c:ptCount val="1"/>
                <c:pt idx="0">
                  <c:v>JUL</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spAutoFit/>
              </a:bodyPr>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Sheet1!$H$2</c:f>
              <c:numCache>
                <c:formatCode>_(* #,##0_);_(* \(#,##0\);_(* "-"??_);_(@_)</c:formatCode>
                <c:ptCount val="1"/>
                <c:pt idx="0">
                  <c:v>0</c:v>
                </c:pt>
              </c:numCache>
            </c:numRef>
          </c:val>
          <c:extLst>
            <c:ext xmlns:c16="http://schemas.microsoft.com/office/drawing/2014/chart" uri="{C3380CC4-5D6E-409C-BE32-E72D297353CC}">
              <c16:uniqueId val="{00000009-0F7A-4609-B757-1EE1A104AF36}"/>
            </c:ext>
          </c:extLst>
        </c:ser>
        <c:ser>
          <c:idx val="7"/>
          <c:order val="7"/>
          <c:tx>
            <c:strRef>
              <c:f>Sheet1!$I$1</c:f>
              <c:strCache>
                <c:ptCount val="1"/>
                <c:pt idx="0">
                  <c:v>AUG</c:v>
                </c:pt>
              </c:strCache>
            </c:strRef>
          </c:tx>
          <c:invertIfNegative val="0"/>
          <c:dLbls>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Sheet1!$I$2</c:f>
              <c:numCache>
                <c:formatCode>_(* #,##0_);_(* \(#,##0\);_(* "-"??_);_(@_)</c:formatCode>
                <c:ptCount val="1"/>
                <c:pt idx="0">
                  <c:v>354.26499999999999</c:v>
                </c:pt>
              </c:numCache>
            </c:numRef>
          </c:val>
          <c:extLst>
            <c:ext xmlns:c16="http://schemas.microsoft.com/office/drawing/2014/chart" uri="{C3380CC4-5D6E-409C-BE32-E72D297353CC}">
              <c16:uniqueId val="{0000000A-0F7A-4609-B757-1EE1A104AF36}"/>
            </c:ext>
          </c:extLst>
        </c:ser>
        <c:ser>
          <c:idx val="8"/>
          <c:order val="8"/>
          <c:tx>
            <c:strRef>
              <c:f>Sheet1!$J$1</c:f>
              <c:strCache>
                <c:ptCount val="1"/>
                <c:pt idx="0">
                  <c:v>SEP</c:v>
                </c:pt>
              </c:strCache>
            </c:strRef>
          </c:tx>
          <c:invertIfNegative val="0"/>
          <c:dLbls>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Sheet1!$J$2</c:f>
              <c:numCache>
                <c:formatCode>_(* #,##0.00_);_(* \(#,##0.00\);_(* "-"??_);_(@_)</c:formatCode>
                <c:ptCount val="1"/>
                <c:pt idx="0">
                  <c:v>20.630000000000003</c:v>
                </c:pt>
              </c:numCache>
            </c:numRef>
          </c:val>
          <c:extLst>
            <c:ext xmlns:c16="http://schemas.microsoft.com/office/drawing/2014/chart" uri="{C3380CC4-5D6E-409C-BE32-E72D297353CC}">
              <c16:uniqueId val="{0000000B-0F7A-4609-B757-1EE1A104AF36}"/>
            </c:ext>
          </c:extLst>
        </c:ser>
        <c:ser>
          <c:idx val="9"/>
          <c:order val="9"/>
          <c:tx>
            <c:strRef>
              <c:f>Sheet1!$K$1</c:f>
              <c:strCache>
                <c:ptCount val="1"/>
                <c:pt idx="0">
                  <c:v>OCT</c:v>
                </c:pt>
              </c:strCache>
            </c:strRef>
          </c:tx>
          <c:invertIfNegative val="0"/>
          <c:dLbls>
            <c:dLbl>
              <c:idx val="0"/>
              <c:layout>
                <c:manualLayout>
                  <c:x val="-8.9652939001587453E-3"/>
                  <c:y val="-1.607280940474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0F7A-4609-B757-1EE1A104AF36}"/>
                </c:ext>
              </c:extLst>
            </c:dLbl>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Sheet1!$K$2</c:f>
              <c:numCache>
                <c:formatCode>_(* #,##0_);_(* \(#,##0\);_(* "-"??_);_(@_)</c:formatCode>
                <c:ptCount val="1"/>
                <c:pt idx="0">
                  <c:v>1832.5</c:v>
                </c:pt>
              </c:numCache>
            </c:numRef>
          </c:val>
          <c:extLst>
            <c:ext xmlns:c16="http://schemas.microsoft.com/office/drawing/2014/chart" uri="{C3380CC4-5D6E-409C-BE32-E72D297353CC}">
              <c16:uniqueId val="{0000000D-0F7A-4609-B757-1EE1A104AF36}"/>
            </c:ext>
          </c:extLst>
        </c:ser>
        <c:ser>
          <c:idx val="10"/>
          <c:order val="10"/>
          <c:tx>
            <c:strRef>
              <c:f>Sheet1!$L$1</c:f>
              <c:strCache>
                <c:ptCount val="1"/>
                <c:pt idx="0">
                  <c:v>NOV</c:v>
                </c:pt>
              </c:strCache>
            </c:strRef>
          </c:tx>
          <c:invertIfNegative val="0"/>
          <c:dLbls>
            <c:dLbl>
              <c:idx val="0"/>
              <c:layout>
                <c:manualLayout>
                  <c:x val="2.2413234750396863E-3"/>
                  <c:y val="-3.75032219444049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0F7A-4609-B757-1EE1A104AF36}"/>
                </c:ext>
              </c:extLst>
            </c:dLbl>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Sheet1!$L$2</c:f>
              <c:numCache>
                <c:formatCode>_(* #,##0_);_(* \(#,##0\);_(* "-"??_);_(@_)</c:formatCode>
                <c:ptCount val="1"/>
                <c:pt idx="0">
                  <c:v>1834.08</c:v>
                </c:pt>
              </c:numCache>
            </c:numRef>
          </c:val>
          <c:extLst>
            <c:ext xmlns:c16="http://schemas.microsoft.com/office/drawing/2014/chart" uri="{C3380CC4-5D6E-409C-BE32-E72D297353CC}">
              <c16:uniqueId val="{0000000F-0F7A-4609-B757-1EE1A104AF36}"/>
            </c:ext>
          </c:extLst>
        </c:ser>
        <c:ser>
          <c:idx val="11"/>
          <c:order val="11"/>
          <c:tx>
            <c:strRef>
              <c:f>Sheet1!$M$1</c:f>
              <c:strCache>
                <c:ptCount val="1"/>
                <c:pt idx="0">
                  <c:v>DES</c:v>
                </c:pt>
              </c:strCache>
            </c:strRef>
          </c:tx>
          <c:invertIfNegative val="0"/>
          <c:dLbls>
            <c:dLbl>
              <c:idx val="0"/>
              <c:layout>
                <c:manualLayout>
                  <c:x val="2.2413234750396863E-2"/>
                  <c:y val="-2.67880156745749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0F7A-4609-B757-1EE1A104AF36}"/>
                </c:ext>
              </c:extLst>
            </c:dLbl>
            <c:numFmt formatCode="#,##0.00" sourceLinked="0"/>
            <c:spPr>
              <a:noFill/>
              <a:ln>
                <a:noFill/>
              </a:ln>
              <a:effectLst/>
            </c:spPr>
            <c:txPr>
              <a:bodyPr wrap="square" lIns="38100" tIns="19050" rIns="38100" bIns="19050" anchor="ctr">
                <a:spAutoFit/>
              </a:bodyPr>
              <a:lstStyle/>
              <a:p>
                <a:pPr>
                  <a:defRPr sz="9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REALISASI PER BULAN</c:v>
                </c:pt>
              </c:strCache>
            </c:strRef>
          </c:cat>
          <c:val>
            <c:numRef>
              <c:f>Sheet1!$M$2</c:f>
              <c:numCache>
                <c:formatCode>_(* #,##0_);_(* \(#,##0\);_(* "-"??_);_(@_)</c:formatCode>
                <c:ptCount val="1"/>
                <c:pt idx="0">
                  <c:v>1897.89</c:v>
                </c:pt>
              </c:numCache>
            </c:numRef>
          </c:val>
          <c:extLst>
            <c:ext xmlns:c16="http://schemas.microsoft.com/office/drawing/2014/chart" uri="{C3380CC4-5D6E-409C-BE32-E72D297353CC}">
              <c16:uniqueId val="{00000011-0F7A-4609-B757-1EE1A104AF36}"/>
            </c:ext>
          </c:extLst>
        </c:ser>
        <c:dLbls>
          <c:showLegendKey val="0"/>
          <c:showVal val="1"/>
          <c:showCatName val="0"/>
          <c:showSerName val="0"/>
          <c:showPercent val="0"/>
          <c:showBubbleSize val="0"/>
        </c:dLbls>
        <c:gapWidth val="125"/>
        <c:overlap val="-25"/>
        <c:axId val="213413984"/>
        <c:axId val="213414376"/>
      </c:barChart>
      <c:catAx>
        <c:axId val="21341398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3414376"/>
        <c:crosses val="autoZero"/>
        <c:auto val="1"/>
        <c:lblAlgn val="ctr"/>
        <c:lblOffset val="100"/>
        <c:noMultiLvlLbl val="0"/>
      </c:catAx>
      <c:valAx>
        <c:axId val="213414376"/>
        <c:scaling>
          <c:orientation val="minMax"/>
        </c:scaling>
        <c:delete val="0"/>
        <c:axPos val="l"/>
        <c:title>
          <c:tx>
            <c:rich>
              <a:bodyPr rot="-5400000" spcFirstLastPara="0" vertOverflow="ellipsis" vert="horz" wrap="square" anchor="ctr" anchorCtr="0"/>
              <a:lstStyle/>
              <a:p>
                <a:pPr>
                  <a:defRPr lang="en-US" sz="1100" b="1" i="0" u="none" strike="noStrike" kern="1200" baseline="0">
                    <a:solidFill>
                      <a:schemeClr val="tx1"/>
                    </a:solidFill>
                    <a:latin typeface="+mn-lt"/>
                    <a:ea typeface="+mn-ea"/>
                    <a:cs typeface="+mn-cs"/>
                  </a:defRPr>
                </a:pPr>
                <a:r>
                  <a:rPr lang="en-US" altLang="en-US" sz="1100" dirty="0" err="1"/>
                  <a:t>mmBTU</a:t>
                </a:r>
                <a:endParaRPr lang="id-ID" altLang="en-US" sz="1100" dirty="0"/>
              </a:p>
            </c:rich>
          </c:tx>
          <c:layout>
            <c:manualLayout>
              <c:xMode val="edge"/>
              <c:yMode val="edge"/>
              <c:x val="3.4271071308500517E-3"/>
              <c:y val="0.28438157440128786"/>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3413984"/>
        <c:crosses val="autoZero"/>
        <c:crossBetween val="between"/>
      </c:valAx>
    </c:plotArea>
    <c:legend>
      <c:legendPos val="b"/>
      <c:layout>
        <c:manualLayout>
          <c:xMode val="edge"/>
          <c:yMode val="edge"/>
          <c:x val="7.8446321626389023E-2"/>
          <c:y val="0.91206021777180224"/>
          <c:w val="0.90370268402898168"/>
          <c:h val="8.7939782228197608E-2"/>
        </c:manualLayout>
      </c:layout>
      <c:overlay val="0"/>
      <c:txPr>
        <a:bodyPr rot="0" spcFirstLastPara="0" vertOverflow="ellipsis" vert="horz" wrap="square" anchor="ctr" anchorCtr="1"/>
        <a:lstStyle/>
        <a:p>
          <a:pPr>
            <a:defRPr lang="en-US" sz="9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5.9266227657572897E-2"/>
          <c:y val="4.2113266813861558E-2"/>
          <c:w val="0.92699415291626208"/>
          <c:h val="0.84077215081502898"/>
        </c:manualLayout>
      </c:layout>
      <c:barChart>
        <c:barDir val="col"/>
        <c:grouping val="clustered"/>
        <c:varyColors val="0"/>
        <c:ser>
          <c:idx val="0"/>
          <c:order val="0"/>
          <c:tx>
            <c:strRef>
              <c:f>Sheet1!$A$2</c:f>
              <c:strCache>
                <c:ptCount val="1"/>
                <c:pt idx="0">
                  <c:v>REALISASI SD. JUL 2020</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1-5E04-484B-B030-E2EFB4B186B3}"/>
              </c:ext>
            </c:extLst>
          </c:dPt>
          <c:dPt>
            <c:idx val="1"/>
            <c:invertIfNegative val="0"/>
            <c:bubble3D val="0"/>
            <c:spPr>
              <a:solidFill>
                <a:schemeClr val="accent2"/>
              </a:solidFill>
            </c:spPr>
            <c:extLst>
              <c:ext xmlns:c16="http://schemas.microsoft.com/office/drawing/2014/chart" uri="{C3380CC4-5D6E-409C-BE32-E72D297353CC}">
                <c16:uniqueId val="{00000003-5E04-484B-B030-E2EFB4B186B3}"/>
              </c:ext>
            </c:extLst>
          </c:dPt>
          <c:dPt>
            <c:idx val="2"/>
            <c:invertIfNegative val="0"/>
            <c:bubble3D val="0"/>
            <c:spPr>
              <a:solidFill>
                <a:schemeClr val="bg1">
                  <a:lumMod val="50000"/>
                </a:schemeClr>
              </a:solidFill>
            </c:spPr>
            <c:extLst>
              <c:ext xmlns:c16="http://schemas.microsoft.com/office/drawing/2014/chart" uri="{C3380CC4-5D6E-409C-BE32-E72D297353CC}">
                <c16:uniqueId val="{00000005-5E04-484B-B030-E2EFB4B186B3}"/>
              </c:ext>
            </c:extLst>
          </c:dPt>
          <c:dPt>
            <c:idx val="3"/>
            <c:invertIfNegative val="0"/>
            <c:bubble3D val="0"/>
            <c:spPr>
              <a:solidFill>
                <a:schemeClr val="accent4"/>
              </a:solidFill>
            </c:spPr>
            <c:extLst>
              <c:ext xmlns:c16="http://schemas.microsoft.com/office/drawing/2014/chart" uri="{C3380CC4-5D6E-409C-BE32-E72D297353CC}">
                <c16:uniqueId val="{00000007-5E04-484B-B030-E2EFB4B186B3}"/>
              </c:ext>
            </c:extLst>
          </c:dPt>
          <c:dPt>
            <c:idx val="4"/>
            <c:invertIfNegative val="0"/>
            <c:bubble3D val="0"/>
            <c:spPr>
              <a:solidFill>
                <a:schemeClr val="accent5"/>
              </a:solidFill>
            </c:spPr>
            <c:extLst>
              <c:ext xmlns:c16="http://schemas.microsoft.com/office/drawing/2014/chart" uri="{C3380CC4-5D6E-409C-BE32-E72D297353CC}">
                <c16:uniqueId val="{00000009-5E04-484B-B030-E2EFB4B186B3}"/>
              </c:ext>
            </c:extLst>
          </c:dPt>
          <c:dPt>
            <c:idx val="5"/>
            <c:invertIfNegative val="0"/>
            <c:bubble3D val="0"/>
            <c:spPr>
              <a:solidFill>
                <a:schemeClr val="accent6"/>
              </a:solidFill>
            </c:spPr>
            <c:extLst>
              <c:ext xmlns:c16="http://schemas.microsoft.com/office/drawing/2014/chart" uri="{C3380CC4-5D6E-409C-BE32-E72D297353CC}">
                <c16:uniqueId val="{0000000B-5E04-484B-B030-E2EFB4B186B3}"/>
              </c:ext>
            </c:extLst>
          </c:dPt>
          <c:dPt>
            <c:idx val="7"/>
            <c:invertIfNegative val="0"/>
            <c:bubble3D val="0"/>
            <c:spPr>
              <a:solidFill>
                <a:srgbClr val="F1A78A"/>
              </a:solidFill>
            </c:spPr>
            <c:extLst>
              <c:ext xmlns:c16="http://schemas.microsoft.com/office/drawing/2014/chart" uri="{C3380CC4-5D6E-409C-BE32-E72D297353CC}">
                <c16:uniqueId val="{0000000D-5E04-484B-B030-E2EFB4B186B3}"/>
              </c:ext>
            </c:extLst>
          </c:dPt>
          <c:dPt>
            <c:idx val="8"/>
            <c:invertIfNegative val="0"/>
            <c:bubble3D val="0"/>
            <c:spPr>
              <a:solidFill>
                <a:schemeClr val="bg2">
                  <a:lumMod val="90000"/>
                </a:schemeClr>
              </a:solidFill>
            </c:spPr>
            <c:extLst>
              <c:ext xmlns:c16="http://schemas.microsoft.com/office/drawing/2014/chart" uri="{C3380CC4-5D6E-409C-BE32-E72D297353CC}">
                <c16:uniqueId val="{0000000F-5E04-484B-B030-E2EFB4B186B3}"/>
              </c:ext>
            </c:extLst>
          </c:dPt>
          <c:dPt>
            <c:idx val="9"/>
            <c:invertIfNegative val="0"/>
            <c:bubble3D val="0"/>
            <c:spPr>
              <a:solidFill>
                <a:schemeClr val="accent4">
                  <a:lumMod val="60000"/>
                  <a:lumOff val="40000"/>
                </a:schemeClr>
              </a:solidFill>
            </c:spPr>
            <c:extLst>
              <c:ext xmlns:c16="http://schemas.microsoft.com/office/drawing/2014/chart" uri="{C3380CC4-5D6E-409C-BE32-E72D297353CC}">
                <c16:uniqueId val="{00000011-5E04-484B-B030-E2EFB4B186B3}"/>
              </c:ext>
            </c:extLst>
          </c:dPt>
          <c:dPt>
            <c:idx val="10"/>
            <c:invertIfNegative val="0"/>
            <c:bubble3D val="0"/>
            <c:spPr>
              <a:solidFill>
                <a:srgbClr val="7F94CB"/>
              </a:solidFill>
            </c:spPr>
            <c:extLst>
              <c:ext xmlns:c16="http://schemas.microsoft.com/office/drawing/2014/chart" uri="{C3380CC4-5D6E-409C-BE32-E72D297353CC}">
                <c16:uniqueId val="{00000013-5E04-484B-B030-E2EFB4B186B3}"/>
              </c:ext>
            </c:extLst>
          </c:dPt>
          <c:dPt>
            <c:idx val="11"/>
            <c:invertIfNegative val="0"/>
            <c:bubble3D val="0"/>
            <c:spPr>
              <a:solidFill>
                <a:srgbClr val="78B551"/>
              </a:solidFill>
            </c:spPr>
            <c:extLst>
              <c:ext xmlns:c16="http://schemas.microsoft.com/office/drawing/2014/chart" uri="{C3380CC4-5D6E-409C-BE32-E72D297353CC}">
                <c16:uniqueId val="{00000015-5E04-484B-B030-E2EFB4B186B3}"/>
              </c:ext>
            </c:extLst>
          </c:dPt>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E04-484B-B030-E2EFB4B186B3}"/>
                </c:ext>
              </c:extLst>
            </c:dLbl>
            <c:dLbl>
              <c:idx val="11"/>
              <c:tx>
                <c:rich>
                  <a:bodyPr/>
                  <a:lstStyle/>
                  <a:p>
                    <a:r>
                      <a:rPr lang="en-US" sz="900" b="0" i="0" u="none" strike="noStrike" baseline="0" dirty="0">
                        <a:effectLst/>
                      </a:rPr>
                      <a:t> 13,266.70 </a:t>
                    </a:r>
                    <a:endParaRPr lang="en-US" sz="900"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5E04-484B-B030-E2EFB4B186B3}"/>
                </c:ext>
              </c:extLst>
            </c:dLbl>
            <c:numFmt formatCode="#,##0.00" sourceLinked="0"/>
            <c:spPr>
              <a:noFill/>
              <a:ln>
                <a:noFill/>
              </a:ln>
              <a:effectLst/>
            </c:spPr>
            <c:txPr>
              <a:bodyPr rot="0" spcFirstLastPara="0" vertOverflow="ellipsis" vert="horz" wrap="square" lIns="38100" tIns="19050" rIns="38100" bIns="19050" anchor="ctr" anchorCtr="1"/>
              <a:lstStyle/>
              <a:p>
                <a:pPr>
                  <a:defRPr lang="en-US"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Sheet1!$B$1:$M$1</c:f>
              <c:strCache>
                <c:ptCount val="12"/>
                <c:pt idx="0">
                  <c:v>JAN</c:v>
                </c:pt>
                <c:pt idx="1">
                  <c:v>sd. FEB</c:v>
                </c:pt>
                <c:pt idx="2">
                  <c:v>sd. MAR</c:v>
                </c:pt>
                <c:pt idx="3">
                  <c:v>sd. APR</c:v>
                </c:pt>
                <c:pt idx="4">
                  <c:v>sd. MEI</c:v>
                </c:pt>
                <c:pt idx="5">
                  <c:v>sd. JUN</c:v>
                </c:pt>
                <c:pt idx="6">
                  <c:v>sd. JUL</c:v>
                </c:pt>
                <c:pt idx="7">
                  <c:v>sd. AGT</c:v>
                </c:pt>
                <c:pt idx="8">
                  <c:v>sd. SEPT</c:v>
                </c:pt>
                <c:pt idx="9">
                  <c:v>sd. OKT</c:v>
                </c:pt>
                <c:pt idx="10">
                  <c:v>sd. NOV</c:v>
                </c:pt>
                <c:pt idx="11">
                  <c:v>sd. DES</c:v>
                </c:pt>
              </c:strCache>
            </c:strRef>
          </c:cat>
          <c:val>
            <c:numRef>
              <c:f>Sheet1!$B$2:$M$2</c:f>
              <c:numCache>
                <c:formatCode>_(* #,##0_);_(* \(#,##0\);_(* "-"??_);_(@_)</c:formatCode>
                <c:ptCount val="12"/>
                <c:pt idx="0">
                  <c:v>0.51</c:v>
                </c:pt>
                <c:pt idx="1">
                  <c:v>352.17</c:v>
                </c:pt>
                <c:pt idx="2">
                  <c:v>2198.02</c:v>
                </c:pt>
                <c:pt idx="3">
                  <c:v>3877.05</c:v>
                </c:pt>
                <c:pt idx="4">
                  <c:v>5953.33</c:v>
                </c:pt>
                <c:pt idx="5">
                  <c:v>7327</c:v>
                </c:pt>
                <c:pt idx="6">
                  <c:v>7327</c:v>
                </c:pt>
                <c:pt idx="7">
                  <c:v>7681.5986999999996</c:v>
                </c:pt>
                <c:pt idx="8" formatCode="_(* #,##0.00_);_(* \(#,##0.00\);_(* &quot;-&quot;??_);_(@_)">
                  <c:v>7702.2287010000009</c:v>
                </c:pt>
                <c:pt idx="9">
                  <c:v>9534.7286999999997</c:v>
                </c:pt>
                <c:pt idx="10">
                  <c:v>11368.81</c:v>
                </c:pt>
                <c:pt idx="11">
                  <c:v>13267</c:v>
                </c:pt>
              </c:numCache>
            </c:numRef>
          </c:val>
          <c:extLst>
            <c:ext xmlns:c16="http://schemas.microsoft.com/office/drawing/2014/chart" uri="{C3380CC4-5D6E-409C-BE32-E72D297353CC}">
              <c16:uniqueId val="{00000016-5E04-484B-B030-E2EFB4B186B3}"/>
            </c:ext>
          </c:extLst>
        </c:ser>
        <c:dLbls>
          <c:showLegendKey val="0"/>
          <c:showVal val="1"/>
          <c:showCatName val="0"/>
          <c:showSerName val="0"/>
          <c:showPercent val="0"/>
          <c:showBubbleSize val="0"/>
        </c:dLbls>
        <c:gapWidth val="67"/>
        <c:axId val="213415160"/>
        <c:axId val="213415552"/>
      </c:barChart>
      <c:catAx>
        <c:axId val="21341516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crossAx val="213415552"/>
        <c:crosses val="autoZero"/>
        <c:auto val="1"/>
        <c:lblAlgn val="ctr"/>
        <c:lblOffset val="100"/>
        <c:noMultiLvlLbl val="0"/>
      </c:catAx>
      <c:valAx>
        <c:axId val="213415552"/>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altLang="en-US" sz="1100" dirty="0" err="1"/>
                  <a:t>mmBTU</a:t>
                </a:r>
                <a:endParaRPr lang="id-ID" altLang="en-US" sz="1100" dirty="0"/>
              </a:p>
            </c:rich>
          </c:tx>
          <c:layout>
            <c:manualLayout>
              <c:xMode val="edge"/>
              <c:yMode val="edge"/>
              <c:x val="9.6165317474912956E-3"/>
              <c:y val="0.31956318113247495"/>
            </c:manualLayout>
          </c:layout>
          <c:overlay val="0"/>
        </c:title>
        <c:numFmt formatCode="_(* #,##0_);_(* \(#,##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3415160"/>
        <c:crosses val="autoZero"/>
        <c:crossBetween val="between"/>
      </c:valAx>
    </c:plotArea>
    <c:plotVisOnly val="1"/>
    <c:dispBlanksAs val="zero"/>
    <c:showDLblsOverMax val="0"/>
  </c:chart>
  <c:txPr>
    <a:bodyPr/>
    <a:lstStyle/>
    <a:p>
      <a:pPr>
        <a:defRPr lang="en-US"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manualLayout>
          <c:layoutTarget val="inner"/>
          <c:xMode val="edge"/>
          <c:yMode val="edge"/>
          <c:x val="4.8632688770213942E-2"/>
          <c:y val="6.6013618557529186E-2"/>
          <c:w val="0.92650809504761389"/>
          <c:h val="0.69829460880906125"/>
        </c:manualLayout>
      </c:layout>
      <c:barChart>
        <c:barDir val="col"/>
        <c:grouping val="clustered"/>
        <c:varyColors val="0"/>
        <c:ser>
          <c:idx val="0"/>
          <c:order val="0"/>
          <c:tx>
            <c:strRef>
              <c:f>Sheet1!$B$1</c:f>
              <c:strCache>
                <c:ptCount val="1"/>
                <c:pt idx="0">
                  <c:v>JAN</c:v>
                </c:pt>
              </c:strCache>
            </c:strRef>
          </c:tx>
          <c:invertIfNegative val="0"/>
          <c:dLbls>
            <c:dLbl>
              <c:idx val="0"/>
              <c:layout>
                <c:manualLayout>
                  <c:x val="-3.5391359464325401E-3"/>
                  <c:y val="1.150223229346820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6A4-4DEF-A940-942C4AF369DB}"/>
                </c:ext>
              </c:extLst>
            </c:dLbl>
            <c:numFmt formatCode="0.00" sourceLinked="0"/>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Sheet1!$B$2</c:f>
              <c:numCache>
                <c:formatCode>_(* #,##0.00_);_(* \(#,##0.00\);_(* "-"??_);_(@_)</c:formatCode>
                <c:ptCount val="1"/>
                <c:pt idx="0">
                  <c:v>13.43</c:v>
                </c:pt>
              </c:numCache>
            </c:numRef>
          </c:val>
          <c:extLst>
            <c:ext xmlns:c16="http://schemas.microsoft.com/office/drawing/2014/chart" uri="{C3380CC4-5D6E-409C-BE32-E72D297353CC}">
              <c16:uniqueId val="{00000001-B6A4-4DEF-A940-942C4AF369DB}"/>
            </c:ext>
          </c:extLst>
        </c:ser>
        <c:ser>
          <c:idx val="1"/>
          <c:order val="1"/>
          <c:tx>
            <c:strRef>
              <c:f>Sheet1!$C$1</c:f>
              <c:strCache>
                <c:ptCount val="1"/>
                <c:pt idx="0">
                  <c:v>sd. FEB</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Sheet1!$C$2</c:f>
              <c:numCache>
                <c:formatCode>_(* #,##0.00_);_(* \(#,##0.00\);_(* "-"??_);_(@_)</c:formatCode>
                <c:ptCount val="1"/>
                <c:pt idx="0">
                  <c:v>15.72</c:v>
                </c:pt>
              </c:numCache>
            </c:numRef>
          </c:val>
          <c:extLst>
            <c:ext xmlns:c16="http://schemas.microsoft.com/office/drawing/2014/chart" uri="{C3380CC4-5D6E-409C-BE32-E72D297353CC}">
              <c16:uniqueId val="{00000002-B6A4-4DEF-A940-942C4AF369DB}"/>
            </c:ext>
          </c:extLst>
        </c:ser>
        <c:ser>
          <c:idx val="2"/>
          <c:order val="2"/>
          <c:tx>
            <c:strRef>
              <c:f>Sheet1!$D$1</c:f>
              <c:strCache>
                <c:ptCount val="1"/>
                <c:pt idx="0">
                  <c:v>sd. MAR</c:v>
                </c:pt>
              </c:strCache>
            </c:strRef>
          </c:tx>
          <c:invertIfNegative val="0"/>
          <c:dLbls>
            <c:numFmt formatCode="0.00" sourceLinked="0"/>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Sheet1!$D$2</c:f>
              <c:numCache>
                <c:formatCode>_(* #,##0.00_);_(* \(#,##0.00\);_(* "-"??_);_(@_)</c:formatCode>
                <c:ptCount val="1"/>
                <c:pt idx="0">
                  <c:v>14.78</c:v>
                </c:pt>
              </c:numCache>
            </c:numRef>
          </c:val>
          <c:extLst>
            <c:ext xmlns:c16="http://schemas.microsoft.com/office/drawing/2014/chart" uri="{C3380CC4-5D6E-409C-BE32-E72D297353CC}">
              <c16:uniqueId val="{00000003-B6A4-4DEF-A940-942C4AF369DB}"/>
            </c:ext>
          </c:extLst>
        </c:ser>
        <c:ser>
          <c:idx val="3"/>
          <c:order val="3"/>
          <c:tx>
            <c:strRef>
              <c:f>Sheet1!$E$1</c:f>
              <c:strCache>
                <c:ptCount val="1"/>
                <c:pt idx="0">
                  <c:v>sd. APR</c:v>
                </c:pt>
              </c:strCache>
            </c:strRef>
          </c:tx>
          <c:invertIfNegative val="0"/>
          <c:dLbls>
            <c:dLbl>
              <c:idx val="0"/>
              <c:layout>
                <c:manualLayout>
                  <c:x val="4.8706911562571903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6A4-4DEF-A940-942C4AF369DB}"/>
                </c:ext>
              </c:extLst>
            </c:dLbl>
            <c:numFmt formatCode="#,##0.00;[Red]#,##0.00" sourceLinked="0"/>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Sheet1!$E$2</c:f>
              <c:numCache>
                <c:formatCode>_(* #,##0.00_);_(* \(#,##0.00\);_(* "-"??_);_(@_)</c:formatCode>
                <c:ptCount val="1"/>
                <c:pt idx="0">
                  <c:v>14.52</c:v>
                </c:pt>
              </c:numCache>
            </c:numRef>
          </c:val>
          <c:extLst>
            <c:ext xmlns:c16="http://schemas.microsoft.com/office/drawing/2014/chart" uri="{C3380CC4-5D6E-409C-BE32-E72D297353CC}">
              <c16:uniqueId val="{00000005-B6A4-4DEF-A940-942C4AF369DB}"/>
            </c:ext>
          </c:extLst>
        </c:ser>
        <c:ser>
          <c:idx val="4"/>
          <c:order val="4"/>
          <c:tx>
            <c:strRef>
              <c:f>Sheet1!$F$1</c:f>
              <c:strCache>
                <c:ptCount val="1"/>
                <c:pt idx="0">
                  <c:v>sd. MEI</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Sheet1!$F$2</c:f>
              <c:numCache>
                <c:formatCode>_(* #,##0.00_);_(* \(#,##0.00\);_(* "-"??_);_(@_)</c:formatCode>
                <c:ptCount val="1"/>
                <c:pt idx="0">
                  <c:v>14.1</c:v>
                </c:pt>
              </c:numCache>
            </c:numRef>
          </c:val>
          <c:extLst>
            <c:ext xmlns:c16="http://schemas.microsoft.com/office/drawing/2014/chart" uri="{C3380CC4-5D6E-409C-BE32-E72D297353CC}">
              <c16:uniqueId val="{00000006-B6A4-4DEF-A940-942C4AF369DB}"/>
            </c:ext>
          </c:extLst>
        </c:ser>
        <c:ser>
          <c:idx val="5"/>
          <c:order val="5"/>
          <c:tx>
            <c:strRef>
              <c:f>Sheet1!$G$1</c:f>
              <c:strCache>
                <c:ptCount val="1"/>
                <c:pt idx="0">
                  <c:v>sd. JUN</c:v>
                </c:pt>
              </c:strCache>
            </c:strRef>
          </c:tx>
          <c:invertIfNegative val="0"/>
          <c:dLbls>
            <c:spPr>
              <a:noFill/>
              <a:ln>
                <a:noFill/>
              </a:ln>
              <a:effectLst/>
            </c:spPr>
            <c:txPr>
              <a:bodyPr rot="0" spcFirstLastPara="0" vertOverflow="ellipsis" vert="horz" wrap="square" lIns="38100" tIns="19050" rIns="38100" bIns="19050" anchor="ctr" anchorCtr="1"/>
              <a:lstStyle/>
              <a:p>
                <a:pPr>
                  <a:defRPr lang="en-US"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AKUMULASI </c:v>
                </c:pt>
              </c:strCache>
            </c:strRef>
          </c:cat>
          <c:val>
            <c:numRef>
              <c:f>Sheet1!$G$2</c:f>
              <c:numCache>
                <c:formatCode>_(* #,##0.00_);_(* \(#,##0.00\);_(* "-"??_);_(@_)</c:formatCode>
                <c:ptCount val="1"/>
                <c:pt idx="0">
                  <c:v>14.45</c:v>
                </c:pt>
              </c:numCache>
            </c:numRef>
          </c:val>
          <c:extLst>
            <c:ext xmlns:c16="http://schemas.microsoft.com/office/drawing/2014/chart" uri="{C3380CC4-5D6E-409C-BE32-E72D297353CC}">
              <c16:uniqueId val="{00000007-B6A4-4DEF-A940-942C4AF369DB}"/>
            </c:ext>
          </c:extLst>
        </c:ser>
        <c:ser>
          <c:idx val="6"/>
          <c:order val="6"/>
          <c:tx>
            <c:strRef>
              <c:f>Sheet1!$H$1</c:f>
              <c:strCache>
                <c:ptCount val="1"/>
                <c:pt idx="0">
                  <c:v>sd. JUL</c:v>
                </c:pt>
              </c:strCache>
            </c:strRef>
          </c:tx>
          <c:invertIfNegative val="0"/>
          <c:dLbls>
            <c:spPr>
              <a:noFill/>
              <a:ln>
                <a:noFill/>
              </a:ln>
              <a:effectLst/>
            </c:spPr>
            <c:txPr>
              <a:bodyPr rot="0" spcFirstLastPara="0" vertOverflow="ellipsis" vert="horz" wrap="square" lIns="38100" tIns="19050" rIns="38100" bIns="19050" anchor="ctr" anchorCtr="1">
                <a:spAutoFit/>
              </a:bodyPr>
              <a:lstStyle/>
              <a:p>
                <a:pPr>
                  <a:defRPr lang="en-US" sz="11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Sheet1!$H$2</c:f>
              <c:numCache>
                <c:formatCode>_(* #,##0.00_);_(* \(#,##0.00\);_(* "-"??_);_(@_)</c:formatCode>
                <c:ptCount val="1"/>
                <c:pt idx="0">
                  <c:v>14.62</c:v>
                </c:pt>
              </c:numCache>
            </c:numRef>
          </c:val>
          <c:extLst>
            <c:ext xmlns:c16="http://schemas.microsoft.com/office/drawing/2014/chart" uri="{C3380CC4-5D6E-409C-BE32-E72D297353CC}">
              <c16:uniqueId val="{00000008-B6A4-4DEF-A940-942C4AF369DB}"/>
            </c:ext>
          </c:extLst>
        </c:ser>
        <c:ser>
          <c:idx val="7"/>
          <c:order val="7"/>
          <c:tx>
            <c:strRef>
              <c:f>Sheet1!$I$1</c:f>
              <c:strCache>
                <c:ptCount val="1"/>
                <c:pt idx="0">
                  <c:v>sd. AGT</c:v>
                </c:pt>
              </c:strCache>
            </c:strRef>
          </c:tx>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Sheet1!$I$2</c:f>
              <c:numCache>
                <c:formatCode>_(* #,##0.00_);_(* \(#,##0.00\);_(* "-"??_);_(@_)</c:formatCode>
                <c:ptCount val="1"/>
                <c:pt idx="0">
                  <c:v>14.59</c:v>
                </c:pt>
              </c:numCache>
            </c:numRef>
          </c:val>
          <c:extLst>
            <c:ext xmlns:c16="http://schemas.microsoft.com/office/drawing/2014/chart" uri="{C3380CC4-5D6E-409C-BE32-E72D297353CC}">
              <c16:uniqueId val="{00000009-B6A4-4DEF-A940-942C4AF369DB}"/>
            </c:ext>
          </c:extLst>
        </c:ser>
        <c:ser>
          <c:idx val="8"/>
          <c:order val="8"/>
          <c:tx>
            <c:strRef>
              <c:f>Sheet1!$J$1</c:f>
              <c:strCache>
                <c:ptCount val="1"/>
                <c:pt idx="0">
                  <c:v>sd. SEP</c:v>
                </c:pt>
              </c:strCache>
            </c:strRef>
          </c:tx>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Sheet1!$J$2</c:f>
              <c:numCache>
                <c:formatCode>0.00</c:formatCode>
                <c:ptCount val="1"/>
                <c:pt idx="0">
                  <c:v>14.510000000000002</c:v>
                </c:pt>
              </c:numCache>
            </c:numRef>
          </c:val>
          <c:extLst>
            <c:ext xmlns:c16="http://schemas.microsoft.com/office/drawing/2014/chart" uri="{C3380CC4-5D6E-409C-BE32-E72D297353CC}">
              <c16:uniqueId val="{0000000A-B6A4-4DEF-A940-942C4AF369DB}"/>
            </c:ext>
          </c:extLst>
        </c:ser>
        <c:ser>
          <c:idx val="9"/>
          <c:order val="9"/>
          <c:tx>
            <c:strRef>
              <c:f>Sheet1!$K$1</c:f>
              <c:strCache>
                <c:ptCount val="1"/>
                <c:pt idx="0">
                  <c:v>sd. OKT</c:v>
                </c:pt>
              </c:strCache>
            </c:strRef>
          </c:tx>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Sheet1!$K$2</c:f>
              <c:numCache>
                <c:formatCode>_(* #,##0.00_);_(* \(#,##0.00\);_(* "-"??_);_(@_)</c:formatCode>
                <c:ptCount val="1"/>
                <c:pt idx="0">
                  <c:v>14.13</c:v>
                </c:pt>
              </c:numCache>
            </c:numRef>
          </c:val>
          <c:extLst>
            <c:ext xmlns:c16="http://schemas.microsoft.com/office/drawing/2014/chart" uri="{C3380CC4-5D6E-409C-BE32-E72D297353CC}">
              <c16:uniqueId val="{0000000B-B6A4-4DEF-A940-942C4AF369DB}"/>
            </c:ext>
          </c:extLst>
        </c:ser>
        <c:ser>
          <c:idx val="10"/>
          <c:order val="10"/>
          <c:tx>
            <c:strRef>
              <c:f>Sheet1!$L$1</c:f>
              <c:strCache>
                <c:ptCount val="1"/>
                <c:pt idx="0">
                  <c:v>sd. NOV</c:v>
                </c:pt>
              </c:strCache>
            </c:strRef>
          </c:tx>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Sheet1!$L$2</c:f>
              <c:numCache>
                <c:formatCode>_(* #,##0.00_);_(* \(#,##0.00\);_(* "-"??_);_(@_)</c:formatCode>
                <c:ptCount val="1"/>
                <c:pt idx="0">
                  <c:v>14.01</c:v>
                </c:pt>
              </c:numCache>
            </c:numRef>
          </c:val>
          <c:extLst>
            <c:ext xmlns:c16="http://schemas.microsoft.com/office/drawing/2014/chart" uri="{C3380CC4-5D6E-409C-BE32-E72D297353CC}">
              <c16:uniqueId val="{0000000C-B6A4-4DEF-A940-942C4AF369DB}"/>
            </c:ext>
          </c:extLst>
        </c:ser>
        <c:ser>
          <c:idx val="11"/>
          <c:order val="11"/>
          <c:tx>
            <c:strRef>
              <c:f>Sheet1!$M$1</c:f>
              <c:strCache>
                <c:ptCount val="1"/>
                <c:pt idx="0">
                  <c:v>sd. DES</c:v>
                </c:pt>
              </c:strCache>
            </c:strRef>
          </c:tx>
          <c:invertIfNegative val="0"/>
          <c:dLbls>
            <c:spPr>
              <a:noFill/>
              <a:ln>
                <a:noFill/>
              </a:ln>
              <a:effectLst/>
            </c:spPr>
            <c:txPr>
              <a:bodyPr wrap="square" lIns="38100" tIns="19050" rIns="38100" bIns="19050" anchor="ctr">
                <a:spAutoFit/>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AKUMULASI </c:v>
                </c:pt>
              </c:strCache>
            </c:strRef>
          </c:cat>
          <c:val>
            <c:numRef>
              <c:f>Sheet1!$M$2</c:f>
              <c:numCache>
                <c:formatCode>_(* #,##0.00_);_(* \(#,##0.00\);_(* "-"??_);_(@_)</c:formatCode>
                <c:ptCount val="1"/>
                <c:pt idx="0">
                  <c:v>14.11</c:v>
                </c:pt>
              </c:numCache>
            </c:numRef>
          </c:val>
          <c:extLst>
            <c:ext xmlns:c16="http://schemas.microsoft.com/office/drawing/2014/chart" uri="{C3380CC4-5D6E-409C-BE32-E72D297353CC}">
              <c16:uniqueId val="{0000000D-B6A4-4DEF-A940-942C4AF369DB}"/>
            </c:ext>
          </c:extLst>
        </c:ser>
        <c:dLbls>
          <c:showLegendKey val="0"/>
          <c:showVal val="1"/>
          <c:showCatName val="0"/>
          <c:showSerName val="0"/>
          <c:showPercent val="0"/>
          <c:showBubbleSize val="0"/>
        </c:dLbls>
        <c:gapWidth val="125"/>
        <c:overlap val="-25"/>
        <c:axId val="216714720"/>
        <c:axId val="216715112"/>
      </c:barChart>
      <c:catAx>
        <c:axId val="216714720"/>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crossAx val="216715112"/>
        <c:crosses val="autoZero"/>
        <c:auto val="1"/>
        <c:lblAlgn val="ctr"/>
        <c:lblOffset val="100"/>
        <c:noMultiLvlLbl val="0"/>
      </c:catAx>
      <c:valAx>
        <c:axId val="216715112"/>
        <c:scaling>
          <c:orientation val="minMax"/>
        </c:scaling>
        <c:delete val="0"/>
        <c:axPos val="l"/>
        <c:title>
          <c:tx>
            <c:rich>
              <a:bodyPr rot="-5400000" spcFirstLastPara="0" vertOverflow="ellipsis" vert="horz" wrap="square" anchor="ctr" anchorCtr="1"/>
              <a:lstStyle/>
              <a:p>
                <a:pPr>
                  <a:defRPr lang="en-US" sz="1100" b="1" i="0" u="none" strike="noStrike" kern="1200" baseline="0">
                    <a:solidFill>
                      <a:schemeClr val="tx1"/>
                    </a:solidFill>
                    <a:latin typeface="+mn-lt"/>
                    <a:ea typeface="+mn-ea"/>
                    <a:cs typeface="+mn-cs"/>
                  </a:defRPr>
                </a:pPr>
                <a:r>
                  <a:rPr lang="en-US" sz="1100" dirty="0"/>
                  <a:t>% (</a:t>
                </a:r>
                <a:r>
                  <a:rPr lang="en-US" sz="1100" dirty="0" err="1"/>
                  <a:t>persen</a:t>
                </a:r>
                <a:r>
                  <a:rPr lang="en-US" sz="1100" dirty="0"/>
                  <a:t>)</a:t>
                </a:r>
              </a:p>
            </c:rich>
          </c:tx>
          <c:layout>
            <c:manualLayout>
              <c:xMode val="edge"/>
              <c:yMode val="edge"/>
              <c:x val="9.2570421708140858E-4"/>
              <c:y val="0.23048770691276468"/>
            </c:manualLayout>
          </c:layout>
          <c:overlay val="0"/>
        </c:title>
        <c:numFmt formatCode="_(* #,##0.00_);_(* \(#,##0.00\);_(* &quot;-&quot;??_);_(@_)" sourceLinked="1"/>
        <c:majorTickMark val="out"/>
        <c:minorTickMark val="none"/>
        <c:tickLblPos val="none"/>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endParaRPr lang="en-US"/>
          </a:p>
        </c:txPr>
        <c:crossAx val="216714720"/>
        <c:crosses val="autoZero"/>
        <c:crossBetween val="between"/>
      </c:valAx>
    </c:plotArea>
    <c:legend>
      <c:legendPos val="b"/>
      <c:layout>
        <c:manualLayout>
          <c:xMode val="edge"/>
          <c:yMode val="edge"/>
          <c:x val="5.1202083281476837E-2"/>
          <c:y val="0.84730582214598604"/>
          <c:w val="0.93321467398068236"/>
          <c:h val="0.15269417785401398"/>
        </c:manualLayout>
      </c:layout>
      <c:overlay val="0"/>
      <c:txPr>
        <a:bodyPr rot="0" spcFirstLastPara="0" vertOverflow="ellipsis" vert="horz" wrap="square" anchor="ctr" anchorCtr="1"/>
        <a:lstStyle/>
        <a:p>
          <a:pPr>
            <a:defRPr lang="en-US" sz="800" b="1" i="0" u="none" strike="noStrike" kern="1200" baseline="0">
              <a:solidFill>
                <a:schemeClr val="tx1"/>
              </a:solidFill>
              <a:latin typeface="+mn-lt"/>
              <a:ea typeface="+mn-ea"/>
              <a:cs typeface="+mn-cs"/>
            </a:defRPr>
          </a:pPr>
          <a:endParaRPr lang="en-US"/>
        </a:p>
      </c:txPr>
    </c:legend>
    <c:plotVisOnly val="1"/>
    <c:dispBlanksAs val="zero"/>
    <c:showDLblsOverMax val="0"/>
  </c:chart>
  <c:txPr>
    <a:bodyPr/>
    <a:lstStyle/>
    <a:p>
      <a:pPr>
        <a:defRPr lang="en-US"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59.png"/></Relationships>
</file>

<file path=ppt/drawings/drawing1.xml><?xml version="1.0" encoding="utf-8"?>
<c:userShapes xmlns:c="http://schemas.openxmlformats.org/drawingml/2006/chart">
  <cdr:relSizeAnchor xmlns:cdr="http://schemas.openxmlformats.org/drawingml/2006/chartDrawing">
    <cdr:from>
      <cdr:x>0.0569</cdr:x>
      <cdr:y>0.09617</cdr:y>
    </cdr:from>
    <cdr:to>
      <cdr:x>0.22674</cdr:x>
      <cdr:y>0.29829</cdr:y>
    </cdr:to>
    <cdr:sp macro="" textlink="">
      <cdr:nvSpPr>
        <cdr:cNvPr id="2" name="Rectangular Callout 1"/>
        <cdr:cNvSpPr/>
      </cdr:nvSpPr>
      <cdr:spPr>
        <a:xfrm xmlns:a="http://schemas.openxmlformats.org/drawingml/2006/main">
          <a:off x="325490" y="225311"/>
          <a:ext cx="971550" cy="473536"/>
        </a:xfrm>
        <a:prstGeom xmlns:a="http://schemas.openxmlformats.org/drawingml/2006/main" prst="wedgeRectCallout">
          <a:avLst>
            <a:gd name="adj1" fmla="val 6869"/>
            <a:gd name="adj2" fmla="val 86865"/>
          </a:avLst>
        </a:prstGeom>
      </cdr:spPr>
      <cdr:style>
        <a:lnRef xmlns:a="http://schemas.openxmlformats.org/drawingml/2006/main" idx="1">
          <a:schemeClr val="accent4"/>
        </a:lnRef>
        <a:fillRef xmlns:a="http://schemas.openxmlformats.org/drawingml/2006/main" idx="2">
          <a:schemeClr val="accent4"/>
        </a:fillRef>
        <a:effectRef xmlns:a="http://schemas.openxmlformats.org/drawingml/2006/main" idx="1">
          <a:schemeClr val="accent4"/>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en-US" sz="1000" dirty="0" err="1"/>
            <a:t>Penetapan</a:t>
          </a:r>
          <a:r>
            <a:rPr lang="en-US" sz="1000" dirty="0"/>
            <a:t> NKO Regional</a:t>
          </a:r>
        </a:p>
      </cdr:txBody>
    </cdr:sp>
  </cdr:relSizeAnchor>
  <cdr:relSizeAnchor xmlns:cdr="http://schemas.openxmlformats.org/drawingml/2006/chartDrawing">
    <cdr:from>
      <cdr:x>0.67164</cdr:x>
      <cdr:y>0.00596</cdr:y>
    </cdr:from>
    <cdr:to>
      <cdr:x>0.73659</cdr:x>
      <cdr:y>0.15937</cdr:y>
    </cdr:to>
    <cdr:pic>
      <cdr:nvPicPr>
        <cdr:cNvPr id="3" name="Picture 2"/>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842063" y="13961"/>
          <a:ext cx="371515" cy="35942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GB" altLang="en-US"/>
          </a:p>
        </p:txBody>
      </p:sp>
    </p:spTree>
    <p:extLst>
      <p:ext uri="{BB962C8B-B14F-4D97-AF65-F5344CB8AC3E}">
        <p14:creationId xmlns:p14="http://schemas.microsoft.com/office/powerpoint/2010/main" val="1609967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51</a:t>
            </a:fld>
            <a:endParaRPr lang="en-US"/>
          </a:p>
        </p:txBody>
      </p:sp>
    </p:spTree>
    <p:extLst>
      <p:ext uri="{BB962C8B-B14F-4D97-AF65-F5344CB8AC3E}">
        <p14:creationId xmlns:p14="http://schemas.microsoft.com/office/powerpoint/2010/main" val="96948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1B2AA4F-B828-4D7C-AFD3-893933DAFCB4}" type="slidenum">
              <a:rPr lang="en-US" smtClean="0"/>
              <a:t>55</a:t>
            </a:fld>
            <a:endParaRPr lang="en-US"/>
          </a:p>
        </p:txBody>
      </p:sp>
    </p:spTree>
    <p:extLst>
      <p:ext uri="{BB962C8B-B14F-4D97-AF65-F5344CB8AC3E}">
        <p14:creationId xmlns:p14="http://schemas.microsoft.com/office/powerpoint/2010/main" val="126624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60</a:t>
            </a:fld>
            <a:endParaRPr lang="en-US"/>
          </a:p>
        </p:txBody>
      </p:sp>
    </p:spTree>
    <p:extLst>
      <p:ext uri="{BB962C8B-B14F-4D97-AF65-F5344CB8AC3E}">
        <p14:creationId xmlns:p14="http://schemas.microsoft.com/office/powerpoint/2010/main" val="239464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10</a:t>
            </a:fld>
            <a:endParaRPr lang="en-US"/>
          </a:p>
        </p:txBody>
      </p:sp>
    </p:spTree>
    <p:extLst>
      <p:ext uri="{BB962C8B-B14F-4D97-AF65-F5344CB8AC3E}">
        <p14:creationId xmlns:p14="http://schemas.microsoft.com/office/powerpoint/2010/main" val="326150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1504138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23F81B-E4AF-417E-A104-FF462E2AA454}" type="slidenum">
              <a:rPr lang="en-ID" smtClean="0">
                <a:solidFill>
                  <a:prstClr val="black"/>
                </a:solidFill>
              </a:rPr>
              <a:pPr/>
              <a:t>19</a:t>
            </a:fld>
            <a:endParaRPr lang="en-ID">
              <a:solidFill>
                <a:prstClr val="black"/>
              </a:solidFill>
            </a:endParaRPr>
          </a:p>
        </p:txBody>
      </p:sp>
    </p:spTree>
    <p:extLst>
      <p:ext uri="{BB962C8B-B14F-4D97-AF65-F5344CB8AC3E}">
        <p14:creationId xmlns:p14="http://schemas.microsoft.com/office/powerpoint/2010/main" val="13222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23F81B-E4AF-417E-A104-FF462E2AA454}" type="slidenum">
              <a:rPr lang="en-ID" smtClean="0">
                <a:solidFill>
                  <a:prstClr val="black"/>
                </a:solidFill>
              </a:rPr>
              <a:pPr/>
              <a:t>20</a:t>
            </a:fld>
            <a:endParaRPr lang="en-ID">
              <a:solidFill>
                <a:prstClr val="black"/>
              </a:solidFill>
            </a:endParaRPr>
          </a:p>
        </p:txBody>
      </p:sp>
    </p:spTree>
    <p:extLst>
      <p:ext uri="{BB962C8B-B14F-4D97-AF65-F5344CB8AC3E}">
        <p14:creationId xmlns:p14="http://schemas.microsoft.com/office/powerpoint/2010/main" val="2719988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96EAC-62D0-4448-A78E-04869D45808A}" type="slidenum">
              <a:rPr lang="en-US" smtClean="0"/>
              <a:t>25</a:t>
            </a:fld>
            <a:endParaRPr lang="en-US"/>
          </a:p>
        </p:txBody>
      </p:sp>
    </p:spTree>
    <p:extLst>
      <p:ext uri="{BB962C8B-B14F-4D97-AF65-F5344CB8AC3E}">
        <p14:creationId xmlns:p14="http://schemas.microsoft.com/office/powerpoint/2010/main" val="74444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28</a:t>
            </a:fld>
            <a:endParaRPr lang="en-US"/>
          </a:p>
        </p:txBody>
      </p:sp>
    </p:spTree>
    <p:extLst>
      <p:ext uri="{BB962C8B-B14F-4D97-AF65-F5344CB8AC3E}">
        <p14:creationId xmlns:p14="http://schemas.microsoft.com/office/powerpoint/2010/main" val="102445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33</a:t>
            </a:fld>
            <a:endParaRPr lang="en-US"/>
          </a:p>
        </p:txBody>
      </p:sp>
    </p:spTree>
    <p:extLst>
      <p:ext uri="{BB962C8B-B14F-4D97-AF65-F5344CB8AC3E}">
        <p14:creationId xmlns:p14="http://schemas.microsoft.com/office/powerpoint/2010/main" val="1829060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5F89A681-9C3F-4AC9-8619-0D1CA792E9A4}" type="slidenum">
              <a:rPr lang="en-US" smtClean="0"/>
              <a:t>42</a:t>
            </a:fld>
            <a:endParaRPr lang="en-US"/>
          </a:p>
        </p:txBody>
      </p:sp>
    </p:spTree>
    <p:extLst>
      <p:ext uri="{BB962C8B-B14F-4D97-AF65-F5344CB8AC3E}">
        <p14:creationId xmlns:p14="http://schemas.microsoft.com/office/powerpoint/2010/main" val="1439190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200" b="1">
                <a:latin typeface="Myriad Pro" charset="0"/>
                <a:ea typeface="Myriad Pro" charset="0"/>
                <a:cs typeface="Myriad Pro" charset="0"/>
              </a:defRPr>
            </a:lvl1pPr>
            <a:lvl2pPr marL="539750" indent="0">
              <a:buNone/>
              <a:defRPr sz="1800" baseline="0">
                <a:latin typeface="Myriad Pro" charset="0"/>
                <a:ea typeface="Myriad Pro" charset="0"/>
                <a:cs typeface="Myriad Pro" charset="0"/>
              </a:defRPr>
            </a:lvl2pPr>
            <a:lvl4pPr marL="1889760" indent="-269875">
              <a:lnSpc>
                <a:spcPct val="150000"/>
              </a:lnSpc>
              <a:buFont typeface="Wingdings" panose="05000000000000000000" pitchFamily="2"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5303962"/>
            <a:ext cx="4968367" cy="290636"/>
          </a:xfrm>
          <a:prstGeom prst="rect">
            <a:avLst/>
          </a:prstGeom>
        </p:spPr>
        <p:txBody>
          <a:bodyPr>
            <a:normAutofit/>
          </a:bodyPr>
          <a:lstStyle>
            <a:lvl1pPr marL="0" indent="0">
              <a:buNone/>
              <a:defRPr sz="1865"/>
            </a:lvl1pPr>
          </a:lstStyle>
          <a:p>
            <a:r>
              <a:rPr lang="en-US" sz="1600"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5666853"/>
            <a:ext cx="4968367" cy="487203"/>
          </a:xfrm>
          <a:prstGeom prst="rect">
            <a:avLst/>
          </a:prstGeom>
        </p:spPr>
        <p:txBody>
          <a:bodyPr/>
          <a:lstStyle>
            <a:lvl1pPr marL="0" indent="0">
              <a:lnSpc>
                <a:spcPct val="100000"/>
              </a:lnSpc>
              <a:spcBef>
                <a:spcPts val="0"/>
              </a:spcBef>
              <a:buNone/>
              <a:defRPr sz="1400" baseline="0"/>
            </a:lvl1pPr>
          </a:lstStyle>
          <a:p>
            <a:r>
              <a:rPr lang="en-US" sz="1465" dirty="0" err="1">
                <a:latin typeface="Myriad Pro" charset="0"/>
                <a:ea typeface="Myriad Pro" charset="0"/>
                <a:cs typeface="Myriad Pro" charset="0"/>
              </a:rPr>
              <a:t>Dipresentasikan</a:t>
            </a:r>
            <a:r>
              <a:rPr lang="en-US" sz="1465" dirty="0">
                <a:latin typeface="Myriad Pro" charset="0"/>
                <a:ea typeface="Myriad Pro" charset="0"/>
                <a:cs typeface="Myriad Pro" charset="0"/>
              </a:rPr>
              <a:t> </a:t>
            </a:r>
            <a:r>
              <a:rPr lang="en-US" sz="1465" dirty="0" err="1">
                <a:latin typeface="Myriad Pro" charset="0"/>
                <a:ea typeface="Myriad Pro" charset="0"/>
                <a:cs typeface="Myriad Pro" charset="0"/>
              </a:rPr>
              <a:t>oleh</a:t>
            </a:r>
            <a:endParaRPr lang="en-US" sz="1465" dirty="0">
              <a:latin typeface="Myriad Pro" charset="0"/>
              <a:ea typeface="Myriad Pro" charset="0"/>
              <a:cs typeface="Myriad Pro" charset="0"/>
            </a:endParaRPr>
          </a:p>
          <a:p>
            <a:r>
              <a:rPr lang="id-ID" sz="1465" dirty="0">
                <a:latin typeface="Myriad Pro" charset="0"/>
                <a:ea typeface="Myriad Pro" charset="0"/>
                <a:cs typeface="Myriad Pro" charset="0"/>
              </a:rPr>
              <a:t>(Nama Bidang/ Orang)</a:t>
            </a:r>
            <a:endParaRPr lang="en-US" sz="1465" dirty="0">
              <a:latin typeface="Myriad Pro" charset="0"/>
              <a:ea typeface="Myriad Pro" charset="0"/>
              <a:cs typeface="Myriad Pro" charset="0"/>
            </a:endParaRPr>
          </a:p>
        </p:txBody>
      </p:sp>
      <p:sp>
        <p:nvSpPr>
          <p:cNvPr id="10" name="Title Placeholder 18"/>
          <p:cNvSpPr>
            <a:spLocks noGrp="1"/>
          </p:cNvSpPr>
          <p:nvPr>
            <p:ph type="title"/>
          </p:nvPr>
        </p:nvSpPr>
        <p:spPr>
          <a:xfrm>
            <a:off x="499489" y="20715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dirty="0"/>
              <a:t>Click to edit Master title style</a:t>
            </a:r>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1800"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1800"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hasCustomPrompt="1"/>
          </p:nvPr>
        </p:nvSpPr>
        <p:spPr>
          <a:xfrm>
            <a:off x="863600" y="1720851"/>
            <a:ext cx="4318000" cy="4222749"/>
          </a:xfrm>
          <a:prstGeom prst="rect">
            <a:avLst/>
          </a:prstGeom>
        </p:spPr>
        <p:txBody>
          <a:bodyPr/>
          <a:lstStyle>
            <a:lvl1pPr>
              <a:defRPr sz="2800">
                <a:latin typeface="Myriad Pro" charset="0"/>
              </a:defRPr>
            </a:lvl1pPr>
          </a:lstStyle>
          <a:p>
            <a:r>
              <a:rPr lang="en-US" dirty="0"/>
              <a:t>Click icon to add chart</a:t>
            </a:r>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sz="2000"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500" rtl="0" eaLnBrk="1" fontAlgn="auto" latinLnBrk="0" hangingPunct="1">
              <a:lnSpc>
                <a:spcPct val="90000"/>
              </a:lnSpc>
              <a:spcBef>
                <a:spcPts val="1180"/>
              </a:spcBef>
              <a:spcAft>
                <a:spcPts val="0"/>
              </a:spcAft>
              <a:buClrTx/>
              <a:buSzTx/>
              <a:buFont typeface="Arial" panose="020B0604020202020204" pitchFamily="34" charset="0"/>
              <a:buNone/>
              <a:defRPr sz="1800" baseline="0">
                <a:solidFill>
                  <a:schemeClr val="bg1"/>
                </a:solidFill>
                <a:latin typeface="Myriad Pro" charset="0"/>
                <a:ea typeface="Myriad Pro" charset="0"/>
                <a:cs typeface="Myriad Pro" charset="0"/>
              </a:defRPr>
            </a:lvl1pPr>
          </a:lstStyle>
          <a:p>
            <a:pPr marL="0" marR="0" lvl="0" indent="0" algn="l" defTabSz="1079500" rtl="0" eaLnBrk="1" fontAlgn="auto" latinLnBrk="0" hangingPunct="1">
              <a:lnSpc>
                <a:spcPct val="90000"/>
              </a:lnSpc>
              <a:spcBef>
                <a:spcPts val="1180"/>
              </a:spcBef>
              <a:spcAft>
                <a:spcPts val="0"/>
              </a:spcAft>
              <a:buClrTx/>
              <a:buSzTx/>
              <a:buFont typeface="Arial" panose="020B0604020202020204" pitchFamily="34" charset="0"/>
              <a:buNone/>
              <a:defRPr/>
            </a:pPr>
            <a:r>
              <a:rPr lang="en-US" dirty="0"/>
              <a:t>Body text body text body text body text body text body text body text body text body text body text</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
        <p:nvSpPr>
          <p:cNvPr id="2" name="Title 1"/>
          <p:cNvSpPr>
            <a:spLocks noGrp="1"/>
          </p:cNvSpPr>
          <p:nvPr>
            <p:ph type="title"/>
          </p:nvPr>
        </p:nvSpPr>
        <p:spPr>
          <a:xfrm>
            <a:off x="838200" y="0"/>
            <a:ext cx="10515600" cy="898917"/>
          </a:xfrm>
          <a:prstGeom prst="rect">
            <a:avLst/>
          </a:prstGeom>
        </p:spPr>
        <p:txBody>
          <a:bodyPr>
            <a:normAutofit/>
          </a:bodyPr>
          <a:lstStyle>
            <a:lvl1pPr>
              <a:defRPr sz="3600" b="0">
                <a:latin typeface="Franklin Gothic Book" panose="020B050302010202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a:xfrm>
            <a:off x="8619566" y="6356350"/>
            <a:ext cx="2743200" cy="365125"/>
          </a:xfrm>
          <a:prstGeom prst="rect">
            <a:avLst/>
          </a:prstGeom>
        </p:spPr>
        <p:txBody>
          <a:bodyPr/>
          <a:lstStyle>
            <a:lvl1pPr>
              <a:defRPr>
                <a:latin typeface="Agency FB" panose="020B0503020202020204" pitchFamily="34" charset="0"/>
              </a:defRPr>
            </a:lvl1pPr>
          </a:lstStyle>
          <a:p>
            <a:fld id="{87DEDD7D-33E7-41EE-86D6-4E46DC6CDBCE}" type="slidenum">
              <a:rPr lang="en-ID" smtClean="0"/>
              <a:t>‹#›</a:t>
            </a:fld>
            <a:endParaRPr lang="en-ID" dirty="0"/>
          </a:p>
        </p:txBody>
      </p:sp>
      <p:sp>
        <p:nvSpPr>
          <p:cNvPr id="10" name="Rectangle 9"/>
          <p:cNvSpPr/>
          <p:nvPr userDrawn="1"/>
        </p:nvSpPr>
        <p:spPr>
          <a:xfrm>
            <a:off x="838200" y="879963"/>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11" name="Rectangle 10"/>
          <p:cNvSpPr/>
          <p:nvPr userDrawn="1"/>
        </p:nvSpPr>
        <p:spPr>
          <a:xfrm>
            <a:off x="3595919" y="854762"/>
            <a:ext cx="1260000" cy="72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Rectangle 11"/>
          <p:cNvSpPr/>
          <p:nvPr userDrawn="1"/>
        </p:nvSpPr>
        <p:spPr>
          <a:xfrm>
            <a:off x="4974769" y="854762"/>
            <a:ext cx="1260000" cy="7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ectangle 12"/>
          <p:cNvSpPr/>
          <p:nvPr userDrawn="1"/>
        </p:nvSpPr>
        <p:spPr>
          <a:xfrm>
            <a:off x="6368152" y="854762"/>
            <a:ext cx="1260000" cy="720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Rectangle 13"/>
          <p:cNvSpPr/>
          <p:nvPr userDrawn="1"/>
        </p:nvSpPr>
        <p:spPr>
          <a:xfrm>
            <a:off x="2217057" y="854762"/>
            <a:ext cx="1260000" cy="720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Rectangle 14"/>
          <p:cNvSpPr/>
          <p:nvPr userDrawn="1"/>
        </p:nvSpPr>
        <p:spPr>
          <a:xfrm>
            <a:off x="838200" y="854762"/>
            <a:ext cx="1260000" cy="7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0144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5">
                <a:solidFill>
                  <a:schemeClr val="bg1"/>
                </a:solidFill>
              </a:defRPr>
            </a:lvl1pPr>
          </a:lstStyle>
          <a:p>
            <a:r>
              <a:rPr lang="en-US" sz="1600"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400">
                <a:solidFill>
                  <a:schemeClr val="bg1"/>
                </a:solidFill>
              </a:defRPr>
            </a:lvl1pPr>
          </a:lstStyle>
          <a:p>
            <a:r>
              <a:rPr lang="en-US" sz="1465" dirty="0" err="1">
                <a:latin typeface="Myriad Pro" charset="0"/>
                <a:ea typeface="Myriad Pro" charset="0"/>
                <a:cs typeface="Myriad Pro" charset="0"/>
              </a:rPr>
              <a:t>Dipresentasikan</a:t>
            </a:r>
            <a:r>
              <a:rPr lang="en-US" sz="1465" dirty="0">
                <a:latin typeface="Myriad Pro" charset="0"/>
                <a:ea typeface="Myriad Pro" charset="0"/>
                <a:cs typeface="Myriad Pro" charset="0"/>
              </a:rPr>
              <a:t> </a:t>
            </a:r>
            <a:r>
              <a:rPr lang="en-US" sz="1465" dirty="0" err="1">
                <a:latin typeface="Myriad Pro" charset="0"/>
                <a:ea typeface="Myriad Pro" charset="0"/>
                <a:cs typeface="Myriad Pro" charset="0"/>
              </a:rPr>
              <a:t>oleh</a:t>
            </a:r>
            <a:endParaRPr lang="en-US" sz="1465" dirty="0">
              <a:latin typeface="Myriad Pro" charset="0"/>
              <a:ea typeface="Myriad Pro" charset="0"/>
              <a:cs typeface="Myriad Pro" charset="0"/>
            </a:endParaRPr>
          </a:p>
          <a:p>
            <a:r>
              <a:rPr lang="en-US" sz="1465" dirty="0">
                <a:latin typeface="Myriad Pro" charset="0"/>
                <a:ea typeface="Myriad Pro" charset="0"/>
                <a:cs typeface="Myriad Pro" charset="0"/>
              </a:rPr>
              <a:t>Dept. </a:t>
            </a:r>
            <a:r>
              <a:rPr lang="en-US" sz="1465" dirty="0" err="1">
                <a:latin typeface="Myriad Pro" charset="0"/>
                <a:ea typeface="Myriad Pro" charset="0"/>
                <a:cs typeface="Myriad Pro" charset="0"/>
              </a:rPr>
              <a:t>Pengembangan</a:t>
            </a:r>
            <a:r>
              <a:rPr lang="en-US" sz="1465" dirty="0">
                <a:latin typeface="Myriad Pro" charset="0"/>
                <a:ea typeface="Myriad Pro" charset="0"/>
                <a:cs typeface="Myriad Pro" charset="0"/>
              </a:rPr>
              <a:t> </a:t>
            </a:r>
            <a:r>
              <a:rPr lang="en-US" sz="1465" dirty="0" err="1">
                <a:latin typeface="Myriad Pro" charset="0"/>
                <a:ea typeface="Myriad Pro" charset="0"/>
                <a:cs typeface="Myriad Pro" charset="0"/>
              </a:rPr>
              <a:t>Bisnis</a:t>
            </a:r>
            <a:endParaRPr lang="en-US" sz="1465"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noAutofit/>
          </a:bodyPr>
          <a:lstStyle/>
          <a:p>
            <a:pPr algn="ctr"/>
            <a:endParaRPr lang="en-US" sz="1905">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lang="en-US" sz="1905" b="0" i="0" kern="1200" smtClean="0">
                <a:solidFill>
                  <a:schemeClr val="tx1"/>
                </a:solidFill>
                <a:effectLst/>
              </a:defRPr>
            </a:lvl1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sz="1905" b="0" i="0" kern="1200" dirty="0">
                <a:solidFill>
                  <a:schemeClr val="tx1"/>
                </a:solidFill>
                <a:effectLst/>
                <a:latin typeface="Myriad Pro" charset="0"/>
                <a:ea typeface="Myriad Pro" charset="0"/>
                <a:cs typeface="Myriad Pro" charset="0"/>
              </a:rPr>
              <a:t>Body Text Body Text Body Text Body Text Body Text Body Text</a:t>
            </a:r>
            <a:endParaRPr lang="en-US" sz="1905"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stretch>
            <a:fillRect/>
          </a:stretch>
        </p:blipFill>
        <p:spPr>
          <a:xfrm>
            <a:off x="9899607" y="374709"/>
            <a:ext cx="1916154" cy="678120"/>
          </a:xfrm>
          <a:prstGeom prst="rect">
            <a:avLst/>
          </a:prstGeom>
        </p:spPr>
      </p:pic>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5" b="1">
                <a:latin typeface="Myriad Pro" charset="0"/>
                <a:ea typeface="Myriad Pro" charset="0"/>
                <a:cs typeface="Myriad Pro" charset="0"/>
              </a:defRPr>
            </a:lvl1pPr>
            <a:lvl2pPr marL="539750" indent="0">
              <a:buNone/>
              <a:defRPr sz="2135" baseline="0">
                <a:latin typeface="Myriad Pro" charset="0"/>
                <a:ea typeface="Myriad Pro" charset="0"/>
                <a:cs typeface="Myriad Pro" charset="0"/>
              </a:defRPr>
            </a:lvl2pPr>
            <a:lvl4pPr marL="1889760" indent="-269875">
              <a:lnSpc>
                <a:spcPct val="150000"/>
              </a:lnSpc>
              <a:buFont typeface="Wingdings" panose="05000000000000000000" pitchFamily="2"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stretch>
            <a:fillRect/>
          </a:stretch>
        </p:blipFill>
        <p:spPr>
          <a:xfrm>
            <a:off x="0" y="6055711"/>
            <a:ext cx="9043988" cy="802289"/>
          </a:xfrm>
          <a:prstGeom prst="rect">
            <a:avLst/>
          </a:prstGeom>
        </p:spPr>
      </p:pic>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5" b="1">
                <a:latin typeface="Myriad Pro" charset="0"/>
                <a:ea typeface="Myriad Pro" charset="0"/>
                <a:cs typeface="Myriad Pro" charset="0"/>
              </a:defRPr>
            </a:lvl1pPr>
            <a:lvl2pPr marL="539750" indent="0">
              <a:spcBef>
                <a:spcPts val="2190"/>
              </a:spcBef>
              <a:buNone/>
              <a:defRPr lang="en-US" sz="1865" b="0" i="0" smtClean="0">
                <a:effectLst/>
              </a:defRPr>
            </a:lvl2pPr>
            <a:lvl4pPr marL="1889760" indent="-269875">
              <a:spcBef>
                <a:spcPts val="2190"/>
              </a:spcBef>
              <a:buFont typeface="Wingdings" panose="05000000000000000000" pitchFamily="2"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sz="2135" b="0">
                <a:latin typeface="Myriad Pro" charset="0"/>
                <a:ea typeface="Myriad Pro" charset="0"/>
                <a:cs typeface="Myriad Pro" charset="0"/>
              </a:defRPr>
            </a:lvl1pPr>
            <a:lvl2pPr marL="920750" indent="-381000">
              <a:buFont typeface="Wingdings" panose="05000000000000000000" pitchFamily="2" charset="2"/>
              <a:buChar char="ü"/>
              <a:defRPr sz="1865" baseline="0">
                <a:latin typeface="Myriad Pro" charset="0"/>
                <a:ea typeface="Myriad Pro" charset="0"/>
                <a:cs typeface="Myriad Pro" charset="0"/>
              </a:defRPr>
            </a:lvl2pPr>
            <a:lvl4pPr marL="1889760" indent="-269875">
              <a:lnSpc>
                <a:spcPct val="150000"/>
              </a:lnSpc>
              <a:buFont typeface="Wingdings" panose="05000000000000000000" pitchFamily="2" charset="2"/>
              <a:buChar char="ü"/>
              <a:defRPr sz="1865" baseline="0">
                <a:latin typeface="Myriad Pro" charset="0"/>
                <a:ea typeface="Myriad Pro" charset="0"/>
                <a:cs typeface="Myriad Pro" charset="0"/>
              </a:defRPr>
            </a:lvl4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stretch>
            <a:fillRect/>
          </a:stretch>
        </p:blipFill>
        <p:spPr>
          <a:xfrm>
            <a:off x="0" y="6055711"/>
            <a:ext cx="9043988" cy="802289"/>
          </a:xfrm>
          <a:prstGeom prst="rect">
            <a:avLst/>
          </a:prstGeom>
        </p:spPr>
      </p:pic>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5">
                <a:latin typeface="Myriad Pro" charset="0"/>
                <a:ea typeface="Myriad Pro" charset="0"/>
                <a:cs typeface="Myriad Pro" charset="0"/>
              </a:defRPr>
            </a:lvl1pPr>
          </a:lstStyle>
          <a:p>
            <a:r>
              <a:rPr lang="en-US" dirty="0" err="1"/>
              <a:t>Sekian</a:t>
            </a:r>
            <a:r>
              <a:rPr lang="en-US" dirty="0"/>
              <a:t> </a:t>
            </a:r>
            <a:r>
              <a:rPr lang="en-US" dirty="0" err="1"/>
              <a:t>dan</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panose="020B0604020202020204" pitchFamily="34"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stretch>
            <a:fillRect/>
          </a:stretch>
        </p:blipFill>
        <p:spPr>
          <a:xfrm>
            <a:off x="9727630" y="1666799"/>
            <a:ext cx="1916154" cy="678120"/>
          </a:xfrm>
          <a:prstGeom prst="rect">
            <a:avLst/>
          </a:prstGeom>
        </p:spPr>
      </p:pic>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5"/>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600" dirty="0" err="1">
                <a:solidFill>
                  <a:srgbClr val="0C5971"/>
                </a:solidFill>
                <a:latin typeface="Myriad Pro" charset="0"/>
                <a:ea typeface="Myriad Pro" charset="0"/>
                <a:cs typeface="Myriad Pro" charset="0"/>
              </a:rPr>
              <a:t>www.pln.co.id</a:t>
            </a:r>
            <a:r>
              <a:rPr lang="en-US" sz="1600"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5"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5"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hasCustomPrompt="1"/>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sz="1865" baseline="0">
                <a:solidFill>
                  <a:schemeClr val="bg1"/>
                </a:solidFill>
                <a:latin typeface="Myriad Pro" charset="0"/>
                <a:ea typeface="Myriad Pro" charset="0"/>
                <a:cs typeface="Myriad Pro" charset="0"/>
              </a:defRPr>
            </a:lvl1pPr>
          </a:lstStyle>
          <a:p>
            <a:pPr marL="0" marR="0" lvl="0" indent="0" algn="l" defTabSz="1080135" rtl="0" eaLnBrk="1" fontAlgn="auto" latinLnBrk="0" hangingPunct="1">
              <a:lnSpc>
                <a:spcPct val="90000"/>
              </a:lnSpc>
              <a:spcBef>
                <a:spcPts val="1180"/>
              </a:spcBef>
              <a:spcAft>
                <a:spcPts val="0"/>
              </a:spcAft>
              <a:buClrTx/>
              <a:buSzTx/>
              <a:buFont typeface="Arial" panose="020B0604020202020204" pitchFamily="34" charset="0"/>
              <a:buNone/>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stretch>
            <a:fillRect/>
          </a:stretch>
        </p:blipFill>
        <p:spPr>
          <a:xfrm>
            <a:off x="9899607" y="488616"/>
            <a:ext cx="1916154" cy="678120"/>
          </a:xfrm>
          <a:prstGeom prst="rect">
            <a:avLst/>
          </a:prstGeom>
        </p:spPr>
      </p:pic>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extLst>
      <p:ext uri="{BB962C8B-B14F-4D97-AF65-F5344CB8AC3E}">
        <p14:creationId xmlns:p14="http://schemas.microsoft.com/office/powerpoint/2010/main" val="1989343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algn="ctr"/>
            <a:endParaRPr lang="en-US" sz="1903">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1960288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1924433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419759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851454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255862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79" r:id="rId15"/>
  </p:sldLayoutIdLst>
  <mc:AlternateContent xmlns:mc="http://schemas.openxmlformats.org/markup-compatibility/2006" xmlns:p14="http://schemas.microsoft.com/office/powerpoint/2010/main">
    <mc:Choice Requires="p14">
      <p:transition>
        <p:wipe/>
      </p:transition>
    </mc:Choice>
    <mc:Fallback xmlns="">
      <p:transition>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mc:AlternateContent xmlns:mc="http://schemas.openxmlformats.org/markup-compatibility/2006" xmlns:p14="http://schemas.microsoft.com/office/powerpoint/2010/main">
    <mc:Choice Requires="p14">
      <p:transition>
        <p:wipe/>
      </p:transition>
    </mc:Choice>
    <mc:Fallback xmlns="">
      <p:transition>
        <p:wipe/>
      </p:transition>
    </mc:Fallback>
  </mc:AlternateContent>
  <p:txStyles>
    <p:titleStyle>
      <a:lvl1pPr algn="l" defTabSz="1080135" rtl="0" eaLnBrk="1" latinLnBrk="0" hangingPunct="1">
        <a:lnSpc>
          <a:spcPct val="90000"/>
        </a:lnSpc>
        <a:spcBef>
          <a:spcPct val="0"/>
        </a:spcBef>
        <a:buNone/>
        <a:defRPr sz="5195" b="1" kern="1200">
          <a:solidFill>
            <a:schemeClr val="bg1"/>
          </a:solidFill>
          <a:latin typeface="Arial" panose="020B0604020202020204" pitchFamily="34" charset="0"/>
          <a:ea typeface="Arial" panose="020B0604020202020204" pitchFamily="34" charset="0"/>
          <a:cs typeface="Arial" panose="020B0604020202020204" pitchFamily="34" charset="0"/>
        </a:defRPr>
      </a:lvl1pPr>
    </p:titleStyle>
    <p:bodyStyle>
      <a:lvl1pPr marL="269875" indent="-269875" algn="l" defTabSz="1080135" rtl="0" eaLnBrk="1" latinLnBrk="0" hangingPunct="1">
        <a:lnSpc>
          <a:spcPct val="90000"/>
        </a:lnSpc>
        <a:spcBef>
          <a:spcPts val="1180"/>
        </a:spcBef>
        <a:buFont typeface="Arial" panose="020B0604020202020204" pitchFamily="34" charset="0"/>
        <a:buChar char="•"/>
        <a:defRPr sz="3305" kern="1200">
          <a:solidFill>
            <a:schemeClr val="tx1"/>
          </a:solidFill>
          <a:latin typeface="+mn-lt"/>
          <a:ea typeface="+mn-ea"/>
          <a:cs typeface="+mn-cs"/>
        </a:defRPr>
      </a:lvl1pPr>
      <a:lvl2pPr marL="809625" indent="-269875" algn="l" defTabSz="1080135" rtl="0" eaLnBrk="1" latinLnBrk="0" hangingPunct="1">
        <a:lnSpc>
          <a:spcPct val="90000"/>
        </a:lnSpc>
        <a:spcBef>
          <a:spcPts val="590"/>
        </a:spcBef>
        <a:buFont typeface="Arial" panose="020B0604020202020204" pitchFamily="34" charset="0"/>
        <a:buChar char="•"/>
        <a:defRPr sz="2835" kern="1200">
          <a:solidFill>
            <a:schemeClr val="tx1"/>
          </a:solidFill>
          <a:latin typeface="+mn-lt"/>
          <a:ea typeface="+mn-ea"/>
          <a:cs typeface="+mn-cs"/>
        </a:defRPr>
      </a:lvl2pPr>
      <a:lvl3pPr marL="1350010" indent="-269875" algn="l" defTabSz="1080135" rtl="0" eaLnBrk="1" latinLnBrk="0" hangingPunct="1">
        <a:lnSpc>
          <a:spcPct val="90000"/>
        </a:lnSpc>
        <a:spcBef>
          <a:spcPts val="590"/>
        </a:spcBef>
        <a:buFont typeface="Arial" panose="020B0604020202020204" pitchFamily="34" charset="0"/>
        <a:buChar char="•"/>
        <a:defRPr sz="2360" kern="1200">
          <a:solidFill>
            <a:schemeClr val="tx1"/>
          </a:solidFill>
          <a:latin typeface="+mn-lt"/>
          <a:ea typeface="+mn-ea"/>
          <a:cs typeface="+mn-cs"/>
        </a:defRPr>
      </a:lvl3pPr>
      <a:lvl4pPr marL="188976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4pPr>
      <a:lvl5pPr marL="242951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5pPr>
      <a:lvl6pPr marL="296989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6pPr>
      <a:lvl7pPr marL="350964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7pPr>
      <a:lvl8pPr marL="4049395"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8pPr>
      <a:lvl9pPr marL="4589780" indent="-269875" algn="l" defTabSz="1080135" rtl="0" eaLnBrk="1" latinLnBrk="0" hangingPunct="1">
        <a:lnSpc>
          <a:spcPct val="90000"/>
        </a:lnSpc>
        <a:spcBef>
          <a:spcPts val="590"/>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80135" rtl="0" eaLnBrk="1" latinLnBrk="0" hangingPunct="1">
        <a:defRPr sz="2125" kern="1200">
          <a:solidFill>
            <a:schemeClr val="tx1"/>
          </a:solidFill>
          <a:latin typeface="+mn-lt"/>
          <a:ea typeface="+mn-ea"/>
          <a:cs typeface="+mn-cs"/>
        </a:defRPr>
      </a:lvl1pPr>
      <a:lvl2pPr marL="539750" algn="l" defTabSz="1080135" rtl="0" eaLnBrk="1" latinLnBrk="0" hangingPunct="1">
        <a:defRPr sz="2125" kern="1200">
          <a:solidFill>
            <a:schemeClr val="tx1"/>
          </a:solidFill>
          <a:latin typeface="+mn-lt"/>
          <a:ea typeface="+mn-ea"/>
          <a:cs typeface="+mn-cs"/>
        </a:defRPr>
      </a:lvl2pPr>
      <a:lvl3pPr marL="1080135" algn="l" defTabSz="1080135" rtl="0" eaLnBrk="1" latinLnBrk="0" hangingPunct="1">
        <a:defRPr sz="2125" kern="1200">
          <a:solidFill>
            <a:schemeClr val="tx1"/>
          </a:solidFill>
          <a:latin typeface="+mn-lt"/>
          <a:ea typeface="+mn-ea"/>
          <a:cs typeface="+mn-cs"/>
        </a:defRPr>
      </a:lvl3pPr>
      <a:lvl4pPr marL="1619885" algn="l" defTabSz="1080135" rtl="0" eaLnBrk="1" latinLnBrk="0" hangingPunct="1">
        <a:defRPr sz="2125" kern="1200">
          <a:solidFill>
            <a:schemeClr val="tx1"/>
          </a:solidFill>
          <a:latin typeface="+mn-lt"/>
          <a:ea typeface="+mn-ea"/>
          <a:cs typeface="+mn-cs"/>
        </a:defRPr>
      </a:lvl4pPr>
      <a:lvl5pPr marL="2159635" algn="l" defTabSz="1080135" rtl="0" eaLnBrk="1" latinLnBrk="0" hangingPunct="1">
        <a:defRPr sz="2125" kern="1200">
          <a:solidFill>
            <a:schemeClr val="tx1"/>
          </a:solidFill>
          <a:latin typeface="+mn-lt"/>
          <a:ea typeface="+mn-ea"/>
          <a:cs typeface="+mn-cs"/>
        </a:defRPr>
      </a:lvl5pPr>
      <a:lvl6pPr marL="2700020" algn="l" defTabSz="1080135" rtl="0" eaLnBrk="1" latinLnBrk="0" hangingPunct="1">
        <a:defRPr sz="2125" kern="1200">
          <a:solidFill>
            <a:schemeClr val="tx1"/>
          </a:solidFill>
          <a:latin typeface="+mn-lt"/>
          <a:ea typeface="+mn-ea"/>
          <a:cs typeface="+mn-cs"/>
        </a:defRPr>
      </a:lvl6pPr>
      <a:lvl7pPr marL="3239770" algn="l" defTabSz="1080135" rtl="0" eaLnBrk="1" latinLnBrk="0" hangingPunct="1">
        <a:defRPr sz="2125" kern="1200">
          <a:solidFill>
            <a:schemeClr val="tx1"/>
          </a:solidFill>
          <a:latin typeface="+mn-lt"/>
          <a:ea typeface="+mn-ea"/>
          <a:cs typeface="+mn-cs"/>
        </a:defRPr>
      </a:lvl7pPr>
      <a:lvl8pPr marL="3779520" algn="l" defTabSz="1080135" rtl="0" eaLnBrk="1" latinLnBrk="0" hangingPunct="1">
        <a:defRPr sz="2125" kern="1200">
          <a:solidFill>
            <a:schemeClr val="tx1"/>
          </a:solidFill>
          <a:latin typeface="+mn-lt"/>
          <a:ea typeface="+mn-ea"/>
          <a:cs typeface="+mn-cs"/>
        </a:defRPr>
      </a:lvl8pPr>
      <a:lvl9pPr marL="4319905" algn="l" defTabSz="1080135" rtl="0" eaLnBrk="1" latinLnBrk="0" hangingPunct="1">
        <a:defRPr sz="21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5565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chart" Target="../charts/chart4.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chart" Target="../charts/chart8.xml"/><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chart" Target="../charts/chart12.xml"/><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15.xml"/><Relationship Id="rId5" Type="http://schemas.openxmlformats.org/officeDocument/2006/relationships/chart" Target="../charts/chart14.xml"/><Relationship Id="rId4" Type="http://schemas.openxmlformats.org/officeDocument/2006/relationships/chart" Target="../charts/chart1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chart" Target="../charts/chart23.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chart" Target="../charts/chart22.xml"/><Relationship Id="rId5" Type="http://schemas.openxmlformats.org/officeDocument/2006/relationships/chart" Target="../charts/chart2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63.png"/><Relationship Id="rId5" Type="http://schemas.microsoft.com/office/2007/relationships/hdphoto" Target="../media/hdphoto2.wdp"/><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3.png"/><Relationship Id="rId5" Type="http://schemas.microsoft.com/office/2007/relationships/hdphoto" Target="../media/hdphoto2.wdp"/><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25.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emf"/><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31.emf"/><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7.emf"/><Relationship Id="rId25" Type="http://schemas.openxmlformats.org/officeDocument/2006/relationships/image" Target="../media/image35.emf"/><Relationship Id="rId2" Type="http://schemas.openxmlformats.org/officeDocument/2006/relationships/slideLayout" Target="../slideLayouts/slideLayout4.xml"/><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emf"/><Relationship Id="rId1" Type="http://schemas.openxmlformats.org/officeDocument/2006/relationships/tags" Target="../tags/tag1.xml"/><Relationship Id="rId6" Type="http://schemas.openxmlformats.org/officeDocument/2006/relationships/image" Target="../media/image16.jpeg"/><Relationship Id="rId11" Type="http://schemas.openxmlformats.org/officeDocument/2006/relationships/image" Target="../media/image21.emf"/><Relationship Id="rId24" Type="http://schemas.openxmlformats.org/officeDocument/2006/relationships/image" Target="../media/image34.png"/><Relationship Id="rId32" Type="http://schemas.openxmlformats.org/officeDocument/2006/relationships/image" Target="../media/image42.png"/><Relationship Id="rId5" Type="http://schemas.openxmlformats.org/officeDocument/2006/relationships/image" Target="../media/image15.jpeg"/><Relationship Id="rId15" Type="http://schemas.openxmlformats.org/officeDocument/2006/relationships/image" Target="../media/image25.emf"/><Relationship Id="rId23" Type="http://schemas.openxmlformats.org/officeDocument/2006/relationships/image" Target="../media/image33.emf"/><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emf"/><Relationship Id="rId31" Type="http://schemas.openxmlformats.org/officeDocument/2006/relationships/image" Target="../media/image41.emf"/><Relationship Id="rId4" Type="http://schemas.openxmlformats.org/officeDocument/2006/relationships/image" Target="../media/image14.jpeg"/><Relationship Id="rId9" Type="http://schemas.openxmlformats.org/officeDocument/2006/relationships/image" Target="../media/image19.emf"/><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emf"/><Relationship Id="rId30" Type="http://schemas.openxmlformats.org/officeDocument/2006/relationships/image" Target="../media/image40.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chart" Target="../charts/chart27.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chart" Target="../charts/chart28.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15.xml"/><Relationship Id="rId5" Type="http://schemas.openxmlformats.org/officeDocument/2006/relationships/chart" Target="../charts/chart32.xml"/><Relationship Id="rId4" Type="http://schemas.openxmlformats.org/officeDocument/2006/relationships/chart" Target="../charts/char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chart" Target="../charts/chart35.xml"/></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38.xml"/><Relationship Id="rId5" Type="http://schemas.openxmlformats.org/officeDocument/2006/relationships/chart" Target="../charts/chart37.xml"/><Relationship Id="rId4" Type="http://schemas.openxmlformats.org/officeDocument/2006/relationships/chart" Target="../charts/chart36.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15.xml"/><Relationship Id="rId5" Type="http://schemas.openxmlformats.org/officeDocument/2006/relationships/chart" Target="../charts/chart40.xml"/><Relationship Id="rId4" Type="http://schemas.openxmlformats.org/officeDocument/2006/relationships/chart" Target="../charts/char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5" Type="http://schemas.openxmlformats.org/officeDocument/2006/relationships/image" Target="../media/image98.pn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5" Type="http://schemas.openxmlformats.org/officeDocument/2006/relationships/image" Target="../media/image10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chart" Target="../charts/chart43.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chart" Target="../charts/chart46.xml"/><Relationship Id="rId5" Type="http://schemas.openxmlformats.org/officeDocument/2006/relationships/chart" Target="../charts/chart45.xml"/><Relationship Id="rId4" Type="http://schemas.openxmlformats.org/officeDocument/2006/relationships/chart" Target="../charts/chart44.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15.xml"/><Relationship Id="rId5" Type="http://schemas.openxmlformats.org/officeDocument/2006/relationships/chart" Target="../charts/chart48.xml"/><Relationship Id="rId4" Type="http://schemas.openxmlformats.org/officeDocument/2006/relationships/chart" Target="../charts/chart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chart" Target="../charts/char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3"/>
          </p:nvPr>
        </p:nvSpPr>
        <p:spPr>
          <a:xfrm>
            <a:off x="151658" y="4304252"/>
            <a:ext cx="4968367" cy="487203"/>
          </a:xfrm>
        </p:spPr>
        <p:txBody>
          <a:bodyPr/>
          <a:lstStyle/>
          <a:p>
            <a:r>
              <a:rPr lang="en-GB" sz="1600" b="1" dirty="0">
                <a:solidFill>
                  <a:schemeClr val="tx1"/>
                </a:solidFill>
                <a:latin typeface="Arial Black" panose="020B0A04020102020204" pitchFamily="34" charset="0"/>
                <a:sym typeface="+mn-ea"/>
              </a:rPr>
              <a:t>Balikpapan, </a:t>
            </a:r>
            <a:r>
              <a:rPr lang="id-ID" sz="1600" b="1" dirty="0">
                <a:solidFill>
                  <a:schemeClr val="tx1"/>
                </a:solidFill>
                <a:latin typeface="Arial Black" panose="020B0A04020102020204" pitchFamily="34" charset="0"/>
                <a:sym typeface="+mn-ea"/>
              </a:rPr>
              <a:t> </a:t>
            </a:r>
            <a:r>
              <a:rPr lang="en-US" sz="1600" b="1" dirty="0" err="1">
                <a:solidFill>
                  <a:schemeClr val="tx1"/>
                </a:solidFill>
                <a:latin typeface="Arial Black" panose="020B0A04020102020204" pitchFamily="34" charset="0"/>
                <a:sym typeface="+mn-ea"/>
              </a:rPr>
              <a:t>Januari</a:t>
            </a:r>
            <a:r>
              <a:rPr lang="en-US" sz="1600" b="1" dirty="0">
                <a:solidFill>
                  <a:schemeClr val="tx1"/>
                </a:solidFill>
                <a:latin typeface="Arial Black" panose="020B0A04020102020204" pitchFamily="34" charset="0"/>
                <a:sym typeface="+mn-ea"/>
              </a:rPr>
              <a:t> 2021</a:t>
            </a:r>
            <a:endParaRPr lang="en-US" sz="1600" b="1" dirty="0">
              <a:solidFill>
                <a:schemeClr val="tx1"/>
              </a:solidFill>
            </a:endParaRPr>
          </a:p>
          <a:p>
            <a:endParaRPr lang="en-US" dirty="0"/>
          </a:p>
        </p:txBody>
      </p:sp>
      <p:sp>
        <p:nvSpPr>
          <p:cNvPr id="4" name="Title 3"/>
          <p:cNvSpPr>
            <a:spLocks noGrp="1"/>
          </p:cNvSpPr>
          <p:nvPr>
            <p:ph type="title"/>
          </p:nvPr>
        </p:nvSpPr>
        <p:spPr>
          <a:xfrm>
            <a:off x="151658" y="1261467"/>
            <a:ext cx="5762163" cy="2117837"/>
          </a:xfrm>
        </p:spPr>
        <p:txBody>
          <a:bodyPr/>
          <a:lstStyle/>
          <a:p>
            <a:r>
              <a:rPr lang="en-ID" sz="3600" dirty="0">
                <a:solidFill>
                  <a:schemeClr val="tx1"/>
                </a:solidFill>
                <a:sym typeface="+mn-ea"/>
              </a:rPr>
              <a:t>REALISASI KINERJA BIDANG DISTRIBUSI S/D </a:t>
            </a:r>
            <a:r>
              <a:rPr lang="en-US" sz="3600" dirty="0">
                <a:solidFill>
                  <a:schemeClr val="tx1"/>
                </a:solidFill>
                <a:sym typeface="+mn-ea"/>
              </a:rPr>
              <a:t>DESEMBER </a:t>
            </a:r>
            <a:r>
              <a:rPr lang="en-US" altLang="en-ID" sz="3600" dirty="0">
                <a:solidFill>
                  <a:schemeClr val="tx1"/>
                </a:solidFill>
                <a:sym typeface="+mn-ea"/>
              </a:rPr>
              <a:t>2020</a:t>
            </a:r>
            <a:endParaRPr lang="en-US" sz="3600" dirty="0"/>
          </a:p>
        </p:txBody>
      </p:sp>
    </p:spTree>
    <p:extLst>
      <p:ext uri="{BB962C8B-B14F-4D97-AF65-F5344CB8AC3E}">
        <p14:creationId xmlns:p14="http://schemas.microsoft.com/office/powerpoint/2010/main" val="722638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dirty="0"/>
          </a:p>
        </p:txBody>
      </p:sp>
      <p:sp>
        <p:nvSpPr>
          <p:cNvPr id="12" name="Title 1"/>
          <p:cNvSpPr>
            <a:spLocks noGrp="1"/>
          </p:cNvSpPr>
          <p:nvPr>
            <p:ph type="title"/>
          </p:nvPr>
        </p:nvSpPr>
        <p:spPr>
          <a:xfrm>
            <a:off x="803368" y="422727"/>
            <a:ext cx="9352685" cy="580071"/>
          </a:xfrm>
        </p:spPr>
        <p:txBody>
          <a:bodyPr>
            <a:noAutofit/>
          </a:bodyPr>
          <a:lstStyle/>
          <a:p>
            <a:r>
              <a:rPr lang="en-US" sz="2900" dirty="0"/>
              <a:t>REALISASI SUSUT UIW KALTIMRA</a:t>
            </a:r>
          </a:p>
        </p:txBody>
      </p:sp>
      <p:graphicFrame>
        <p:nvGraphicFramePr>
          <p:cNvPr id="8" name="Chart 7">
            <a:extLst>
              <a:ext uri="{FF2B5EF4-FFF2-40B4-BE49-F238E27FC236}">
                <a16:creationId xmlns:a16="http://schemas.microsoft.com/office/drawing/2014/main" id="{48DAEB06-3B44-4733-A3E2-94F93732C3E1}"/>
              </a:ext>
            </a:extLst>
          </p:cNvPr>
          <p:cNvGraphicFramePr>
            <a:graphicFrameLocks/>
          </p:cNvGraphicFramePr>
          <p:nvPr>
            <p:extLst/>
          </p:nvPr>
        </p:nvGraphicFramePr>
        <p:xfrm>
          <a:off x="0" y="1208684"/>
          <a:ext cx="7003701" cy="50313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50FE3C0B-8808-4303-8D3D-E76EB8E95743}"/>
              </a:ext>
            </a:extLst>
          </p:cNvPr>
          <p:cNvGraphicFramePr>
            <a:graphicFrameLocks/>
          </p:cNvGraphicFramePr>
          <p:nvPr>
            <p:extLst/>
          </p:nvPr>
        </p:nvGraphicFramePr>
        <p:xfrm>
          <a:off x="7101840" y="1208684"/>
          <a:ext cx="4958080" cy="49482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3235017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63A52-5103-4CF7-B0CC-00A7BB99B728}"/>
              </a:ext>
            </a:extLst>
          </p:cNvPr>
          <p:cNvSpPr>
            <a:spLocks noGrp="1"/>
          </p:cNvSpPr>
          <p:nvPr>
            <p:ph type="title"/>
          </p:nvPr>
        </p:nvSpPr>
        <p:spPr/>
        <p:txBody>
          <a:bodyPr/>
          <a:lstStyle/>
          <a:p>
            <a:pPr lvl="0"/>
            <a:r>
              <a:rPr lang="en-US" sz="2800" dirty="0">
                <a:solidFill>
                  <a:schemeClr val="tx1">
                    <a:lumMod val="65000"/>
                    <a:lumOff val="35000"/>
                  </a:schemeClr>
                </a:solidFill>
                <a:latin typeface="Arial" panose="020B0604020202020204" pitchFamily="34" charset="0"/>
                <a:cs typeface="Arial" panose="020B0604020202020204" pitchFamily="34" charset="0"/>
              </a:rPr>
              <a:t>PROYEKSI KINERJA PEMBANGKIT TAHUN 2020</a:t>
            </a:r>
            <a:endParaRPr lang="en-US" dirty="0"/>
          </a:p>
        </p:txBody>
      </p:sp>
      <p:sp>
        <p:nvSpPr>
          <p:cNvPr id="6" name="Text Placeholder 5">
            <a:extLst>
              <a:ext uri="{FF2B5EF4-FFF2-40B4-BE49-F238E27FC236}">
                <a16:creationId xmlns:a16="http://schemas.microsoft.com/office/drawing/2014/main" id="{ADE73373-2C8F-448D-ACD2-04A244B7CAFD}"/>
              </a:ext>
            </a:extLst>
          </p:cNvPr>
          <p:cNvSpPr>
            <a:spLocks noGrp="1"/>
          </p:cNvSpPr>
          <p:nvPr>
            <p:ph type="body" sz="quarter" idx="12"/>
          </p:nvPr>
        </p:nvSpPr>
        <p:spPr/>
        <p:txBody>
          <a:bodyPr/>
          <a:lstStyle/>
          <a:p>
            <a:endParaRPr lang="en-US"/>
          </a:p>
        </p:txBody>
      </p:sp>
      <p:sp>
        <p:nvSpPr>
          <p:cNvPr id="9" name="Donut 77"/>
          <p:cNvSpPr/>
          <p:nvPr/>
        </p:nvSpPr>
        <p:spPr>
          <a:xfrm>
            <a:off x="4358810" y="1993656"/>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 name="Oval 9"/>
          <p:cNvSpPr/>
          <p:nvPr/>
        </p:nvSpPr>
        <p:spPr>
          <a:xfrm>
            <a:off x="4991018" y="2665192"/>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11" name="Donut 26"/>
          <p:cNvSpPr/>
          <p:nvPr/>
        </p:nvSpPr>
        <p:spPr>
          <a:xfrm>
            <a:off x="4017536" y="1642546"/>
            <a:ext cx="3816424" cy="3816424"/>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nvGrpSpPr>
          <p:cNvPr id="12" name="Group 11"/>
          <p:cNvGrpSpPr/>
          <p:nvPr/>
        </p:nvGrpSpPr>
        <p:grpSpPr>
          <a:xfrm>
            <a:off x="4582321" y="1305023"/>
            <a:ext cx="979049" cy="1469591"/>
            <a:chOff x="4752573" y="1656131"/>
            <a:chExt cx="979049" cy="1469591"/>
          </a:xfrm>
        </p:grpSpPr>
        <p:grpSp>
          <p:nvGrpSpPr>
            <p:cNvPr id="13" name="Group 12"/>
            <p:cNvGrpSpPr/>
            <p:nvPr/>
          </p:nvGrpSpPr>
          <p:grpSpPr>
            <a:xfrm rot="19800000">
              <a:off x="4752573" y="1656131"/>
              <a:ext cx="979049" cy="1469591"/>
              <a:chOff x="5093002" y="2426934"/>
              <a:chExt cx="2232248" cy="3350691"/>
            </a:xfrm>
            <a:solidFill>
              <a:schemeClr val="accent4"/>
            </a:solidFill>
          </p:grpSpPr>
          <p:grpSp>
            <p:nvGrpSpPr>
              <p:cNvPr id="15" name="Group 14"/>
              <p:cNvGrpSpPr/>
              <p:nvPr/>
            </p:nvGrpSpPr>
            <p:grpSpPr>
              <a:xfrm>
                <a:off x="5625823" y="4659182"/>
                <a:ext cx="1166607" cy="1118443"/>
                <a:chOff x="4964627" y="3703863"/>
                <a:chExt cx="393594" cy="377344"/>
              </a:xfrm>
              <a:grpFill/>
            </p:grpSpPr>
            <p:sp>
              <p:nvSpPr>
                <p:cNvPr id="17" name="Oval 1"/>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6" name="Block Arc 15"/>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sp>
          <p:nvSpPr>
            <p:cNvPr id="14" name="Oval 13"/>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21" name="Group 20"/>
          <p:cNvGrpSpPr/>
          <p:nvPr/>
        </p:nvGrpSpPr>
        <p:grpSpPr>
          <a:xfrm>
            <a:off x="4582321" y="4293139"/>
            <a:ext cx="979049" cy="1469591"/>
            <a:chOff x="4752573" y="4644247"/>
            <a:chExt cx="979049" cy="1469591"/>
          </a:xfrm>
        </p:grpSpPr>
        <p:grpSp>
          <p:nvGrpSpPr>
            <p:cNvPr id="22" name="Group 21"/>
            <p:cNvGrpSpPr/>
            <p:nvPr/>
          </p:nvGrpSpPr>
          <p:grpSpPr>
            <a:xfrm rot="12600000">
              <a:off x="4752573" y="4644247"/>
              <a:ext cx="979049" cy="1469591"/>
              <a:chOff x="5093002" y="2426934"/>
              <a:chExt cx="2232248" cy="3350691"/>
            </a:xfrm>
            <a:solidFill>
              <a:schemeClr val="accent6"/>
            </a:solidFill>
          </p:grpSpPr>
          <p:grpSp>
            <p:nvGrpSpPr>
              <p:cNvPr id="24" name="Group 23"/>
              <p:cNvGrpSpPr/>
              <p:nvPr/>
            </p:nvGrpSpPr>
            <p:grpSpPr>
              <a:xfrm>
                <a:off x="5625823" y="4659182"/>
                <a:ext cx="1166607" cy="1118443"/>
                <a:chOff x="4964627" y="3703863"/>
                <a:chExt cx="393594" cy="377344"/>
              </a:xfrm>
              <a:grpFill/>
            </p:grpSpPr>
            <p:sp>
              <p:nvSpPr>
                <p:cNvPr id="26" name="Oval 1"/>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1"/>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1"/>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1"/>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5" name="Block Arc 24"/>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sp>
          <p:nvSpPr>
            <p:cNvPr id="23" name="Oval 22"/>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30" name="Group 29"/>
          <p:cNvGrpSpPr/>
          <p:nvPr/>
        </p:nvGrpSpPr>
        <p:grpSpPr>
          <a:xfrm>
            <a:off x="7977699" y="1285562"/>
            <a:ext cx="2887577" cy="2742547"/>
            <a:chOff x="2531669" y="4283314"/>
            <a:chExt cx="2357002" cy="2742547"/>
          </a:xfrm>
        </p:grpSpPr>
        <p:sp>
          <p:nvSpPr>
            <p:cNvPr id="31" name="TextBox 30"/>
            <p:cNvSpPr txBox="1"/>
            <p:nvPr/>
          </p:nvSpPr>
          <p:spPr>
            <a:xfrm>
              <a:off x="2531669" y="5086869"/>
              <a:ext cx="2357002" cy="193899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Target EAF </a:t>
              </a:r>
              <a:r>
                <a:rPr lang="en-US" altLang="ko-KR" sz="1200" dirty="0" err="1">
                  <a:solidFill>
                    <a:schemeClr val="tx1">
                      <a:lumMod val="75000"/>
                      <a:lumOff val="25000"/>
                    </a:schemeClr>
                  </a:solidFill>
                  <a:cs typeface="Arial" panose="020B0604020202020204" pitchFamily="34" charset="0"/>
                </a:rPr>
                <a:t>merupakan</a:t>
              </a:r>
              <a:r>
                <a:rPr lang="en-US" altLang="ko-KR" sz="1200" dirty="0">
                  <a:solidFill>
                    <a:schemeClr val="tx1">
                      <a:lumMod val="75000"/>
                      <a:lumOff val="25000"/>
                    </a:schemeClr>
                  </a:solidFill>
                  <a:cs typeface="Arial" panose="020B0604020202020204" pitchFamily="34" charset="0"/>
                </a:rPr>
                <a:t> target KPI yang </a:t>
              </a:r>
              <a:r>
                <a:rPr lang="en-US" altLang="ko-KR" sz="1200" dirty="0" err="1">
                  <a:solidFill>
                    <a:schemeClr val="tx1">
                      <a:lumMod val="75000"/>
                      <a:lumOff val="25000"/>
                    </a:schemeClr>
                  </a:solidFill>
                  <a:cs typeface="Arial" panose="020B0604020202020204" pitchFamily="34" charset="0"/>
                </a:rPr>
                <a:t>ditentukan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sebesar</a:t>
              </a:r>
              <a:r>
                <a:rPr lang="en-US" altLang="ko-KR" sz="1200" dirty="0">
                  <a:solidFill>
                    <a:schemeClr val="tx1">
                      <a:lumMod val="75000"/>
                      <a:lumOff val="25000"/>
                    </a:schemeClr>
                  </a:solidFill>
                  <a:cs typeface="Arial" panose="020B0604020202020204" pitchFamily="34" charset="0"/>
                </a:rPr>
                <a:t> 76.99%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mempertimbangkan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masih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dikelola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oleh</a:t>
              </a:r>
              <a:r>
                <a:rPr lang="en-US" altLang="ko-KR" sz="1200" dirty="0">
                  <a:solidFill>
                    <a:schemeClr val="tx1">
                      <a:lumMod val="75000"/>
                      <a:lumOff val="25000"/>
                    </a:schemeClr>
                  </a:solidFill>
                  <a:cs typeface="Arial" panose="020B0604020202020204" pitchFamily="34" charset="0"/>
                </a:rPr>
                <a:t> UIW </a:t>
              </a:r>
              <a:r>
                <a:rPr lang="en-US" altLang="ko-KR" sz="1200" dirty="0" err="1">
                  <a:solidFill>
                    <a:schemeClr val="tx1">
                      <a:lumMod val="75000"/>
                      <a:lumOff val="25000"/>
                    </a:schemeClr>
                  </a:solidFill>
                  <a:cs typeface="Arial" panose="020B0604020202020204" pitchFamily="34" charset="0"/>
                </a:rPr>
                <a:t>Kaltimra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dipelihara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waktu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sesuai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jam </a:t>
              </a:r>
              <a:r>
                <a:rPr lang="en-US" altLang="ko-KR" sz="1200" dirty="0" err="1">
                  <a:solidFill>
                    <a:schemeClr val="tx1">
                      <a:lumMod val="75000"/>
                      <a:lumOff val="25000"/>
                    </a:schemeClr>
                  </a:solidFill>
                  <a:cs typeface="Arial" panose="020B0604020202020204" pitchFamily="34" charset="0"/>
                </a:rPr>
                <a:t>kerja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kontrak</a:t>
              </a:r>
              <a:r>
                <a:rPr lang="en-US" altLang="ko-KR" sz="1200" dirty="0">
                  <a:solidFill>
                    <a:schemeClr val="tx1">
                      <a:lumMod val="75000"/>
                      <a:lumOff val="25000"/>
                    </a:schemeClr>
                  </a:solidFill>
                  <a:cs typeface="Arial" panose="020B0604020202020204" pitchFamily="34" charset="0"/>
                </a:rPr>
                <a:t> long term J-</a:t>
              </a:r>
              <a:r>
                <a:rPr lang="en-US" altLang="ko-KR" sz="1200" dirty="0" err="1">
                  <a:solidFill>
                    <a:schemeClr val="tx1">
                      <a:lumMod val="75000"/>
                      <a:lumOff val="25000"/>
                    </a:schemeClr>
                  </a:solidFill>
                  <a:cs typeface="Arial" panose="020B0604020202020204" pitchFamily="34" charset="0"/>
                </a:rPr>
                <a:t>Proc</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pemeliharaan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periodik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selain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itu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kecepatan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penanganan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gangguan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pembangkit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harus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menjadi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perhatian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oleh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bidang</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pembangkitan</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sistem</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terkait</a:t>
              </a:r>
              <a:endParaRPr lang="ko-KR" altLang="en-US" sz="1200" dirty="0">
                <a:solidFill>
                  <a:schemeClr val="tx1">
                    <a:lumMod val="75000"/>
                    <a:lumOff val="25000"/>
                  </a:schemeClr>
                </a:solidFill>
                <a:cs typeface="Arial" panose="020B0604020202020204" pitchFamily="34" charset="0"/>
              </a:endParaRPr>
            </a:p>
          </p:txBody>
        </p:sp>
        <p:sp>
          <p:nvSpPr>
            <p:cNvPr id="32" name="TextBox 31"/>
            <p:cNvSpPr txBox="1"/>
            <p:nvPr/>
          </p:nvSpPr>
          <p:spPr>
            <a:xfrm>
              <a:off x="2551705" y="4283314"/>
              <a:ext cx="2336966" cy="830997"/>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EAF UIW : 76.99 % </a:t>
              </a:r>
            </a:p>
            <a:p>
              <a:pPr algn="r"/>
              <a:r>
                <a:rPr lang="en-US" altLang="ko-KR" sz="1200" b="1" dirty="0">
                  <a:solidFill>
                    <a:schemeClr val="tx1">
                      <a:lumMod val="75000"/>
                      <a:lumOff val="25000"/>
                    </a:schemeClr>
                  </a:solidFill>
                  <a:cs typeface="Arial" panose="020B0604020202020204" pitchFamily="34" charset="0"/>
                </a:rPr>
                <a:t>SMD :  85.02 %</a:t>
              </a:r>
            </a:p>
            <a:p>
              <a:pPr algn="r"/>
              <a:r>
                <a:rPr lang="en-US" altLang="ko-KR" sz="1200" b="1" dirty="0">
                  <a:solidFill>
                    <a:schemeClr val="tx1">
                      <a:lumMod val="75000"/>
                      <a:lumOff val="25000"/>
                    </a:schemeClr>
                  </a:solidFill>
                  <a:cs typeface="Arial" panose="020B0604020202020204" pitchFamily="34" charset="0"/>
                </a:rPr>
                <a:t>BRU : 83.65 %</a:t>
              </a:r>
            </a:p>
            <a:p>
              <a:pPr algn="r"/>
              <a:r>
                <a:rPr lang="en-US" altLang="ko-KR" sz="1200" b="1" dirty="0">
                  <a:solidFill>
                    <a:schemeClr val="tx1">
                      <a:lumMod val="75000"/>
                      <a:lumOff val="25000"/>
                    </a:schemeClr>
                  </a:solidFill>
                  <a:cs typeface="Arial" panose="020B0604020202020204" pitchFamily="34" charset="0"/>
                </a:rPr>
                <a:t>BTG : 74.26 %</a:t>
              </a:r>
            </a:p>
          </p:txBody>
        </p:sp>
      </p:grpSp>
      <p:grpSp>
        <p:nvGrpSpPr>
          <p:cNvPr id="33" name="Group 32"/>
          <p:cNvGrpSpPr/>
          <p:nvPr/>
        </p:nvGrpSpPr>
        <p:grpSpPr>
          <a:xfrm>
            <a:off x="798229" y="1347076"/>
            <a:ext cx="3178560" cy="2152263"/>
            <a:chOff x="2531669" y="4283314"/>
            <a:chExt cx="2357002" cy="1585454"/>
          </a:xfrm>
        </p:grpSpPr>
        <p:sp>
          <p:nvSpPr>
            <p:cNvPr id="34" name="TextBox 33"/>
            <p:cNvSpPr txBox="1"/>
            <p:nvPr/>
          </p:nvSpPr>
          <p:spPr>
            <a:xfrm>
              <a:off x="2531669" y="4848518"/>
              <a:ext cx="2357002" cy="1020250"/>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Target Fuel Mix </a:t>
              </a:r>
              <a:r>
                <a:rPr lang="en-US" altLang="ko-KR" sz="1200" dirty="0" err="1">
                  <a:solidFill>
                    <a:schemeClr val="tx1">
                      <a:lumMod val="75000"/>
                      <a:lumOff val="25000"/>
                    </a:schemeClr>
                  </a:solidFill>
                  <a:cs typeface="Arial" panose="020B0604020202020204" pitchFamily="34" charset="0"/>
                </a:rPr>
                <a:t>ditentukan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mempertimbangkan</a:t>
              </a:r>
              <a:r>
                <a:rPr lang="en-US" altLang="ko-KR" sz="1200" dirty="0">
                  <a:solidFill>
                    <a:schemeClr val="tx1">
                      <a:lumMod val="75000"/>
                      <a:lumOff val="25000"/>
                    </a:schemeClr>
                  </a:solidFill>
                  <a:cs typeface="Arial" panose="020B0604020202020204" pitchFamily="34" charset="0"/>
                </a:rPr>
                <a:t> excess power </a:t>
              </a:r>
            </a:p>
            <a:p>
              <a:pPr algn="r"/>
              <a:r>
                <a:rPr lang="en-US" altLang="ko-KR" sz="1200" dirty="0">
                  <a:solidFill>
                    <a:schemeClr val="tx1">
                      <a:lumMod val="75000"/>
                      <a:lumOff val="25000"/>
                    </a:schemeClr>
                  </a:solidFill>
                  <a:cs typeface="Arial" panose="020B0604020202020204" pitchFamily="34" charset="0"/>
                </a:rPr>
                <a:t>(</a:t>
              </a:r>
              <a:r>
                <a:rPr lang="en-US" altLang="ko-KR" sz="1200" dirty="0" err="1">
                  <a:solidFill>
                    <a:schemeClr val="tx1">
                      <a:lumMod val="75000"/>
                      <a:lumOff val="25000"/>
                    </a:schemeClr>
                  </a:solidFill>
                  <a:cs typeface="Arial" panose="020B0604020202020204" pitchFamily="34" charset="0"/>
                </a:rPr>
                <a:t>pembangkit</a:t>
              </a:r>
              <a:r>
                <a:rPr lang="en-US" altLang="ko-KR" sz="1200" dirty="0">
                  <a:solidFill>
                    <a:schemeClr val="tx1">
                      <a:lumMod val="75000"/>
                      <a:lumOff val="25000"/>
                    </a:schemeClr>
                  </a:solidFill>
                  <a:cs typeface="Arial" panose="020B0604020202020204" pitchFamily="34" charset="0"/>
                </a:rPr>
                <a:t> non BBM) </a:t>
              </a:r>
              <a:r>
                <a:rPr lang="en-US" altLang="ko-KR" sz="1200" dirty="0" err="1">
                  <a:solidFill>
                    <a:schemeClr val="tx1">
                      <a:lumMod val="75000"/>
                      <a:lumOff val="25000"/>
                    </a:schemeClr>
                  </a:solidFill>
                  <a:cs typeface="Arial" panose="020B0604020202020204" pitchFamily="34" charset="0"/>
                </a:rPr>
                <a:t>masih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dikelola</a:t>
              </a:r>
              <a:r>
                <a:rPr lang="en-US" altLang="ko-KR" sz="1200" dirty="0">
                  <a:solidFill>
                    <a:schemeClr val="tx1">
                      <a:lumMod val="75000"/>
                      <a:lumOff val="25000"/>
                    </a:schemeClr>
                  </a:solidFill>
                  <a:cs typeface="Arial" panose="020B0604020202020204" pitchFamily="34" charset="0"/>
                </a:rPr>
                <a:t> </a:t>
              </a:r>
            </a:p>
            <a:p>
              <a:pPr algn="r"/>
              <a:r>
                <a:rPr lang="en-US" altLang="ko-KR" sz="1200" dirty="0">
                  <a:solidFill>
                    <a:schemeClr val="tx1">
                      <a:lumMod val="75000"/>
                      <a:lumOff val="25000"/>
                    </a:schemeClr>
                  </a:solidFill>
                  <a:cs typeface="Arial" panose="020B0604020202020204" pitchFamily="34" charset="0"/>
                </a:rPr>
                <a:t>UIW </a:t>
              </a:r>
              <a:r>
                <a:rPr lang="en-US" altLang="ko-KR" sz="1200" dirty="0" err="1">
                  <a:solidFill>
                    <a:schemeClr val="tx1">
                      <a:lumMod val="75000"/>
                      <a:lumOff val="25000"/>
                    </a:schemeClr>
                  </a:solidFill>
                  <a:cs typeface="Arial" panose="020B0604020202020204" pitchFamily="34" charset="0"/>
                </a:rPr>
                <a:t>Kaltimra</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tahun</a:t>
              </a:r>
              <a:r>
                <a:rPr lang="en-US" altLang="ko-KR" sz="1200" dirty="0">
                  <a:solidFill>
                    <a:schemeClr val="tx1">
                      <a:lumMod val="75000"/>
                      <a:lumOff val="25000"/>
                    </a:schemeClr>
                  </a:solidFill>
                  <a:cs typeface="Arial" panose="020B0604020202020204" pitchFamily="34" charset="0"/>
                </a:rPr>
                <a:t> 2020 , </a:t>
              </a:r>
              <a:r>
                <a:rPr lang="en-US" altLang="ko-KR" sz="1200" dirty="0" err="1">
                  <a:solidFill>
                    <a:schemeClr val="tx1">
                      <a:lumMod val="75000"/>
                      <a:lumOff val="25000"/>
                    </a:schemeClr>
                  </a:solidFill>
                  <a:cs typeface="Arial" panose="020B0604020202020204" pitchFamily="34" charset="0"/>
                </a:rPr>
                <a:t>sehingga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berkurangnnya</a:t>
              </a:r>
              <a:r>
                <a:rPr lang="en-US" altLang="ko-KR" sz="1200" dirty="0">
                  <a:solidFill>
                    <a:schemeClr val="tx1">
                      <a:lumMod val="75000"/>
                      <a:lumOff val="25000"/>
                    </a:schemeClr>
                  </a:solidFill>
                  <a:cs typeface="Arial" panose="020B0604020202020204" pitchFamily="34" charset="0"/>
                </a:rPr>
                <a:t> kWh </a:t>
              </a:r>
              <a:r>
                <a:rPr lang="en-US" altLang="ko-KR" sz="1200" dirty="0" err="1">
                  <a:solidFill>
                    <a:schemeClr val="tx1">
                      <a:lumMod val="75000"/>
                      <a:lumOff val="25000"/>
                    </a:schemeClr>
                  </a:solidFill>
                  <a:cs typeface="Arial" panose="020B0604020202020204" pitchFamily="34" charset="0"/>
                </a:rPr>
                <a:t>produksi</a:t>
              </a:r>
              <a:r>
                <a:rPr lang="en-US" altLang="ko-KR" sz="1200" dirty="0">
                  <a:solidFill>
                    <a:schemeClr val="tx1">
                      <a:lumMod val="75000"/>
                      <a:lumOff val="25000"/>
                    </a:schemeClr>
                  </a:solidFill>
                  <a:cs typeface="Arial" panose="020B0604020202020204" pitchFamily="34" charset="0"/>
                </a:rPr>
                <a:t> BBM </a:t>
              </a:r>
              <a:r>
                <a:rPr lang="en-US" altLang="ko-KR" sz="1200" dirty="0" err="1">
                  <a:solidFill>
                    <a:schemeClr val="tx1">
                      <a:lumMod val="75000"/>
                      <a:lumOff val="25000"/>
                    </a:schemeClr>
                  </a:solidFill>
                  <a:cs typeface="Arial" panose="020B0604020202020204" pitchFamily="34" charset="0"/>
                </a:rPr>
                <a:t>dan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tetap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dikelolannya</a:t>
              </a:r>
              <a:r>
                <a:rPr lang="en-US" altLang="ko-KR" sz="1200" dirty="0">
                  <a:solidFill>
                    <a:schemeClr val="tx1">
                      <a:lumMod val="75000"/>
                      <a:lumOff val="25000"/>
                    </a:schemeClr>
                  </a:solidFill>
                  <a:cs typeface="Arial" panose="020B0604020202020204" pitchFamily="34" charset="0"/>
                </a:rPr>
                <a:t> Excess Power, </a:t>
              </a:r>
              <a:r>
                <a:rPr lang="en-US" altLang="ko-KR" sz="1200" dirty="0" err="1">
                  <a:solidFill>
                    <a:schemeClr val="tx1">
                      <a:lumMod val="75000"/>
                      <a:lumOff val="25000"/>
                    </a:schemeClr>
                  </a:solidFill>
                  <a:cs typeface="Arial" panose="020B0604020202020204" pitchFamily="34" charset="0"/>
                </a:rPr>
                <a:t>maka</a:t>
              </a:r>
              <a:r>
                <a:rPr lang="en-US" altLang="ko-KR" sz="1200" dirty="0">
                  <a:solidFill>
                    <a:schemeClr val="tx1">
                      <a:lumMod val="75000"/>
                      <a:lumOff val="25000"/>
                    </a:schemeClr>
                  </a:solidFill>
                  <a:cs typeface="Arial" panose="020B0604020202020204" pitchFamily="34" charset="0"/>
                </a:rPr>
                <a:t> Fuel Mix </a:t>
              </a:r>
              <a:r>
                <a:rPr lang="en-US" altLang="ko-KR" sz="1200" dirty="0" err="1">
                  <a:solidFill>
                    <a:schemeClr val="tx1">
                      <a:lumMod val="75000"/>
                      <a:lumOff val="25000"/>
                    </a:schemeClr>
                  </a:solidFill>
                  <a:cs typeface="Arial" panose="020B0604020202020204" pitchFamily="34" charset="0"/>
                </a:rPr>
                <a:t>harus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lebih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baik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realisasinnya</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tahun</a:t>
              </a:r>
              <a:r>
                <a:rPr lang="en-US" altLang="ko-KR" sz="1200" dirty="0">
                  <a:solidFill>
                    <a:schemeClr val="tx1">
                      <a:lumMod val="75000"/>
                      <a:lumOff val="25000"/>
                    </a:schemeClr>
                  </a:solidFill>
                  <a:cs typeface="Arial" panose="020B0604020202020204" pitchFamily="34" charset="0"/>
                </a:rPr>
                <a:t> 2020</a:t>
              </a:r>
              <a:endParaRPr lang="ko-KR" altLang="en-US" sz="1200" dirty="0">
                <a:solidFill>
                  <a:schemeClr val="tx1">
                    <a:lumMod val="75000"/>
                    <a:lumOff val="25000"/>
                  </a:schemeClr>
                </a:solidFill>
                <a:cs typeface="Arial" panose="020B0604020202020204" pitchFamily="34" charset="0"/>
              </a:endParaRPr>
            </a:p>
          </p:txBody>
        </p:sp>
        <p:sp>
          <p:nvSpPr>
            <p:cNvPr id="35" name="TextBox 34"/>
            <p:cNvSpPr txBox="1"/>
            <p:nvPr/>
          </p:nvSpPr>
          <p:spPr>
            <a:xfrm>
              <a:off x="2551705" y="4283314"/>
              <a:ext cx="2336966" cy="61215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FUEL MIX UIW : 17.70 %</a:t>
              </a:r>
            </a:p>
            <a:p>
              <a:pPr algn="r"/>
              <a:r>
                <a:rPr lang="en-US" altLang="ko-KR" sz="1200" b="1" dirty="0">
                  <a:solidFill>
                    <a:schemeClr val="tx1">
                      <a:lumMod val="75000"/>
                      <a:lumOff val="25000"/>
                    </a:schemeClr>
                  </a:solidFill>
                  <a:cs typeface="Arial" panose="020B0604020202020204" pitchFamily="34" charset="0"/>
                </a:rPr>
                <a:t>SMD :  50.5 %</a:t>
              </a:r>
            </a:p>
            <a:p>
              <a:pPr algn="r"/>
              <a:r>
                <a:rPr lang="en-US" altLang="ko-KR" sz="1200" b="1" dirty="0">
                  <a:solidFill>
                    <a:schemeClr val="tx1">
                      <a:lumMod val="75000"/>
                      <a:lumOff val="25000"/>
                    </a:schemeClr>
                  </a:solidFill>
                  <a:cs typeface="Arial" panose="020B0604020202020204" pitchFamily="34" charset="0"/>
                </a:rPr>
                <a:t>BRU : 8.00 %</a:t>
              </a:r>
            </a:p>
            <a:p>
              <a:pPr algn="r"/>
              <a:r>
                <a:rPr lang="en-US" altLang="ko-KR" sz="1200" b="1" dirty="0">
                  <a:solidFill>
                    <a:schemeClr val="tx1">
                      <a:lumMod val="75000"/>
                      <a:lumOff val="25000"/>
                    </a:schemeClr>
                  </a:solidFill>
                  <a:cs typeface="Arial" panose="020B0604020202020204" pitchFamily="34" charset="0"/>
                </a:rPr>
                <a:t>BTG : 5.00 %</a:t>
              </a:r>
            </a:p>
          </p:txBody>
        </p:sp>
      </p:grpSp>
      <p:grpSp>
        <p:nvGrpSpPr>
          <p:cNvPr id="36" name="Group 35"/>
          <p:cNvGrpSpPr/>
          <p:nvPr/>
        </p:nvGrpSpPr>
        <p:grpSpPr>
          <a:xfrm>
            <a:off x="1198020" y="3817914"/>
            <a:ext cx="2810809" cy="2410369"/>
            <a:chOff x="2511631" y="4034469"/>
            <a:chExt cx="2367020" cy="1803809"/>
          </a:xfrm>
        </p:grpSpPr>
        <p:sp>
          <p:nvSpPr>
            <p:cNvPr id="37" name="TextBox 36"/>
            <p:cNvSpPr txBox="1"/>
            <p:nvPr/>
          </p:nvSpPr>
          <p:spPr>
            <a:xfrm>
              <a:off x="2521649" y="4663617"/>
              <a:ext cx="2357002" cy="117466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Target SFC </a:t>
              </a:r>
              <a:r>
                <a:rPr lang="en-US" altLang="ko-KR" sz="1200" dirty="0" err="1">
                  <a:solidFill>
                    <a:schemeClr val="tx1">
                      <a:lumMod val="75000"/>
                      <a:lumOff val="25000"/>
                    </a:schemeClr>
                  </a:solidFill>
                  <a:cs typeface="Arial" panose="020B0604020202020204" pitchFamily="34" charset="0"/>
                </a:rPr>
                <a:t>ditentukan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sebesar</a:t>
              </a:r>
              <a:r>
                <a:rPr lang="en-US" altLang="ko-KR" sz="1200" dirty="0">
                  <a:solidFill>
                    <a:schemeClr val="tx1">
                      <a:lumMod val="75000"/>
                      <a:lumOff val="25000"/>
                    </a:schemeClr>
                  </a:solidFill>
                  <a:cs typeface="Arial" panose="020B0604020202020204" pitchFamily="34" charset="0"/>
                </a:rPr>
                <a:t> 0.305 liter/kWh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mempertimbangkan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masih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dikelola</a:t>
              </a:r>
              <a:r>
                <a:rPr lang="en-US" altLang="ko-KR" sz="1200" dirty="0">
                  <a:solidFill>
                    <a:schemeClr val="tx1">
                      <a:lumMod val="75000"/>
                      <a:lumOff val="25000"/>
                    </a:schemeClr>
                  </a:solidFill>
                  <a:cs typeface="Arial" panose="020B0604020202020204" pitchFamily="34" charset="0"/>
                </a:rPr>
                <a:t> UIW </a:t>
              </a:r>
              <a:r>
                <a:rPr lang="en-US" altLang="ko-KR" sz="1200" dirty="0" err="1">
                  <a:solidFill>
                    <a:schemeClr val="tx1">
                      <a:lumMod val="75000"/>
                      <a:lumOff val="25000"/>
                    </a:schemeClr>
                  </a:solidFill>
                  <a:cs typeface="Arial" panose="020B0604020202020204" pitchFamily="34" charset="0"/>
                </a:rPr>
                <a:t>Kaltimra</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tahun</a:t>
              </a:r>
              <a:r>
                <a:rPr lang="en-US" altLang="ko-KR" sz="1200" dirty="0">
                  <a:solidFill>
                    <a:schemeClr val="tx1">
                      <a:lumMod val="75000"/>
                      <a:lumOff val="25000"/>
                    </a:schemeClr>
                  </a:solidFill>
                  <a:cs typeface="Arial" panose="020B0604020202020204" pitchFamily="34" charset="0"/>
                </a:rPr>
                <a:t> 2020 </a:t>
              </a:r>
              <a:r>
                <a:rPr lang="en-US" altLang="ko-KR" sz="1200" dirty="0" err="1">
                  <a:solidFill>
                    <a:schemeClr val="tx1">
                      <a:lumMod val="75000"/>
                      <a:lumOff val="25000"/>
                    </a:schemeClr>
                  </a:solidFill>
                  <a:cs typeface="Arial" panose="020B0604020202020204" pitchFamily="34" charset="0"/>
                </a:rPr>
                <a:t>merupakan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pembangkit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berusia</a:t>
              </a:r>
              <a:r>
                <a:rPr lang="en-US" altLang="ko-KR" sz="1200" dirty="0">
                  <a:solidFill>
                    <a:schemeClr val="tx1">
                      <a:lumMod val="75000"/>
                      <a:lumOff val="25000"/>
                    </a:schemeClr>
                  </a:solidFill>
                  <a:cs typeface="Arial" panose="020B0604020202020204" pitchFamily="34" charset="0"/>
                </a:rPr>
                <a:t> 5-15 </a:t>
              </a:r>
              <a:r>
                <a:rPr lang="en-US" altLang="ko-KR" sz="1200" dirty="0" err="1">
                  <a:solidFill>
                    <a:schemeClr val="tx1">
                      <a:lumMod val="75000"/>
                      <a:lumOff val="25000"/>
                    </a:schemeClr>
                  </a:solidFill>
                  <a:cs typeface="Arial" panose="020B0604020202020204" pitchFamily="34" charset="0"/>
                </a:rPr>
                <a:t>tahun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harus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upaya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peningkatan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efisiensi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oleh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bidang</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pembangkitan</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sistem</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terkait</a:t>
              </a:r>
              <a:endParaRPr lang="ko-KR" altLang="en-US" sz="1200" dirty="0">
                <a:solidFill>
                  <a:schemeClr val="tx1">
                    <a:lumMod val="75000"/>
                    <a:lumOff val="25000"/>
                  </a:schemeClr>
                </a:solidFill>
                <a:cs typeface="Arial" panose="020B0604020202020204" pitchFamily="34" charset="0"/>
              </a:endParaRPr>
            </a:p>
          </p:txBody>
        </p:sp>
        <p:sp>
          <p:nvSpPr>
            <p:cNvPr id="38" name="TextBox 37"/>
            <p:cNvSpPr txBox="1"/>
            <p:nvPr/>
          </p:nvSpPr>
          <p:spPr>
            <a:xfrm>
              <a:off x="2511631" y="4034469"/>
              <a:ext cx="2336965" cy="760075"/>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SFC  UIW : 0.305 liter/kWh</a:t>
              </a:r>
            </a:p>
            <a:p>
              <a:pPr algn="r"/>
              <a:r>
                <a:rPr lang="en-US" altLang="ko-KR" sz="1200" b="1" dirty="0">
                  <a:solidFill>
                    <a:schemeClr val="tx1">
                      <a:lumMod val="75000"/>
                      <a:lumOff val="25000"/>
                    </a:schemeClr>
                  </a:solidFill>
                  <a:cs typeface="Arial" panose="020B0604020202020204" pitchFamily="34" charset="0"/>
                </a:rPr>
                <a:t>SMD :  0.291 liter/kWh</a:t>
              </a:r>
            </a:p>
            <a:p>
              <a:pPr algn="r"/>
              <a:r>
                <a:rPr lang="en-US" altLang="ko-KR" sz="1200" b="1" dirty="0">
                  <a:solidFill>
                    <a:schemeClr val="tx1">
                      <a:lumMod val="75000"/>
                      <a:lumOff val="25000"/>
                    </a:schemeClr>
                  </a:solidFill>
                  <a:cs typeface="Arial" panose="020B0604020202020204" pitchFamily="34" charset="0"/>
                </a:rPr>
                <a:t>BRU : 0.291 </a:t>
              </a:r>
              <a:r>
                <a:rPr lang="en-US" altLang="ko-KR" sz="1200" b="1" dirty="0" err="1">
                  <a:solidFill>
                    <a:schemeClr val="tx1">
                      <a:lumMod val="75000"/>
                      <a:lumOff val="25000"/>
                    </a:schemeClr>
                  </a:solidFill>
                  <a:cs typeface="Arial" panose="020B0604020202020204" pitchFamily="34" charset="0"/>
                </a:rPr>
                <a:t>lliter</a:t>
              </a:r>
              <a:r>
                <a:rPr lang="en-US" altLang="ko-KR" sz="1200" b="1" dirty="0">
                  <a:solidFill>
                    <a:schemeClr val="tx1">
                      <a:lumMod val="75000"/>
                      <a:lumOff val="25000"/>
                    </a:schemeClr>
                  </a:solidFill>
                  <a:cs typeface="Arial" panose="020B0604020202020204" pitchFamily="34" charset="0"/>
                </a:rPr>
                <a:t>/kWh</a:t>
              </a:r>
            </a:p>
            <a:p>
              <a:pPr algn="r"/>
              <a:r>
                <a:rPr lang="en-US" altLang="ko-KR" sz="1200" b="1" dirty="0">
                  <a:solidFill>
                    <a:schemeClr val="tx1">
                      <a:lumMod val="75000"/>
                      <a:lumOff val="25000"/>
                    </a:schemeClr>
                  </a:solidFill>
                  <a:cs typeface="Arial" panose="020B0604020202020204" pitchFamily="34" charset="0"/>
                </a:rPr>
                <a:t>BTG : 0.291 liter/kWh</a:t>
              </a:r>
            </a:p>
            <a:p>
              <a:pPr algn="r"/>
              <a:endParaRPr lang="ko-KR" altLang="en-US" sz="1200" b="1" dirty="0">
                <a:solidFill>
                  <a:schemeClr val="tx1">
                    <a:lumMod val="75000"/>
                    <a:lumOff val="25000"/>
                  </a:schemeClr>
                </a:solidFill>
                <a:cs typeface="Arial" panose="020B0604020202020204" pitchFamily="34" charset="0"/>
              </a:endParaRPr>
            </a:p>
          </p:txBody>
        </p:sp>
      </p:grpSp>
      <p:grpSp>
        <p:nvGrpSpPr>
          <p:cNvPr id="39" name="Group 38"/>
          <p:cNvGrpSpPr/>
          <p:nvPr/>
        </p:nvGrpSpPr>
        <p:grpSpPr>
          <a:xfrm>
            <a:off x="7972376" y="4028109"/>
            <a:ext cx="2892900" cy="2014339"/>
            <a:chOff x="2551705" y="4283315"/>
            <a:chExt cx="2357003" cy="1695880"/>
          </a:xfrm>
        </p:grpSpPr>
        <p:sp>
          <p:nvSpPr>
            <p:cNvPr id="40" name="TextBox 39"/>
            <p:cNvSpPr txBox="1"/>
            <p:nvPr/>
          </p:nvSpPr>
          <p:spPr>
            <a:xfrm>
              <a:off x="2551706" y="4968633"/>
              <a:ext cx="2357002" cy="101056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Target PS </a:t>
              </a:r>
              <a:r>
                <a:rPr lang="en-US" altLang="ko-KR" sz="1200" dirty="0" err="1">
                  <a:solidFill>
                    <a:schemeClr val="tx1">
                      <a:lumMod val="75000"/>
                      <a:lumOff val="25000"/>
                    </a:schemeClr>
                  </a:solidFill>
                  <a:cs typeface="Arial" panose="020B0604020202020204" pitchFamily="34" charset="0"/>
                </a:rPr>
                <a:t>ditentukan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sebesar</a:t>
              </a:r>
              <a:r>
                <a:rPr lang="en-US" altLang="ko-KR" sz="1200" dirty="0">
                  <a:solidFill>
                    <a:schemeClr val="tx1">
                      <a:lumMod val="75000"/>
                      <a:lumOff val="25000"/>
                    </a:schemeClr>
                  </a:solidFill>
                  <a:cs typeface="Arial" panose="020B0604020202020204" pitchFamily="34" charset="0"/>
                </a:rPr>
                <a:t> 2.411 %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mempertimbangkan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mesin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pembangkit</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menghasilkan</a:t>
              </a:r>
              <a:r>
                <a:rPr lang="en-US" altLang="ko-KR" sz="1200" dirty="0">
                  <a:solidFill>
                    <a:schemeClr val="tx1">
                      <a:lumMod val="75000"/>
                      <a:lumOff val="25000"/>
                    </a:schemeClr>
                  </a:solidFill>
                  <a:cs typeface="Arial" panose="020B0604020202020204" pitchFamily="34" charset="0"/>
                </a:rPr>
                <a:t> PS </a:t>
              </a:r>
              <a:r>
                <a:rPr lang="en-US" altLang="ko-KR" sz="1200" dirty="0" err="1">
                  <a:solidFill>
                    <a:schemeClr val="tx1">
                      <a:lumMod val="75000"/>
                      <a:lumOff val="25000"/>
                    </a:schemeClr>
                  </a:solidFill>
                  <a:cs typeface="Arial" panose="020B0604020202020204" pitchFamily="34" charset="0"/>
                </a:rPr>
                <a:t>besar</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sudah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tidak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dikelola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oleh</a:t>
              </a:r>
              <a:r>
                <a:rPr lang="en-US" altLang="ko-KR" sz="1200" dirty="0">
                  <a:solidFill>
                    <a:schemeClr val="tx1">
                      <a:lumMod val="75000"/>
                      <a:lumOff val="25000"/>
                    </a:schemeClr>
                  </a:solidFill>
                  <a:cs typeface="Arial" panose="020B0604020202020204" pitchFamily="34" charset="0"/>
                </a:rPr>
                <a:t> UIW </a:t>
              </a:r>
              <a:r>
                <a:rPr lang="en-US" altLang="ko-KR" sz="1200" dirty="0" err="1">
                  <a:solidFill>
                    <a:schemeClr val="tx1">
                      <a:lumMod val="75000"/>
                      <a:lumOff val="25000"/>
                    </a:schemeClr>
                  </a:solidFill>
                  <a:cs typeface="Arial" panose="020B0604020202020204" pitchFamily="34" charset="0"/>
                </a:rPr>
                <a:t>Kaltimra</a:t>
              </a:r>
              <a:r>
                <a:rPr lang="en-US" altLang="ko-KR" sz="1200" dirty="0">
                  <a:solidFill>
                    <a:schemeClr val="tx1">
                      <a:lumMod val="75000"/>
                      <a:lumOff val="25000"/>
                    </a:schemeClr>
                  </a:solidFill>
                  <a:cs typeface="Arial" panose="020B0604020202020204" pitchFamily="34" charset="0"/>
                </a:rPr>
                <a:t> di 2020, </a:t>
              </a:r>
              <a:r>
                <a:rPr lang="en-US" altLang="ko-KR" sz="1200" dirty="0" err="1">
                  <a:solidFill>
                    <a:schemeClr val="tx1">
                      <a:lumMod val="75000"/>
                      <a:lumOff val="25000"/>
                    </a:schemeClr>
                  </a:solidFill>
                  <a:cs typeface="Arial" panose="020B0604020202020204" pitchFamily="34" charset="0"/>
                </a:rPr>
                <a:t>sehingga</a:t>
              </a:r>
              <a:r>
                <a:rPr lang="en-US" altLang="ko-KR" sz="1200" dirty="0">
                  <a:solidFill>
                    <a:schemeClr val="tx1">
                      <a:lumMod val="75000"/>
                      <a:lumOff val="25000"/>
                    </a:schemeClr>
                  </a:solidFill>
                  <a:cs typeface="Arial" panose="020B0604020202020204" pitchFamily="34" charset="0"/>
                </a:rPr>
                <a:t> PS </a:t>
              </a:r>
              <a:r>
                <a:rPr lang="en-US" altLang="ko-KR" sz="1200" dirty="0" err="1">
                  <a:solidFill>
                    <a:schemeClr val="tx1">
                      <a:lumMod val="75000"/>
                      <a:lumOff val="25000"/>
                    </a:schemeClr>
                  </a:solidFill>
                  <a:cs typeface="Arial" panose="020B0604020202020204" pitchFamily="34" charset="0"/>
                </a:rPr>
                <a:t>pembangkit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harus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lebih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baik</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realisasinya</a:t>
              </a:r>
              <a:r>
                <a:rPr lang="en-US" altLang="ko-KR" sz="1200" dirty="0">
                  <a:solidFill>
                    <a:schemeClr val="tx1">
                      <a:lumMod val="75000"/>
                      <a:lumOff val="25000"/>
                    </a:schemeClr>
                  </a:solidFill>
                  <a:cs typeface="Arial" panose="020B0604020202020204" pitchFamily="34" charset="0"/>
                </a:rPr>
                <a:t> di </a:t>
              </a:r>
              <a:r>
                <a:rPr lang="en-US" altLang="ko-KR" sz="1200" dirty="0" err="1">
                  <a:solidFill>
                    <a:schemeClr val="tx1">
                      <a:lumMod val="75000"/>
                      <a:lumOff val="25000"/>
                    </a:schemeClr>
                  </a:solidFill>
                  <a:cs typeface="Arial" panose="020B0604020202020204" pitchFamily="34" charset="0"/>
                </a:rPr>
                <a:t>tahun</a:t>
              </a:r>
              <a:r>
                <a:rPr lang="en-US" altLang="ko-KR" sz="1200" dirty="0">
                  <a:solidFill>
                    <a:schemeClr val="tx1">
                      <a:lumMod val="75000"/>
                      <a:lumOff val="25000"/>
                    </a:schemeClr>
                  </a:solidFill>
                  <a:cs typeface="Arial" panose="020B0604020202020204" pitchFamily="34" charset="0"/>
                </a:rPr>
                <a:t> 2020</a:t>
              </a:r>
              <a:endParaRPr lang="ko-KR" altLang="en-US" sz="1200" dirty="0">
                <a:solidFill>
                  <a:schemeClr val="tx1">
                    <a:lumMod val="75000"/>
                    <a:lumOff val="25000"/>
                  </a:schemeClr>
                </a:solidFill>
                <a:cs typeface="Arial" panose="020B0604020202020204" pitchFamily="34" charset="0"/>
              </a:endParaRPr>
            </a:p>
          </p:txBody>
        </p:sp>
        <p:sp>
          <p:nvSpPr>
            <p:cNvPr id="41" name="TextBox 40"/>
            <p:cNvSpPr txBox="1"/>
            <p:nvPr/>
          </p:nvSpPr>
          <p:spPr>
            <a:xfrm>
              <a:off x="2551705" y="4283315"/>
              <a:ext cx="2336966" cy="699620"/>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PS UIW : 2.41 %</a:t>
              </a:r>
            </a:p>
            <a:p>
              <a:pPr algn="r"/>
              <a:r>
                <a:rPr lang="en-US" altLang="ko-KR" sz="1200" b="1" dirty="0">
                  <a:solidFill>
                    <a:schemeClr val="tx1">
                      <a:lumMod val="75000"/>
                      <a:lumOff val="25000"/>
                    </a:schemeClr>
                  </a:solidFill>
                  <a:cs typeface="Arial" panose="020B0604020202020204" pitchFamily="34" charset="0"/>
                </a:rPr>
                <a:t>SMD :  2.30 %</a:t>
              </a:r>
            </a:p>
            <a:p>
              <a:pPr algn="r"/>
              <a:r>
                <a:rPr lang="en-US" altLang="ko-KR" sz="1200" b="1" dirty="0">
                  <a:solidFill>
                    <a:schemeClr val="tx1">
                      <a:lumMod val="75000"/>
                      <a:lumOff val="25000"/>
                    </a:schemeClr>
                  </a:solidFill>
                  <a:cs typeface="Arial" panose="020B0604020202020204" pitchFamily="34" charset="0"/>
                </a:rPr>
                <a:t>BRU : 2.30 %</a:t>
              </a:r>
            </a:p>
            <a:p>
              <a:pPr algn="r"/>
              <a:r>
                <a:rPr lang="en-US" altLang="ko-KR" sz="1200" b="1" dirty="0">
                  <a:solidFill>
                    <a:schemeClr val="tx1">
                      <a:lumMod val="75000"/>
                      <a:lumOff val="25000"/>
                    </a:schemeClr>
                  </a:solidFill>
                  <a:cs typeface="Arial" panose="020B0604020202020204" pitchFamily="34" charset="0"/>
                </a:rPr>
                <a:t>BTG : 2.30 %</a:t>
              </a:r>
            </a:p>
          </p:txBody>
        </p:sp>
      </p:grpSp>
      <p:sp>
        <p:nvSpPr>
          <p:cNvPr id="42" name="Rectangle 9"/>
          <p:cNvSpPr/>
          <p:nvPr/>
        </p:nvSpPr>
        <p:spPr>
          <a:xfrm>
            <a:off x="4765764" y="5057588"/>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Block Arc 25"/>
          <p:cNvSpPr>
            <a:spLocks noChangeAspect="1"/>
          </p:cNvSpPr>
          <p:nvPr/>
        </p:nvSpPr>
        <p:spPr>
          <a:xfrm>
            <a:off x="4795356" y="1567375"/>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44" name="Group 110"/>
          <p:cNvGrpSpPr/>
          <p:nvPr/>
        </p:nvGrpSpPr>
        <p:grpSpPr>
          <a:xfrm>
            <a:off x="5403696" y="3062116"/>
            <a:ext cx="874199" cy="965993"/>
            <a:chOff x="4835382" y="73243"/>
            <a:chExt cx="2920830" cy="3227535"/>
          </a:xfrm>
          <a:solidFill>
            <a:schemeClr val="bg1">
              <a:lumMod val="50000"/>
            </a:schemeClr>
          </a:solidFill>
        </p:grpSpPr>
        <p:sp>
          <p:nvSpPr>
            <p:cNvPr id="45" name="Freeform 111"/>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1" fmla="*/ 3030279 w 4784651"/>
                <a:gd name="connsiteY0-2" fmla="*/ 114 h 5890551"/>
                <a:gd name="connsiteX1-3" fmla="*/ 765544 w 4784651"/>
                <a:gd name="connsiteY1-4" fmla="*/ 1935240 h 5890551"/>
                <a:gd name="connsiteX2-5" fmla="*/ 0 w 4784651"/>
                <a:gd name="connsiteY2-6" fmla="*/ 3051658 h 5890551"/>
                <a:gd name="connsiteX3-7" fmla="*/ 510363 w 4784651"/>
                <a:gd name="connsiteY3-8" fmla="*/ 3328105 h 5890551"/>
                <a:gd name="connsiteX4-9" fmla="*/ 297711 w 4784651"/>
                <a:gd name="connsiteY4-10" fmla="*/ 3657714 h 5890551"/>
                <a:gd name="connsiteX5-11" fmla="*/ 489097 w 4784651"/>
                <a:gd name="connsiteY5-12" fmla="*/ 3870365 h 5890551"/>
                <a:gd name="connsiteX6-13" fmla="*/ 372139 w 4784651"/>
                <a:gd name="connsiteY6-14" fmla="*/ 4061751 h 5890551"/>
                <a:gd name="connsiteX7-15" fmla="*/ 563525 w 4784651"/>
                <a:gd name="connsiteY7-16" fmla="*/ 4316933 h 5890551"/>
                <a:gd name="connsiteX8-17" fmla="*/ 499730 w 4784651"/>
                <a:gd name="connsiteY8-18" fmla="*/ 4976151 h 5890551"/>
                <a:gd name="connsiteX9-19" fmla="*/ 1754372 w 4784651"/>
                <a:gd name="connsiteY9-20" fmla="*/ 5199435 h 5890551"/>
                <a:gd name="connsiteX10-21" fmla="*/ 1945758 w 4784651"/>
                <a:gd name="connsiteY10-22" fmla="*/ 5890551 h 5890551"/>
                <a:gd name="connsiteX11-23" fmla="*/ 4784651 w 4784651"/>
                <a:gd name="connsiteY11-24" fmla="*/ 5858654 h 5890551"/>
                <a:gd name="connsiteX12-25" fmla="*/ 4561367 w 4784651"/>
                <a:gd name="connsiteY12-26" fmla="*/ 4189342 h 5890551"/>
                <a:gd name="connsiteX13-27" fmla="*/ 3030279 w 4784651"/>
                <a:gd name="connsiteY13-28" fmla="*/ 114 h 5890551"/>
                <a:gd name="connsiteX0-29" fmla="*/ 3030279 w 4784651"/>
                <a:gd name="connsiteY0-30" fmla="*/ 398 h 5890835"/>
                <a:gd name="connsiteX1-31" fmla="*/ 765544 w 4784651"/>
                <a:gd name="connsiteY1-32" fmla="*/ 1935524 h 5890835"/>
                <a:gd name="connsiteX2-33" fmla="*/ 0 w 4784651"/>
                <a:gd name="connsiteY2-34" fmla="*/ 3051942 h 5890835"/>
                <a:gd name="connsiteX3-35" fmla="*/ 510363 w 4784651"/>
                <a:gd name="connsiteY3-36" fmla="*/ 3328389 h 5890835"/>
                <a:gd name="connsiteX4-37" fmla="*/ 297711 w 4784651"/>
                <a:gd name="connsiteY4-38" fmla="*/ 3657998 h 5890835"/>
                <a:gd name="connsiteX5-39" fmla="*/ 489097 w 4784651"/>
                <a:gd name="connsiteY5-40" fmla="*/ 3870649 h 5890835"/>
                <a:gd name="connsiteX6-41" fmla="*/ 372139 w 4784651"/>
                <a:gd name="connsiteY6-42" fmla="*/ 4062035 h 5890835"/>
                <a:gd name="connsiteX7-43" fmla="*/ 563525 w 4784651"/>
                <a:gd name="connsiteY7-44" fmla="*/ 4317217 h 5890835"/>
                <a:gd name="connsiteX8-45" fmla="*/ 499730 w 4784651"/>
                <a:gd name="connsiteY8-46" fmla="*/ 4976435 h 5890835"/>
                <a:gd name="connsiteX9-47" fmla="*/ 1754372 w 4784651"/>
                <a:gd name="connsiteY9-48" fmla="*/ 5199719 h 5890835"/>
                <a:gd name="connsiteX10-49" fmla="*/ 1945758 w 4784651"/>
                <a:gd name="connsiteY10-50" fmla="*/ 5890835 h 5890835"/>
                <a:gd name="connsiteX11-51" fmla="*/ 4784651 w 4784651"/>
                <a:gd name="connsiteY11-52" fmla="*/ 5858938 h 5890835"/>
                <a:gd name="connsiteX12-53" fmla="*/ 4561367 w 4784651"/>
                <a:gd name="connsiteY12-54" fmla="*/ 4189626 h 5890835"/>
                <a:gd name="connsiteX13-55" fmla="*/ 3030279 w 4784651"/>
                <a:gd name="connsiteY13-56" fmla="*/ 398 h 5890835"/>
                <a:gd name="connsiteX0-57" fmla="*/ 3030279 w 5042277"/>
                <a:gd name="connsiteY0-58" fmla="*/ 663 h 5891100"/>
                <a:gd name="connsiteX1-59" fmla="*/ 765544 w 5042277"/>
                <a:gd name="connsiteY1-60" fmla="*/ 1935789 h 5891100"/>
                <a:gd name="connsiteX2-61" fmla="*/ 0 w 5042277"/>
                <a:gd name="connsiteY2-62" fmla="*/ 3052207 h 5891100"/>
                <a:gd name="connsiteX3-63" fmla="*/ 510363 w 5042277"/>
                <a:gd name="connsiteY3-64" fmla="*/ 3328654 h 5891100"/>
                <a:gd name="connsiteX4-65" fmla="*/ 297711 w 5042277"/>
                <a:gd name="connsiteY4-66" fmla="*/ 3658263 h 5891100"/>
                <a:gd name="connsiteX5-67" fmla="*/ 489097 w 5042277"/>
                <a:gd name="connsiteY5-68" fmla="*/ 3870914 h 5891100"/>
                <a:gd name="connsiteX6-69" fmla="*/ 372139 w 5042277"/>
                <a:gd name="connsiteY6-70" fmla="*/ 4062300 h 5891100"/>
                <a:gd name="connsiteX7-71" fmla="*/ 563525 w 5042277"/>
                <a:gd name="connsiteY7-72" fmla="*/ 4317482 h 5891100"/>
                <a:gd name="connsiteX8-73" fmla="*/ 499730 w 5042277"/>
                <a:gd name="connsiteY8-74" fmla="*/ 4976700 h 5891100"/>
                <a:gd name="connsiteX9-75" fmla="*/ 1754372 w 5042277"/>
                <a:gd name="connsiteY9-76" fmla="*/ 5199984 h 5891100"/>
                <a:gd name="connsiteX10-77" fmla="*/ 1945758 w 5042277"/>
                <a:gd name="connsiteY10-78" fmla="*/ 5891100 h 5891100"/>
                <a:gd name="connsiteX11-79" fmla="*/ 4784651 w 5042277"/>
                <a:gd name="connsiteY11-80" fmla="*/ 5859203 h 5891100"/>
                <a:gd name="connsiteX12-81" fmla="*/ 4561367 w 5042277"/>
                <a:gd name="connsiteY12-82" fmla="*/ 4189891 h 5891100"/>
                <a:gd name="connsiteX13-83" fmla="*/ 3030279 w 5042277"/>
                <a:gd name="connsiteY13-84" fmla="*/ 663 h 5891100"/>
                <a:gd name="connsiteX0-85" fmla="*/ 3030279 w 5316637"/>
                <a:gd name="connsiteY0-86" fmla="*/ 1079 h 5891516"/>
                <a:gd name="connsiteX1-87" fmla="*/ 765544 w 5316637"/>
                <a:gd name="connsiteY1-88" fmla="*/ 1936205 h 5891516"/>
                <a:gd name="connsiteX2-89" fmla="*/ 0 w 5316637"/>
                <a:gd name="connsiteY2-90" fmla="*/ 3052623 h 5891516"/>
                <a:gd name="connsiteX3-91" fmla="*/ 510363 w 5316637"/>
                <a:gd name="connsiteY3-92" fmla="*/ 3329070 h 5891516"/>
                <a:gd name="connsiteX4-93" fmla="*/ 297711 w 5316637"/>
                <a:gd name="connsiteY4-94" fmla="*/ 3658679 h 5891516"/>
                <a:gd name="connsiteX5-95" fmla="*/ 489097 w 5316637"/>
                <a:gd name="connsiteY5-96" fmla="*/ 3871330 h 5891516"/>
                <a:gd name="connsiteX6-97" fmla="*/ 372139 w 5316637"/>
                <a:gd name="connsiteY6-98" fmla="*/ 4062716 h 5891516"/>
                <a:gd name="connsiteX7-99" fmla="*/ 563525 w 5316637"/>
                <a:gd name="connsiteY7-100" fmla="*/ 4317898 h 5891516"/>
                <a:gd name="connsiteX8-101" fmla="*/ 499730 w 5316637"/>
                <a:gd name="connsiteY8-102" fmla="*/ 4977116 h 5891516"/>
                <a:gd name="connsiteX9-103" fmla="*/ 1754372 w 5316637"/>
                <a:gd name="connsiteY9-104" fmla="*/ 5200400 h 5891516"/>
                <a:gd name="connsiteX10-105" fmla="*/ 1945758 w 5316637"/>
                <a:gd name="connsiteY10-106" fmla="*/ 5891516 h 5891516"/>
                <a:gd name="connsiteX11-107" fmla="*/ 4784651 w 5316637"/>
                <a:gd name="connsiteY11-108" fmla="*/ 5859619 h 5891516"/>
                <a:gd name="connsiteX12-109" fmla="*/ 4890977 w 5316637"/>
                <a:gd name="connsiteY12-110" fmla="*/ 3520456 h 5891516"/>
                <a:gd name="connsiteX13-111" fmla="*/ 3030279 w 5316637"/>
                <a:gd name="connsiteY13-112" fmla="*/ 1079 h 5891516"/>
                <a:gd name="connsiteX0-113" fmla="*/ 3030279 w 5338934"/>
                <a:gd name="connsiteY0-114" fmla="*/ 561 h 5890998"/>
                <a:gd name="connsiteX1-115" fmla="*/ 765544 w 5338934"/>
                <a:gd name="connsiteY1-116" fmla="*/ 1935687 h 5890998"/>
                <a:gd name="connsiteX2-117" fmla="*/ 0 w 5338934"/>
                <a:gd name="connsiteY2-118" fmla="*/ 3052105 h 5890998"/>
                <a:gd name="connsiteX3-119" fmla="*/ 510363 w 5338934"/>
                <a:gd name="connsiteY3-120" fmla="*/ 3328552 h 5890998"/>
                <a:gd name="connsiteX4-121" fmla="*/ 297711 w 5338934"/>
                <a:gd name="connsiteY4-122" fmla="*/ 3658161 h 5890998"/>
                <a:gd name="connsiteX5-123" fmla="*/ 489097 w 5338934"/>
                <a:gd name="connsiteY5-124" fmla="*/ 3870812 h 5890998"/>
                <a:gd name="connsiteX6-125" fmla="*/ 372139 w 5338934"/>
                <a:gd name="connsiteY6-126" fmla="*/ 4062198 h 5890998"/>
                <a:gd name="connsiteX7-127" fmla="*/ 563525 w 5338934"/>
                <a:gd name="connsiteY7-128" fmla="*/ 4317380 h 5890998"/>
                <a:gd name="connsiteX8-129" fmla="*/ 499730 w 5338934"/>
                <a:gd name="connsiteY8-130" fmla="*/ 4976598 h 5890998"/>
                <a:gd name="connsiteX9-131" fmla="*/ 1754372 w 5338934"/>
                <a:gd name="connsiteY9-132" fmla="*/ 5199882 h 5890998"/>
                <a:gd name="connsiteX10-133" fmla="*/ 1945758 w 5338934"/>
                <a:gd name="connsiteY10-134" fmla="*/ 5890998 h 5890998"/>
                <a:gd name="connsiteX11-135" fmla="*/ 4784651 w 5338934"/>
                <a:gd name="connsiteY11-136" fmla="*/ 5859101 h 5890998"/>
                <a:gd name="connsiteX12-137" fmla="*/ 4890977 w 5338934"/>
                <a:gd name="connsiteY12-138" fmla="*/ 3519938 h 5890998"/>
                <a:gd name="connsiteX13-139" fmla="*/ 3030279 w 5338934"/>
                <a:gd name="connsiteY13-140" fmla="*/ 561 h 5890998"/>
                <a:gd name="connsiteX0-141" fmla="*/ 3030279 w 5381346"/>
                <a:gd name="connsiteY0-142" fmla="*/ 115 h 5890552"/>
                <a:gd name="connsiteX1-143" fmla="*/ 765544 w 5381346"/>
                <a:gd name="connsiteY1-144" fmla="*/ 1935241 h 5890552"/>
                <a:gd name="connsiteX2-145" fmla="*/ 0 w 5381346"/>
                <a:gd name="connsiteY2-146" fmla="*/ 3051659 h 5890552"/>
                <a:gd name="connsiteX3-147" fmla="*/ 510363 w 5381346"/>
                <a:gd name="connsiteY3-148" fmla="*/ 3328106 h 5890552"/>
                <a:gd name="connsiteX4-149" fmla="*/ 297711 w 5381346"/>
                <a:gd name="connsiteY4-150" fmla="*/ 3657715 h 5890552"/>
                <a:gd name="connsiteX5-151" fmla="*/ 489097 w 5381346"/>
                <a:gd name="connsiteY5-152" fmla="*/ 3870366 h 5890552"/>
                <a:gd name="connsiteX6-153" fmla="*/ 372139 w 5381346"/>
                <a:gd name="connsiteY6-154" fmla="*/ 4061752 h 5890552"/>
                <a:gd name="connsiteX7-155" fmla="*/ 563525 w 5381346"/>
                <a:gd name="connsiteY7-156" fmla="*/ 4316934 h 5890552"/>
                <a:gd name="connsiteX8-157" fmla="*/ 499730 w 5381346"/>
                <a:gd name="connsiteY8-158" fmla="*/ 4976152 h 5890552"/>
                <a:gd name="connsiteX9-159" fmla="*/ 1754372 w 5381346"/>
                <a:gd name="connsiteY9-160" fmla="*/ 5199436 h 5890552"/>
                <a:gd name="connsiteX10-161" fmla="*/ 1945758 w 5381346"/>
                <a:gd name="connsiteY10-162" fmla="*/ 5890552 h 5890552"/>
                <a:gd name="connsiteX11-163" fmla="*/ 4784651 w 5381346"/>
                <a:gd name="connsiteY11-164" fmla="*/ 5858655 h 5890552"/>
                <a:gd name="connsiteX12-165" fmla="*/ 4890977 w 5381346"/>
                <a:gd name="connsiteY12-166" fmla="*/ 3519492 h 5890552"/>
                <a:gd name="connsiteX13-167" fmla="*/ 3030279 w 5381346"/>
                <a:gd name="connsiteY13-168" fmla="*/ 115 h 5890552"/>
                <a:gd name="connsiteX0-169" fmla="*/ 3030279 w 5381346"/>
                <a:gd name="connsiteY0-170" fmla="*/ 115 h 5890552"/>
                <a:gd name="connsiteX1-171" fmla="*/ 765544 w 5381346"/>
                <a:gd name="connsiteY1-172" fmla="*/ 1935241 h 5890552"/>
                <a:gd name="connsiteX2-173" fmla="*/ 0 w 5381346"/>
                <a:gd name="connsiteY2-174" fmla="*/ 3051659 h 5890552"/>
                <a:gd name="connsiteX3-175" fmla="*/ 510363 w 5381346"/>
                <a:gd name="connsiteY3-176" fmla="*/ 3328106 h 5890552"/>
                <a:gd name="connsiteX4-177" fmla="*/ 297711 w 5381346"/>
                <a:gd name="connsiteY4-178" fmla="*/ 3657715 h 5890552"/>
                <a:gd name="connsiteX5-179" fmla="*/ 489097 w 5381346"/>
                <a:gd name="connsiteY5-180" fmla="*/ 3870366 h 5890552"/>
                <a:gd name="connsiteX6-181" fmla="*/ 372139 w 5381346"/>
                <a:gd name="connsiteY6-182" fmla="*/ 4061752 h 5890552"/>
                <a:gd name="connsiteX7-183" fmla="*/ 563525 w 5381346"/>
                <a:gd name="connsiteY7-184" fmla="*/ 4316934 h 5890552"/>
                <a:gd name="connsiteX8-185" fmla="*/ 499730 w 5381346"/>
                <a:gd name="connsiteY8-186" fmla="*/ 4976152 h 5890552"/>
                <a:gd name="connsiteX9-187" fmla="*/ 1754372 w 5381346"/>
                <a:gd name="connsiteY9-188" fmla="*/ 5199436 h 5890552"/>
                <a:gd name="connsiteX10-189" fmla="*/ 1945758 w 5381346"/>
                <a:gd name="connsiteY10-190" fmla="*/ 5890552 h 5890552"/>
                <a:gd name="connsiteX11-191" fmla="*/ 4784651 w 5381346"/>
                <a:gd name="connsiteY11-192" fmla="*/ 5858655 h 5890552"/>
                <a:gd name="connsiteX12-193" fmla="*/ 4890977 w 5381346"/>
                <a:gd name="connsiteY12-194" fmla="*/ 3519492 h 5890552"/>
                <a:gd name="connsiteX13-195" fmla="*/ 3030279 w 5381346"/>
                <a:gd name="connsiteY13-196" fmla="*/ 115 h 5890552"/>
                <a:gd name="connsiteX0-197" fmla="*/ 3030279 w 5381346"/>
                <a:gd name="connsiteY0-198" fmla="*/ 115 h 5890552"/>
                <a:gd name="connsiteX1-199" fmla="*/ 765544 w 5381346"/>
                <a:gd name="connsiteY1-200" fmla="*/ 1935241 h 5890552"/>
                <a:gd name="connsiteX2-201" fmla="*/ 0 w 5381346"/>
                <a:gd name="connsiteY2-202" fmla="*/ 3051659 h 5890552"/>
                <a:gd name="connsiteX3-203" fmla="*/ 510363 w 5381346"/>
                <a:gd name="connsiteY3-204" fmla="*/ 3328106 h 5890552"/>
                <a:gd name="connsiteX4-205" fmla="*/ 297711 w 5381346"/>
                <a:gd name="connsiteY4-206" fmla="*/ 3657715 h 5890552"/>
                <a:gd name="connsiteX5-207" fmla="*/ 489097 w 5381346"/>
                <a:gd name="connsiteY5-208" fmla="*/ 3870366 h 5890552"/>
                <a:gd name="connsiteX6-209" fmla="*/ 372139 w 5381346"/>
                <a:gd name="connsiteY6-210" fmla="*/ 4061752 h 5890552"/>
                <a:gd name="connsiteX7-211" fmla="*/ 563525 w 5381346"/>
                <a:gd name="connsiteY7-212" fmla="*/ 4316934 h 5890552"/>
                <a:gd name="connsiteX8-213" fmla="*/ 499730 w 5381346"/>
                <a:gd name="connsiteY8-214" fmla="*/ 4976152 h 5890552"/>
                <a:gd name="connsiteX9-215" fmla="*/ 1754372 w 5381346"/>
                <a:gd name="connsiteY9-216" fmla="*/ 5199436 h 5890552"/>
                <a:gd name="connsiteX10-217" fmla="*/ 1945758 w 5381346"/>
                <a:gd name="connsiteY10-218" fmla="*/ 5890552 h 5890552"/>
                <a:gd name="connsiteX11-219" fmla="*/ 4784651 w 5381346"/>
                <a:gd name="connsiteY11-220" fmla="*/ 5858655 h 5890552"/>
                <a:gd name="connsiteX12-221" fmla="*/ 4890977 w 5381346"/>
                <a:gd name="connsiteY12-222" fmla="*/ 3519492 h 5890552"/>
                <a:gd name="connsiteX13-223" fmla="*/ 3030279 w 5381346"/>
                <a:gd name="connsiteY13-224" fmla="*/ 115 h 5890552"/>
                <a:gd name="connsiteX0-225" fmla="*/ 3030279 w 5381346"/>
                <a:gd name="connsiteY0-226" fmla="*/ 115 h 5890552"/>
                <a:gd name="connsiteX1-227" fmla="*/ 765544 w 5381346"/>
                <a:gd name="connsiteY1-228" fmla="*/ 1935241 h 5890552"/>
                <a:gd name="connsiteX2-229" fmla="*/ 0 w 5381346"/>
                <a:gd name="connsiteY2-230" fmla="*/ 3051659 h 5890552"/>
                <a:gd name="connsiteX3-231" fmla="*/ 510363 w 5381346"/>
                <a:gd name="connsiteY3-232" fmla="*/ 3328106 h 5890552"/>
                <a:gd name="connsiteX4-233" fmla="*/ 297711 w 5381346"/>
                <a:gd name="connsiteY4-234" fmla="*/ 3657715 h 5890552"/>
                <a:gd name="connsiteX5-235" fmla="*/ 489097 w 5381346"/>
                <a:gd name="connsiteY5-236" fmla="*/ 3870366 h 5890552"/>
                <a:gd name="connsiteX6-237" fmla="*/ 372139 w 5381346"/>
                <a:gd name="connsiteY6-238" fmla="*/ 4061752 h 5890552"/>
                <a:gd name="connsiteX7-239" fmla="*/ 563525 w 5381346"/>
                <a:gd name="connsiteY7-240" fmla="*/ 4316934 h 5890552"/>
                <a:gd name="connsiteX8-241" fmla="*/ 499730 w 5381346"/>
                <a:gd name="connsiteY8-242" fmla="*/ 4976152 h 5890552"/>
                <a:gd name="connsiteX9-243" fmla="*/ 1754372 w 5381346"/>
                <a:gd name="connsiteY9-244" fmla="*/ 5199436 h 5890552"/>
                <a:gd name="connsiteX10-245" fmla="*/ 1945758 w 5381346"/>
                <a:gd name="connsiteY10-246" fmla="*/ 5890552 h 5890552"/>
                <a:gd name="connsiteX11-247" fmla="*/ 4784651 w 5381346"/>
                <a:gd name="connsiteY11-248" fmla="*/ 5858655 h 5890552"/>
                <a:gd name="connsiteX12-249" fmla="*/ 4890977 w 5381346"/>
                <a:gd name="connsiteY12-250" fmla="*/ 3519492 h 5890552"/>
                <a:gd name="connsiteX13-251" fmla="*/ 3030279 w 5381346"/>
                <a:gd name="connsiteY13-252" fmla="*/ 115 h 5890552"/>
                <a:gd name="connsiteX0-253" fmla="*/ 3030279 w 5381346"/>
                <a:gd name="connsiteY0-254" fmla="*/ 115 h 5890552"/>
                <a:gd name="connsiteX1-255" fmla="*/ 765544 w 5381346"/>
                <a:gd name="connsiteY1-256" fmla="*/ 1935241 h 5890552"/>
                <a:gd name="connsiteX2-257" fmla="*/ 0 w 5381346"/>
                <a:gd name="connsiteY2-258" fmla="*/ 3051659 h 5890552"/>
                <a:gd name="connsiteX3-259" fmla="*/ 510363 w 5381346"/>
                <a:gd name="connsiteY3-260" fmla="*/ 3328106 h 5890552"/>
                <a:gd name="connsiteX4-261" fmla="*/ 297711 w 5381346"/>
                <a:gd name="connsiteY4-262" fmla="*/ 3657715 h 5890552"/>
                <a:gd name="connsiteX5-263" fmla="*/ 489097 w 5381346"/>
                <a:gd name="connsiteY5-264" fmla="*/ 3870366 h 5890552"/>
                <a:gd name="connsiteX6-265" fmla="*/ 372139 w 5381346"/>
                <a:gd name="connsiteY6-266" fmla="*/ 4061752 h 5890552"/>
                <a:gd name="connsiteX7-267" fmla="*/ 563525 w 5381346"/>
                <a:gd name="connsiteY7-268" fmla="*/ 4316934 h 5890552"/>
                <a:gd name="connsiteX8-269" fmla="*/ 499730 w 5381346"/>
                <a:gd name="connsiteY8-270" fmla="*/ 4976152 h 5890552"/>
                <a:gd name="connsiteX9-271" fmla="*/ 1754372 w 5381346"/>
                <a:gd name="connsiteY9-272" fmla="*/ 5199436 h 5890552"/>
                <a:gd name="connsiteX10-273" fmla="*/ 1945758 w 5381346"/>
                <a:gd name="connsiteY10-274" fmla="*/ 5890552 h 5890552"/>
                <a:gd name="connsiteX11-275" fmla="*/ 4784651 w 5381346"/>
                <a:gd name="connsiteY11-276" fmla="*/ 5858655 h 5890552"/>
                <a:gd name="connsiteX12-277" fmla="*/ 4890977 w 5381346"/>
                <a:gd name="connsiteY12-278" fmla="*/ 3519492 h 5890552"/>
                <a:gd name="connsiteX13-279" fmla="*/ 3030279 w 5381346"/>
                <a:gd name="connsiteY13-280" fmla="*/ 115 h 5890552"/>
                <a:gd name="connsiteX0-281" fmla="*/ 3030279 w 5381346"/>
                <a:gd name="connsiteY0-282" fmla="*/ 175 h 5890612"/>
                <a:gd name="connsiteX1-283" fmla="*/ 765544 w 5381346"/>
                <a:gd name="connsiteY1-284" fmla="*/ 1935301 h 5890612"/>
                <a:gd name="connsiteX2-285" fmla="*/ 0 w 5381346"/>
                <a:gd name="connsiteY2-286" fmla="*/ 3051719 h 5890612"/>
                <a:gd name="connsiteX3-287" fmla="*/ 510363 w 5381346"/>
                <a:gd name="connsiteY3-288" fmla="*/ 3328166 h 5890612"/>
                <a:gd name="connsiteX4-289" fmla="*/ 297711 w 5381346"/>
                <a:gd name="connsiteY4-290" fmla="*/ 3657775 h 5890612"/>
                <a:gd name="connsiteX5-291" fmla="*/ 489097 w 5381346"/>
                <a:gd name="connsiteY5-292" fmla="*/ 3870426 h 5890612"/>
                <a:gd name="connsiteX6-293" fmla="*/ 372139 w 5381346"/>
                <a:gd name="connsiteY6-294" fmla="*/ 4061812 h 5890612"/>
                <a:gd name="connsiteX7-295" fmla="*/ 563525 w 5381346"/>
                <a:gd name="connsiteY7-296" fmla="*/ 4316994 h 5890612"/>
                <a:gd name="connsiteX8-297" fmla="*/ 499730 w 5381346"/>
                <a:gd name="connsiteY8-298" fmla="*/ 4976212 h 5890612"/>
                <a:gd name="connsiteX9-299" fmla="*/ 1754372 w 5381346"/>
                <a:gd name="connsiteY9-300" fmla="*/ 5199496 h 5890612"/>
                <a:gd name="connsiteX10-301" fmla="*/ 1945758 w 5381346"/>
                <a:gd name="connsiteY10-302" fmla="*/ 5890612 h 5890612"/>
                <a:gd name="connsiteX11-303" fmla="*/ 4784651 w 5381346"/>
                <a:gd name="connsiteY11-304" fmla="*/ 5858715 h 5890612"/>
                <a:gd name="connsiteX12-305" fmla="*/ 4890977 w 5381346"/>
                <a:gd name="connsiteY12-306" fmla="*/ 3519552 h 5890612"/>
                <a:gd name="connsiteX13-307" fmla="*/ 3030279 w 5381346"/>
                <a:gd name="connsiteY13-308" fmla="*/ 175 h 5890612"/>
                <a:gd name="connsiteX0-309" fmla="*/ 3030279 w 5381346"/>
                <a:gd name="connsiteY0-310" fmla="*/ 1733 h 5892170"/>
                <a:gd name="connsiteX1-311" fmla="*/ 0 w 5381346"/>
                <a:gd name="connsiteY1-312" fmla="*/ 3053277 h 5892170"/>
                <a:gd name="connsiteX2-313" fmla="*/ 510363 w 5381346"/>
                <a:gd name="connsiteY2-314" fmla="*/ 3329724 h 5892170"/>
                <a:gd name="connsiteX3-315" fmla="*/ 297711 w 5381346"/>
                <a:gd name="connsiteY3-316" fmla="*/ 3659333 h 5892170"/>
                <a:gd name="connsiteX4-317" fmla="*/ 489097 w 5381346"/>
                <a:gd name="connsiteY4-318" fmla="*/ 3871984 h 5892170"/>
                <a:gd name="connsiteX5-319" fmla="*/ 372139 w 5381346"/>
                <a:gd name="connsiteY5-320" fmla="*/ 4063370 h 5892170"/>
                <a:gd name="connsiteX6-321" fmla="*/ 563525 w 5381346"/>
                <a:gd name="connsiteY6-322" fmla="*/ 4318552 h 5892170"/>
                <a:gd name="connsiteX7-323" fmla="*/ 499730 w 5381346"/>
                <a:gd name="connsiteY7-324" fmla="*/ 4977770 h 5892170"/>
                <a:gd name="connsiteX8-325" fmla="*/ 1754372 w 5381346"/>
                <a:gd name="connsiteY8-326" fmla="*/ 5201054 h 5892170"/>
                <a:gd name="connsiteX9-327" fmla="*/ 1945758 w 5381346"/>
                <a:gd name="connsiteY9-328" fmla="*/ 5892170 h 5892170"/>
                <a:gd name="connsiteX10-329" fmla="*/ 4784651 w 5381346"/>
                <a:gd name="connsiteY10-330" fmla="*/ 5860273 h 5892170"/>
                <a:gd name="connsiteX11-331" fmla="*/ 4890977 w 5381346"/>
                <a:gd name="connsiteY11-332" fmla="*/ 3521110 h 5892170"/>
                <a:gd name="connsiteX12-333" fmla="*/ 3030279 w 5381346"/>
                <a:gd name="connsiteY12-334" fmla="*/ 1733 h 5892170"/>
                <a:gd name="connsiteX0-335" fmla="*/ 3030279 w 5381346"/>
                <a:gd name="connsiteY0-336" fmla="*/ 4 h 5890441"/>
                <a:gd name="connsiteX1-337" fmla="*/ 0 w 5381346"/>
                <a:gd name="connsiteY1-338" fmla="*/ 3051548 h 5890441"/>
                <a:gd name="connsiteX2-339" fmla="*/ 510363 w 5381346"/>
                <a:gd name="connsiteY2-340" fmla="*/ 3327995 h 5890441"/>
                <a:gd name="connsiteX3-341" fmla="*/ 297711 w 5381346"/>
                <a:gd name="connsiteY3-342" fmla="*/ 3657604 h 5890441"/>
                <a:gd name="connsiteX4-343" fmla="*/ 489097 w 5381346"/>
                <a:gd name="connsiteY4-344" fmla="*/ 3870255 h 5890441"/>
                <a:gd name="connsiteX5-345" fmla="*/ 372139 w 5381346"/>
                <a:gd name="connsiteY5-346" fmla="*/ 4061641 h 5890441"/>
                <a:gd name="connsiteX6-347" fmla="*/ 563525 w 5381346"/>
                <a:gd name="connsiteY6-348" fmla="*/ 4316823 h 5890441"/>
                <a:gd name="connsiteX7-349" fmla="*/ 499730 w 5381346"/>
                <a:gd name="connsiteY7-350" fmla="*/ 4976041 h 5890441"/>
                <a:gd name="connsiteX8-351" fmla="*/ 1754372 w 5381346"/>
                <a:gd name="connsiteY8-352" fmla="*/ 5199325 h 5890441"/>
                <a:gd name="connsiteX9-353" fmla="*/ 1945758 w 5381346"/>
                <a:gd name="connsiteY9-354" fmla="*/ 5890441 h 5890441"/>
                <a:gd name="connsiteX10-355" fmla="*/ 4784651 w 5381346"/>
                <a:gd name="connsiteY10-356" fmla="*/ 5858544 h 5890441"/>
                <a:gd name="connsiteX11-357" fmla="*/ 4890977 w 5381346"/>
                <a:gd name="connsiteY11-358" fmla="*/ 3519381 h 5890441"/>
                <a:gd name="connsiteX12-359" fmla="*/ 3030279 w 5381346"/>
                <a:gd name="connsiteY12-360" fmla="*/ 4 h 5890441"/>
                <a:gd name="connsiteX0-361" fmla="*/ 3040277 w 5391344"/>
                <a:gd name="connsiteY0-362" fmla="*/ 4 h 5890441"/>
                <a:gd name="connsiteX1-363" fmla="*/ 9998 w 5391344"/>
                <a:gd name="connsiteY1-364" fmla="*/ 3051548 h 5890441"/>
                <a:gd name="connsiteX2-365" fmla="*/ 520361 w 5391344"/>
                <a:gd name="connsiteY2-366" fmla="*/ 3327995 h 5890441"/>
                <a:gd name="connsiteX3-367" fmla="*/ 307709 w 5391344"/>
                <a:gd name="connsiteY3-368" fmla="*/ 3657604 h 5890441"/>
                <a:gd name="connsiteX4-369" fmla="*/ 499095 w 5391344"/>
                <a:gd name="connsiteY4-370" fmla="*/ 3870255 h 5890441"/>
                <a:gd name="connsiteX5-371" fmla="*/ 382137 w 5391344"/>
                <a:gd name="connsiteY5-372" fmla="*/ 4061641 h 5890441"/>
                <a:gd name="connsiteX6-373" fmla="*/ 573523 w 5391344"/>
                <a:gd name="connsiteY6-374" fmla="*/ 4316823 h 5890441"/>
                <a:gd name="connsiteX7-375" fmla="*/ 509728 w 5391344"/>
                <a:gd name="connsiteY7-376" fmla="*/ 4976041 h 5890441"/>
                <a:gd name="connsiteX8-377" fmla="*/ 1764370 w 5391344"/>
                <a:gd name="connsiteY8-378" fmla="*/ 5199325 h 5890441"/>
                <a:gd name="connsiteX9-379" fmla="*/ 1955756 w 5391344"/>
                <a:gd name="connsiteY9-380" fmla="*/ 5890441 h 5890441"/>
                <a:gd name="connsiteX10-381" fmla="*/ 4794649 w 5391344"/>
                <a:gd name="connsiteY10-382" fmla="*/ 5858544 h 5890441"/>
                <a:gd name="connsiteX11-383" fmla="*/ 4900975 w 5391344"/>
                <a:gd name="connsiteY11-384" fmla="*/ 3519381 h 5890441"/>
                <a:gd name="connsiteX12-385" fmla="*/ 3040277 w 5391344"/>
                <a:gd name="connsiteY12-386" fmla="*/ 4 h 5890441"/>
                <a:gd name="connsiteX0-387" fmla="*/ 3040277 w 5391344"/>
                <a:gd name="connsiteY0-388" fmla="*/ 4 h 5890441"/>
                <a:gd name="connsiteX1-389" fmla="*/ 9998 w 5391344"/>
                <a:gd name="connsiteY1-390" fmla="*/ 3051548 h 5890441"/>
                <a:gd name="connsiteX2-391" fmla="*/ 520361 w 5391344"/>
                <a:gd name="connsiteY2-392" fmla="*/ 3327995 h 5890441"/>
                <a:gd name="connsiteX3-393" fmla="*/ 307709 w 5391344"/>
                <a:gd name="connsiteY3-394" fmla="*/ 3657604 h 5890441"/>
                <a:gd name="connsiteX4-395" fmla="*/ 499095 w 5391344"/>
                <a:gd name="connsiteY4-396" fmla="*/ 3870255 h 5890441"/>
                <a:gd name="connsiteX5-397" fmla="*/ 382137 w 5391344"/>
                <a:gd name="connsiteY5-398" fmla="*/ 4061641 h 5890441"/>
                <a:gd name="connsiteX6-399" fmla="*/ 573523 w 5391344"/>
                <a:gd name="connsiteY6-400" fmla="*/ 4316823 h 5890441"/>
                <a:gd name="connsiteX7-401" fmla="*/ 509728 w 5391344"/>
                <a:gd name="connsiteY7-402" fmla="*/ 4976041 h 5890441"/>
                <a:gd name="connsiteX8-403" fmla="*/ 1764370 w 5391344"/>
                <a:gd name="connsiteY8-404" fmla="*/ 5199325 h 5890441"/>
                <a:gd name="connsiteX9-405" fmla="*/ 1955756 w 5391344"/>
                <a:gd name="connsiteY9-406" fmla="*/ 5890441 h 5890441"/>
                <a:gd name="connsiteX10-407" fmla="*/ 4794649 w 5391344"/>
                <a:gd name="connsiteY10-408" fmla="*/ 5858544 h 5890441"/>
                <a:gd name="connsiteX11-409" fmla="*/ 4900975 w 5391344"/>
                <a:gd name="connsiteY11-410" fmla="*/ 3519381 h 5890441"/>
                <a:gd name="connsiteX12-411" fmla="*/ 3040277 w 5391344"/>
                <a:gd name="connsiteY12-412" fmla="*/ 4 h 5890441"/>
                <a:gd name="connsiteX0-413" fmla="*/ 3030279 w 5381346"/>
                <a:gd name="connsiteY0-414" fmla="*/ 92120 h 5982557"/>
                <a:gd name="connsiteX1-415" fmla="*/ 914399 w 5381346"/>
                <a:gd name="connsiteY1-416" fmla="*/ 1187274 h 5982557"/>
                <a:gd name="connsiteX2-417" fmla="*/ 0 w 5381346"/>
                <a:gd name="connsiteY2-418" fmla="*/ 3143664 h 5982557"/>
                <a:gd name="connsiteX3-419" fmla="*/ 510363 w 5381346"/>
                <a:gd name="connsiteY3-420" fmla="*/ 3420111 h 5982557"/>
                <a:gd name="connsiteX4-421" fmla="*/ 297711 w 5381346"/>
                <a:gd name="connsiteY4-422" fmla="*/ 3749720 h 5982557"/>
                <a:gd name="connsiteX5-423" fmla="*/ 489097 w 5381346"/>
                <a:gd name="connsiteY5-424" fmla="*/ 3962371 h 5982557"/>
                <a:gd name="connsiteX6-425" fmla="*/ 372139 w 5381346"/>
                <a:gd name="connsiteY6-426" fmla="*/ 4153757 h 5982557"/>
                <a:gd name="connsiteX7-427" fmla="*/ 563525 w 5381346"/>
                <a:gd name="connsiteY7-428" fmla="*/ 4408939 h 5982557"/>
                <a:gd name="connsiteX8-429" fmla="*/ 499730 w 5381346"/>
                <a:gd name="connsiteY8-430" fmla="*/ 5068157 h 5982557"/>
                <a:gd name="connsiteX9-431" fmla="*/ 1754372 w 5381346"/>
                <a:gd name="connsiteY9-432" fmla="*/ 5291441 h 5982557"/>
                <a:gd name="connsiteX10-433" fmla="*/ 1945758 w 5381346"/>
                <a:gd name="connsiteY10-434" fmla="*/ 5982557 h 5982557"/>
                <a:gd name="connsiteX11-435" fmla="*/ 4784651 w 5381346"/>
                <a:gd name="connsiteY11-436" fmla="*/ 5950660 h 5982557"/>
                <a:gd name="connsiteX12-437" fmla="*/ 4890977 w 5381346"/>
                <a:gd name="connsiteY12-438" fmla="*/ 3611497 h 5982557"/>
                <a:gd name="connsiteX13-439" fmla="*/ 3030279 w 5381346"/>
                <a:gd name="connsiteY13-440" fmla="*/ 92120 h 5982557"/>
                <a:gd name="connsiteX0-441" fmla="*/ 3030279 w 5381346"/>
                <a:gd name="connsiteY0-442" fmla="*/ 94250 h 5984687"/>
                <a:gd name="connsiteX1-443" fmla="*/ 914399 w 5381346"/>
                <a:gd name="connsiteY1-444" fmla="*/ 1189404 h 5984687"/>
                <a:gd name="connsiteX2-445" fmla="*/ 0 w 5381346"/>
                <a:gd name="connsiteY2-446" fmla="*/ 3145794 h 5984687"/>
                <a:gd name="connsiteX3-447" fmla="*/ 510363 w 5381346"/>
                <a:gd name="connsiteY3-448" fmla="*/ 3422241 h 5984687"/>
                <a:gd name="connsiteX4-449" fmla="*/ 297711 w 5381346"/>
                <a:gd name="connsiteY4-450" fmla="*/ 3751850 h 5984687"/>
                <a:gd name="connsiteX5-451" fmla="*/ 489097 w 5381346"/>
                <a:gd name="connsiteY5-452" fmla="*/ 3964501 h 5984687"/>
                <a:gd name="connsiteX6-453" fmla="*/ 372139 w 5381346"/>
                <a:gd name="connsiteY6-454" fmla="*/ 4155887 h 5984687"/>
                <a:gd name="connsiteX7-455" fmla="*/ 563525 w 5381346"/>
                <a:gd name="connsiteY7-456" fmla="*/ 4411069 h 5984687"/>
                <a:gd name="connsiteX8-457" fmla="*/ 499730 w 5381346"/>
                <a:gd name="connsiteY8-458" fmla="*/ 5070287 h 5984687"/>
                <a:gd name="connsiteX9-459" fmla="*/ 1754372 w 5381346"/>
                <a:gd name="connsiteY9-460" fmla="*/ 5293571 h 5984687"/>
                <a:gd name="connsiteX10-461" fmla="*/ 1945758 w 5381346"/>
                <a:gd name="connsiteY10-462" fmla="*/ 5984687 h 5984687"/>
                <a:gd name="connsiteX11-463" fmla="*/ 4784651 w 5381346"/>
                <a:gd name="connsiteY11-464" fmla="*/ 5952790 h 5984687"/>
                <a:gd name="connsiteX12-465" fmla="*/ 4890977 w 5381346"/>
                <a:gd name="connsiteY12-466" fmla="*/ 3613627 h 5984687"/>
                <a:gd name="connsiteX13-467" fmla="*/ 3030279 w 5381346"/>
                <a:gd name="connsiteY13-468" fmla="*/ 94250 h 5984687"/>
                <a:gd name="connsiteX0-469" fmla="*/ 3030279 w 5381346"/>
                <a:gd name="connsiteY0-470" fmla="*/ 0 h 5890437"/>
                <a:gd name="connsiteX1-471" fmla="*/ 914399 w 5381346"/>
                <a:gd name="connsiteY1-472" fmla="*/ 1095154 h 5890437"/>
                <a:gd name="connsiteX2-473" fmla="*/ 0 w 5381346"/>
                <a:gd name="connsiteY2-474" fmla="*/ 3051544 h 5890437"/>
                <a:gd name="connsiteX3-475" fmla="*/ 510363 w 5381346"/>
                <a:gd name="connsiteY3-476" fmla="*/ 3327991 h 5890437"/>
                <a:gd name="connsiteX4-477" fmla="*/ 297711 w 5381346"/>
                <a:gd name="connsiteY4-478" fmla="*/ 3657600 h 5890437"/>
                <a:gd name="connsiteX5-479" fmla="*/ 489097 w 5381346"/>
                <a:gd name="connsiteY5-480" fmla="*/ 3870251 h 5890437"/>
                <a:gd name="connsiteX6-481" fmla="*/ 372139 w 5381346"/>
                <a:gd name="connsiteY6-482" fmla="*/ 4061637 h 5890437"/>
                <a:gd name="connsiteX7-483" fmla="*/ 563525 w 5381346"/>
                <a:gd name="connsiteY7-484" fmla="*/ 4316819 h 5890437"/>
                <a:gd name="connsiteX8-485" fmla="*/ 499730 w 5381346"/>
                <a:gd name="connsiteY8-486" fmla="*/ 4976037 h 5890437"/>
                <a:gd name="connsiteX9-487" fmla="*/ 1754372 w 5381346"/>
                <a:gd name="connsiteY9-488" fmla="*/ 5199321 h 5890437"/>
                <a:gd name="connsiteX10-489" fmla="*/ 1945758 w 5381346"/>
                <a:gd name="connsiteY10-490" fmla="*/ 5890437 h 5890437"/>
                <a:gd name="connsiteX11-491" fmla="*/ 4784651 w 5381346"/>
                <a:gd name="connsiteY11-492" fmla="*/ 5858540 h 5890437"/>
                <a:gd name="connsiteX12-493" fmla="*/ 4890977 w 5381346"/>
                <a:gd name="connsiteY12-494" fmla="*/ 3519377 h 5890437"/>
                <a:gd name="connsiteX13-495" fmla="*/ 3030279 w 5381346"/>
                <a:gd name="connsiteY13-496" fmla="*/ 0 h 5890437"/>
                <a:gd name="connsiteX0-497" fmla="*/ 3030279 w 5381346"/>
                <a:gd name="connsiteY0-498" fmla="*/ 0 h 5890437"/>
                <a:gd name="connsiteX1-499" fmla="*/ 914399 w 5381346"/>
                <a:gd name="connsiteY1-500" fmla="*/ 1095154 h 5890437"/>
                <a:gd name="connsiteX2-501" fmla="*/ 0 w 5381346"/>
                <a:gd name="connsiteY2-502" fmla="*/ 3051544 h 5890437"/>
                <a:gd name="connsiteX3-503" fmla="*/ 510363 w 5381346"/>
                <a:gd name="connsiteY3-504" fmla="*/ 3327991 h 5890437"/>
                <a:gd name="connsiteX4-505" fmla="*/ 297711 w 5381346"/>
                <a:gd name="connsiteY4-506" fmla="*/ 3657600 h 5890437"/>
                <a:gd name="connsiteX5-507" fmla="*/ 489097 w 5381346"/>
                <a:gd name="connsiteY5-508" fmla="*/ 3870251 h 5890437"/>
                <a:gd name="connsiteX6-509" fmla="*/ 372139 w 5381346"/>
                <a:gd name="connsiteY6-510" fmla="*/ 4061637 h 5890437"/>
                <a:gd name="connsiteX7-511" fmla="*/ 563525 w 5381346"/>
                <a:gd name="connsiteY7-512" fmla="*/ 4316819 h 5890437"/>
                <a:gd name="connsiteX8-513" fmla="*/ 499730 w 5381346"/>
                <a:gd name="connsiteY8-514" fmla="*/ 4976037 h 5890437"/>
                <a:gd name="connsiteX9-515" fmla="*/ 1754372 w 5381346"/>
                <a:gd name="connsiteY9-516" fmla="*/ 5199321 h 5890437"/>
                <a:gd name="connsiteX10-517" fmla="*/ 1945758 w 5381346"/>
                <a:gd name="connsiteY10-518" fmla="*/ 5890437 h 5890437"/>
                <a:gd name="connsiteX11-519" fmla="*/ 4784651 w 5381346"/>
                <a:gd name="connsiteY11-520" fmla="*/ 5858540 h 5890437"/>
                <a:gd name="connsiteX12-521" fmla="*/ 4890977 w 5381346"/>
                <a:gd name="connsiteY12-522" fmla="*/ 3519377 h 5890437"/>
                <a:gd name="connsiteX13-523" fmla="*/ 3030279 w 5381346"/>
                <a:gd name="connsiteY13-524" fmla="*/ 0 h 5890437"/>
                <a:gd name="connsiteX0-525" fmla="*/ 3030726 w 5381793"/>
                <a:gd name="connsiteY0-526" fmla="*/ 0 h 5890437"/>
                <a:gd name="connsiteX1-527" fmla="*/ 914846 w 5381793"/>
                <a:gd name="connsiteY1-528" fmla="*/ 1095154 h 5890437"/>
                <a:gd name="connsiteX2-529" fmla="*/ 649032 w 5381793"/>
                <a:gd name="connsiteY2-530" fmla="*/ 2137144 h 5890437"/>
                <a:gd name="connsiteX3-531" fmla="*/ 447 w 5381793"/>
                <a:gd name="connsiteY3-532" fmla="*/ 3051544 h 5890437"/>
                <a:gd name="connsiteX4-533" fmla="*/ 510810 w 5381793"/>
                <a:gd name="connsiteY4-534" fmla="*/ 3327991 h 5890437"/>
                <a:gd name="connsiteX5-535" fmla="*/ 298158 w 5381793"/>
                <a:gd name="connsiteY5-536" fmla="*/ 3657600 h 5890437"/>
                <a:gd name="connsiteX6-537" fmla="*/ 489544 w 5381793"/>
                <a:gd name="connsiteY6-538" fmla="*/ 3870251 h 5890437"/>
                <a:gd name="connsiteX7-539" fmla="*/ 372586 w 5381793"/>
                <a:gd name="connsiteY7-540" fmla="*/ 4061637 h 5890437"/>
                <a:gd name="connsiteX8-541" fmla="*/ 563972 w 5381793"/>
                <a:gd name="connsiteY8-542" fmla="*/ 4316819 h 5890437"/>
                <a:gd name="connsiteX9-543" fmla="*/ 500177 w 5381793"/>
                <a:gd name="connsiteY9-544" fmla="*/ 4976037 h 5890437"/>
                <a:gd name="connsiteX10-545" fmla="*/ 1754819 w 5381793"/>
                <a:gd name="connsiteY10-546" fmla="*/ 5199321 h 5890437"/>
                <a:gd name="connsiteX11-547" fmla="*/ 1946205 w 5381793"/>
                <a:gd name="connsiteY11-548" fmla="*/ 5890437 h 5890437"/>
                <a:gd name="connsiteX12-549" fmla="*/ 4785098 w 5381793"/>
                <a:gd name="connsiteY12-550" fmla="*/ 5858540 h 5890437"/>
                <a:gd name="connsiteX13-551" fmla="*/ 4891424 w 5381793"/>
                <a:gd name="connsiteY13-552" fmla="*/ 3519377 h 5890437"/>
                <a:gd name="connsiteX14" fmla="*/ 3030726 w 5381793"/>
                <a:gd name="connsiteY14" fmla="*/ 0 h 5890437"/>
                <a:gd name="connsiteX0-553" fmla="*/ 3030726 w 5381793"/>
                <a:gd name="connsiteY0-554" fmla="*/ 0 h 5890437"/>
                <a:gd name="connsiteX1-555" fmla="*/ 914846 w 5381793"/>
                <a:gd name="connsiteY1-556" fmla="*/ 1095154 h 5890437"/>
                <a:gd name="connsiteX2-557" fmla="*/ 649032 w 5381793"/>
                <a:gd name="connsiteY2-558" fmla="*/ 2137144 h 5890437"/>
                <a:gd name="connsiteX3-559" fmla="*/ 447 w 5381793"/>
                <a:gd name="connsiteY3-560" fmla="*/ 3051544 h 5890437"/>
                <a:gd name="connsiteX4-561" fmla="*/ 510810 w 5381793"/>
                <a:gd name="connsiteY4-562" fmla="*/ 3327991 h 5890437"/>
                <a:gd name="connsiteX5-563" fmla="*/ 298158 w 5381793"/>
                <a:gd name="connsiteY5-564" fmla="*/ 3657600 h 5890437"/>
                <a:gd name="connsiteX6-565" fmla="*/ 489544 w 5381793"/>
                <a:gd name="connsiteY6-566" fmla="*/ 3870251 h 5890437"/>
                <a:gd name="connsiteX7-567" fmla="*/ 372586 w 5381793"/>
                <a:gd name="connsiteY7-568" fmla="*/ 4061637 h 5890437"/>
                <a:gd name="connsiteX8-569" fmla="*/ 563972 w 5381793"/>
                <a:gd name="connsiteY8-570" fmla="*/ 4316819 h 5890437"/>
                <a:gd name="connsiteX9-571" fmla="*/ 500177 w 5381793"/>
                <a:gd name="connsiteY9-572" fmla="*/ 4976037 h 5890437"/>
                <a:gd name="connsiteX10-573" fmla="*/ 1754819 w 5381793"/>
                <a:gd name="connsiteY10-574" fmla="*/ 5199321 h 5890437"/>
                <a:gd name="connsiteX11-575" fmla="*/ 1946205 w 5381793"/>
                <a:gd name="connsiteY11-576" fmla="*/ 5890437 h 5890437"/>
                <a:gd name="connsiteX12-577" fmla="*/ 4785098 w 5381793"/>
                <a:gd name="connsiteY12-578" fmla="*/ 5858540 h 5890437"/>
                <a:gd name="connsiteX13-579" fmla="*/ 4891424 w 5381793"/>
                <a:gd name="connsiteY13-580" fmla="*/ 3519377 h 5890437"/>
                <a:gd name="connsiteX14-581" fmla="*/ 3030726 w 5381793"/>
                <a:gd name="connsiteY14-582" fmla="*/ 0 h 5890437"/>
                <a:gd name="connsiteX0-583" fmla="*/ 3030726 w 5381793"/>
                <a:gd name="connsiteY0-584" fmla="*/ 0 h 5890437"/>
                <a:gd name="connsiteX1-585" fmla="*/ 914846 w 5381793"/>
                <a:gd name="connsiteY1-586" fmla="*/ 1095154 h 5890437"/>
                <a:gd name="connsiteX2-587" fmla="*/ 649032 w 5381793"/>
                <a:gd name="connsiteY2-588" fmla="*/ 2137144 h 5890437"/>
                <a:gd name="connsiteX3-589" fmla="*/ 447 w 5381793"/>
                <a:gd name="connsiteY3-590" fmla="*/ 3051544 h 5890437"/>
                <a:gd name="connsiteX4-591" fmla="*/ 510810 w 5381793"/>
                <a:gd name="connsiteY4-592" fmla="*/ 3327991 h 5890437"/>
                <a:gd name="connsiteX5-593" fmla="*/ 298158 w 5381793"/>
                <a:gd name="connsiteY5-594" fmla="*/ 3657600 h 5890437"/>
                <a:gd name="connsiteX6-595" fmla="*/ 489544 w 5381793"/>
                <a:gd name="connsiteY6-596" fmla="*/ 3870251 h 5890437"/>
                <a:gd name="connsiteX7-597" fmla="*/ 372586 w 5381793"/>
                <a:gd name="connsiteY7-598" fmla="*/ 4061637 h 5890437"/>
                <a:gd name="connsiteX8-599" fmla="*/ 563972 w 5381793"/>
                <a:gd name="connsiteY8-600" fmla="*/ 4316819 h 5890437"/>
                <a:gd name="connsiteX9-601" fmla="*/ 500177 w 5381793"/>
                <a:gd name="connsiteY9-602" fmla="*/ 4976037 h 5890437"/>
                <a:gd name="connsiteX10-603" fmla="*/ 1754819 w 5381793"/>
                <a:gd name="connsiteY10-604" fmla="*/ 5199321 h 5890437"/>
                <a:gd name="connsiteX11-605" fmla="*/ 1946205 w 5381793"/>
                <a:gd name="connsiteY11-606" fmla="*/ 5890437 h 5890437"/>
                <a:gd name="connsiteX12-607" fmla="*/ 4785098 w 5381793"/>
                <a:gd name="connsiteY12-608" fmla="*/ 5858540 h 5890437"/>
                <a:gd name="connsiteX13-609" fmla="*/ 4891424 w 5381793"/>
                <a:gd name="connsiteY13-610" fmla="*/ 3519377 h 5890437"/>
                <a:gd name="connsiteX14-611" fmla="*/ 3030726 w 5381793"/>
                <a:gd name="connsiteY14-612" fmla="*/ 0 h 5890437"/>
                <a:gd name="connsiteX0-613" fmla="*/ 3030726 w 5381793"/>
                <a:gd name="connsiteY0-614" fmla="*/ 0 h 5890437"/>
                <a:gd name="connsiteX1-615" fmla="*/ 872315 w 5381793"/>
                <a:gd name="connsiteY1-616" fmla="*/ 1063257 h 5890437"/>
                <a:gd name="connsiteX2-617" fmla="*/ 649032 w 5381793"/>
                <a:gd name="connsiteY2-618" fmla="*/ 2137144 h 5890437"/>
                <a:gd name="connsiteX3-619" fmla="*/ 447 w 5381793"/>
                <a:gd name="connsiteY3-620" fmla="*/ 3051544 h 5890437"/>
                <a:gd name="connsiteX4-621" fmla="*/ 510810 w 5381793"/>
                <a:gd name="connsiteY4-622" fmla="*/ 3327991 h 5890437"/>
                <a:gd name="connsiteX5-623" fmla="*/ 298158 w 5381793"/>
                <a:gd name="connsiteY5-624" fmla="*/ 3657600 h 5890437"/>
                <a:gd name="connsiteX6-625" fmla="*/ 489544 w 5381793"/>
                <a:gd name="connsiteY6-626" fmla="*/ 3870251 h 5890437"/>
                <a:gd name="connsiteX7-627" fmla="*/ 372586 w 5381793"/>
                <a:gd name="connsiteY7-628" fmla="*/ 4061637 h 5890437"/>
                <a:gd name="connsiteX8-629" fmla="*/ 563972 w 5381793"/>
                <a:gd name="connsiteY8-630" fmla="*/ 4316819 h 5890437"/>
                <a:gd name="connsiteX9-631" fmla="*/ 500177 w 5381793"/>
                <a:gd name="connsiteY9-632" fmla="*/ 4976037 h 5890437"/>
                <a:gd name="connsiteX10-633" fmla="*/ 1754819 w 5381793"/>
                <a:gd name="connsiteY10-634" fmla="*/ 5199321 h 5890437"/>
                <a:gd name="connsiteX11-635" fmla="*/ 1946205 w 5381793"/>
                <a:gd name="connsiteY11-636" fmla="*/ 5890437 h 5890437"/>
                <a:gd name="connsiteX12-637" fmla="*/ 4785098 w 5381793"/>
                <a:gd name="connsiteY12-638" fmla="*/ 5858540 h 5890437"/>
                <a:gd name="connsiteX13-639" fmla="*/ 4891424 w 5381793"/>
                <a:gd name="connsiteY13-640" fmla="*/ 3519377 h 5890437"/>
                <a:gd name="connsiteX14-641" fmla="*/ 3030726 w 5381793"/>
                <a:gd name="connsiteY14-642" fmla="*/ 0 h 5890437"/>
                <a:gd name="connsiteX0-643" fmla="*/ 3030726 w 5381793"/>
                <a:gd name="connsiteY0-644" fmla="*/ 0 h 5890437"/>
                <a:gd name="connsiteX1-645" fmla="*/ 872315 w 5381793"/>
                <a:gd name="connsiteY1-646" fmla="*/ 1063257 h 5890437"/>
                <a:gd name="connsiteX2-647" fmla="*/ 649032 w 5381793"/>
                <a:gd name="connsiteY2-648" fmla="*/ 2137144 h 5890437"/>
                <a:gd name="connsiteX3-649" fmla="*/ 447 w 5381793"/>
                <a:gd name="connsiteY3-650" fmla="*/ 3051544 h 5890437"/>
                <a:gd name="connsiteX4-651" fmla="*/ 510810 w 5381793"/>
                <a:gd name="connsiteY4-652" fmla="*/ 3327991 h 5890437"/>
                <a:gd name="connsiteX5-653" fmla="*/ 298158 w 5381793"/>
                <a:gd name="connsiteY5-654" fmla="*/ 3657600 h 5890437"/>
                <a:gd name="connsiteX6-655" fmla="*/ 489544 w 5381793"/>
                <a:gd name="connsiteY6-656" fmla="*/ 3870251 h 5890437"/>
                <a:gd name="connsiteX7-657" fmla="*/ 372586 w 5381793"/>
                <a:gd name="connsiteY7-658" fmla="*/ 4061637 h 5890437"/>
                <a:gd name="connsiteX8-659" fmla="*/ 563972 w 5381793"/>
                <a:gd name="connsiteY8-660" fmla="*/ 4316819 h 5890437"/>
                <a:gd name="connsiteX9-661" fmla="*/ 500177 w 5381793"/>
                <a:gd name="connsiteY9-662" fmla="*/ 4976037 h 5890437"/>
                <a:gd name="connsiteX10-663" fmla="*/ 1754819 w 5381793"/>
                <a:gd name="connsiteY10-664" fmla="*/ 5199321 h 5890437"/>
                <a:gd name="connsiteX11-665" fmla="*/ 1946205 w 5381793"/>
                <a:gd name="connsiteY11-666" fmla="*/ 5890437 h 5890437"/>
                <a:gd name="connsiteX12-667" fmla="*/ 4785098 w 5381793"/>
                <a:gd name="connsiteY12-668" fmla="*/ 5858540 h 5890437"/>
                <a:gd name="connsiteX13-669" fmla="*/ 4891424 w 5381793"/>
                <a:gd name="connsiteY13-670" fmla="*/ 3519377 h 5890437"/>
                <a:gd name="connsiteX14-671" fmla="*/ 3030726 w 5381793"/>
                <a:gd name="connsiteY14-672" fmla="*/ 0 h 5890437"/>
                <a:gd name="connsiteX0-673" fmla="*/ 3030726 w 5381793"/>
                <a:gd name="connsiteY0-674" fmla="*/ 0 h 5890437"/>
                <a:gd name="connsiteX1-675" fmla="*/ 872315 w 5381793"/>
                <a:gd name="connsiteY1-676" fmla="*/ 1063257 h 5890437"/>
                <a:gd name="connsiteX2-677" fmla="*/ 649032 w 5381793"/>
                <a:gd name="connsiteY2-678" fmla="*/ 2137144 h 5890437"/>
                <a:gd name="connsiteX3-679" fmla="*/ 447 w 5381793"/>
                <a:gd name="connsiteY3-680" fmla="*/ 3051544 h 5890437"/>
                <a:gd name="connsiteX4-681" fmla="*/ 510810 w 5381793"/>
                <a:gd name="connsiteY4-682" fmla="*/ 3327991 h 5890437"/>
                <a:gd name="connsiteX5-683" fmla="*/ 298158 w 5381793"/>
                <a:gd name="connsiteY5-684" fmla="*/ 3657600 h 5890437"/>
                <a:gd name="connsiteX6-685" fmla="*/ 489544 w 5381793"/>
                <a:gd name="connsiteY6-686" fmla="*/ 3870251 h 5890437"/>
                <a:gd name="connsiteX7-687" fmla="*/ 372586 w 5381793"/>
                <a:gd name="connsiteY7-688" fmla="*/ 4061637 h 5890437"/>
                <a:gd name="connsiteX8-689" fmla="*/ 563972 w 5381793"/>
                <a:gd name="connsiteY8-690" fmla="*/ 4316819 h 5890437"/>
                <a:gd name="connsiteX9-691" fmla="*/ 500177 w 5381793"/>
                <a:gd name="connsiteY9-692" fmla="*/ 4976037 h 5890437"/>
                <a:gd name="connsiteX10-693" fmla="*/ 1754819 w 5381793"/>
                <a:gd name="connsiteY10-694" fmla="*/ 5199321 h 5890437"/>
                <a:gd name="connsiteX11-695" fmla="*/ 1946205 w 5381793"/>
                <a:gd name="connsiteY11-696" fmla="*/ 5890437 h 5890437"/>
                <a:gd name="connsiteX12-697" fmla="*/ 4785098 w 5381793"/>
                <a:gd name="connsiteY12-698" fmla="*/ 5858540 h 5890437"/>
                <a:gd name="connsiteX13-699" fmla="*/ 4891424 w 5381793"/>
                <a:gd name="connsiteY13-700" fmla="*/ 3519377 h 5890437"/>
                <a:gd name="connsiteX14-701" fmla="*/ 3030726 w 5381793"/>
                <a:gd name="connsiteY14-702" fmla="*/ 0 h 5890437"/>
                <a:gd name="connsiteX0-703" fmla="*/ 3030726 w 5381793"/>
                <a:gd name="connsiteY0-704" fmla="*/ 0 h 5890437"/>
                <a:gd name="connsiteX1-705" fmla="*/ 872315 w 5381793"/>
                <a:gd name="connsiteY1-706" fmla="*/ 1063257 h 5890437"/>
                <a:gd name="connsiteX2-707" fmla="*/ 649032 w 5381793"/>
                <a:gd name="connsiteY2-708" fmla="*/ 2137144 h 5890437"/>
                <a:gd name="connsiteX3-709" fmla="*/ 447 w 5381793"/>
                <a:gd name="connsiteY3-710" fmla="*/ 3051544 h 5890437"/>
                <a:gd name="connsiteX4-711" fmla="*/ 510810 w 5381793"/>
                <a:gd name="connsiteY4-712" fmla="*/ 3327991 h 5890437"/>
                <a:gd name="connsiteX5-713" fmla="*/ 298158 w 5381793"/>
                <a:gd name="connsiteY5-714" fmla="*/ 3657600 h 5890437"/>
                <a:gd name="connsiteX6-715" fmla="*/ 489544 w 5381793"/>
                <a:gd name="connsiteY6-716" fmla="*/ 3870251 h 5890437"/>
                <a:gd name="connsiteX7-717" fmla="*/ 372586 w 5381793"/>
                <a:gd name="connsiteY7-718" fmla="*/ 4061637 h 5890437"/>
                <a:gd name="connsiteX8-719" fmla="*/ 563972 w 5381793"/>
                <a:gd name="connsiteY8-720" fmla="*/ 4316819 h 5890437"/>
                <a:gd name="connsiteX9-721" fmla="*/ 500177 w 5381793"/>
                <a:gd name="connsiteY9-722" fmla="*/ 4976037 h 5890437"/>
                <a:gd name="connsiteX10-723" fmla="*/ 1754819 w 5381793"/>
                <a:gd name="connsiteY10-724" fmla="*/ 5199321 h 5890437"/>
                <a:gd name="connsiteX11-725" fmla="*/ 1946205 w 5381793"/>
                <a:gd name="connsiteY11-726" fmla="*/ 5890437 h 5890437"/>
                <a:gd name="connsiteX12-727" fmla="*/ 4785098 w 5381793"/>
                <a:gd name="connsiteY12-728" fmla="*/ 5858540 h 5890437"/>
                <a:gd name="connsiteX13-729" fmla="*/ 4891424 w 5381793"/>
                <a:gd name="connsiteY13-730" fmla="*/ 3519377 h 5890437"/>
                <a:gd name="connsiteX14-731" fmla="*/ 3030726 w 5381793"/>
                <a:gd name="connsiteY14-732" fmla="*/ 0 h 5890437"/>
                <a:gd name="connsiteX0-733" fmla="*/ 3030726 w 5381793"/>
                <a:gd name="connsiteY0-734" fmla="*/ 0 h 5890437"/>
                <a:gd name="connsiteX1-735" fmla="*/ 872315 w 5381793"/>
                <a:gd name="connsiteY1-736" fmla="*/ 1063257 h 5890437"/>
                <a:gd name="connsiteX2-737" fmla="*/ 649032 w 5381793"/>
                <a:gd name="connsiteY2-738" fmla="*/ 2137144 h 5890437"/>
                <a:gd name="connsiteX3-739" fmla="*/ 447 w 5381793"/>
                <a:gd name="connsiteY3-740" fmla="*/ 3051544 h 5890437"/>
                <a:gd name="connsiteX4-741" fmla="*/ 510810 w 5381793"/>
                <a:gd name="connsiteY4-742" fmla="*/ 3327991 h 5890437"/>
                <a:gd name="connsiteX5-743" fmla="*/ 298158 w 5381793"/>
                <a:gd name="connsiteY5-744" fmla="*/ 3657600 h 5890437"/>
                <a:gd name="connsiteX6-745" fmla="*/ 489544 w 5381793"/>
                <a:gd name="connsiteY6-746" fmla="*/ 3870251 h 5890437"/>
                <a:gd name="connsiteX7-747" fmla="*/ 372586 w 5381793"/>
                <a:gd name="connsiteY7-748" fmla="*/ 4061637 h 5890437"/>
                <a:gd name="connsiteX8-749" fmla="*/ 563972 w 5381793"/>
                <a:gd name="connsiteY8-750" fmla="*/ 4316819 h 5890437"/>
                <a:gd name="connsiteX9-751" fmla="*/ 500177 w 5381793"/>
                <a:gd name="connsiteY9-752" fmla="*/ 4976037 h 5890437"/>
                <a:gd name="connsiteX10-753" fmla="*/ 1754819 w 5381793"/>
                <a:gd name="connsiteY10-754" fmla="*/ 5199321 h 5890437"/>
                <a:gd name="connsiteX11-755" fmla="*/ 1946205 w 5381793"/>
                <a:gd name="connsiteY11-756" fmla="*/ 5890437 h 5890437"/>
                <a:gd name="connsiteX12-757" fmla="*/ 4785098 w 5381793"/>
                <a:gd name="connsiteY12-758" fmla="*/ 5858540 h 5890437"/>
                <a:gd name="connsiteX13-759" fmla="*/ 4891424 w 5381793"/>
                <a:gd name="connsiteY13-760" fmla="*/ 3519377 h 5890437"/>
                <a:gd name="connsiteX14-761" fmla="*/ 3030726 w 5381793"/>
                <a:gd name="connsiteY14-762" fmla="*/ 0 h 5890437"/>
                <a:gd name="connsiteX0-763" fmla="*/ 3030726 w 5381793"/>
                <a:gd name="connsiteY0-764" fmla="*/ 0 h 5890437"/>
                <a:gd name="connsiteX1-765" fmla="*/ 890128 w 5381793"/>
                <a:gd name="connsiteY1-766" fmla="*/ 1098883 h 5890437"/>
                <a:gd name="connsiteX2-767" fmla="*/ 649032 w 5381793"/>
                <a:gd name="connsiteY2-768" fmla="*/ 2137144 h 5890437"/>
                <a:gd name="connsiteX3-769" fmla="*/ 447 w 5381793"/>
                <a:gd name="connsiteY3-770" fmla="*/ 3051544 h 5890437"/>
                <a:gd name="connsiteX4-771" fmla="*/ 510810 w 5381793"/>
                <a:gd name="connsiteY4-772" fmla="*/ 3327991 h 5890437"/>
                <a:gd name="connsiteX5-773" fmla="*/ 298158 w 5381793"/>
                <a:gd name="connsiteY5-774" fmla="*/ 3657600 h 5890437"/>
                <a:gd name="connsiteX6-775" fmla="*/ 489544 w 5381793"/>
                <a:gd name="connsiteY6-776" fmla="*/ 3870251 h 5890437"/>
                <a:gd name="connsiteX7-777" fmla="*/ 372586 w 5381793"/>
                <a:gd name="connsiteY7-778" fmla="*/ 4061637 h 5890437"/>
                <a:gd name="connsiteX8-779" fmla="*/ 563972 w 5381793"/>
                <a:gd name="connsiteY8-780" fmla="*/ 4316819 h 5890437"/>
                <a:gd name="connsiteX9-781" fmla="*/ 500177 w 5381793"/>
                <a:gd name="connsiteY9-782" fmla="*/ 4976037 h 5890437"/>
                <a:gd name="connsiteX10-783" fmla="*/ 1754819 w 5381793"/>
                <a:gd name="connsiteY10-784" fmla="*/ 5199321 h 5890437"/>
                <a:gd name="connsiteX11-785" fmla="*/ 1946205 w 5381793"/>
                <a:gd name="connsiteY11-786" fmla="*/ 5890437 h 5890437"/>
                <a:gd name="connsiteX12-787" fmla="*/ 4785098 w 5381793"/>
                <a:gd name="connsiteY12-788" fmla="*/ 5858540 h 5890437"/>
                <a:gd name="connsiteX13-789" fmla="*/ 4891424 w 5381793"/>
                <a:gd name="connsiteY13-790" fmla="*/ 3519377 h 5890437"/>
                <a:gd name="connsiteX14-791" fmla="*/ 3030726 w 5381793"/>
                <a:gd name="connsiteY14-792" fmla="*/ 0 h 5890437"/>
                <a:gd name="connsiteX0-793" fmla="*/ 3030726 w 5381793"/>
                <a:gd name="connsiteY0-794" fmla="*/ 0 h 5890437"/>
                <a:gd name="connsiteX1-795" fmla="*/ 890128 w 5381793"/>
                <a:gd name="connsiteY1-796" fmla="*/ 1098883 h 5890437"/>
                <a:gd name="connsiteX2-797" fmla="*/ 649032 w 5381793"/>
                <a:gd name="connsiteY2-798" fmla="*/ 2137144 h 5890437"/>
                <a:gd name="connsiteX3-799" fmla="*/ 447 w 5381793"/>
                <a:gd name="connsiteY3-800" fmla="*/ 3051544 h 5890437"/>
                <a:gd name="connsiteX4-801" fmla="*/ 510810 w 5381793"/>
                <a:gd name="connsiteY4-802" fmla="*/ 3327991 h 5890437"/>
                <a:gd name="connsiteX5-803" fmla="*/ 298158 w 5381793"/>
                <a:gd name="connsiteY5-804" fmla="*/ 3657600 h 5890437"/>
                <a:gd name="connsiteX6-805" fmla="*/ 489544 w 5381793"/>
                <a:gd name="connsiteY6-806" fmla="*/ 3870251 h 5890437"/>
                <a:gd name="connsiteX7-807" fmla="*/ 372586 w 5381793"/>
                <a:gd name="connsiteY7-808" fmla="*/ 4061637 h 5890437"/>
                <a:gd name="connsiteX8-809" fmla="*/ 563972 w 5381793"/>
                <a:gd name="connsiteY8-810" fmla="*/ 4316819 h 5890437"/>
                <a:gd name="connsiteX9-811" fmla="*/ 500177 w 5381793"/>
                <a:gd name="connsiteY9-812" fmla="*/ 4976037 h 5890437"/>
                <a:gd name="connsiteX10-813" fmla="*/ 1754819 w 5381793"/>
                <a:gd name="connsiteY10-814" fmla="*/ 5199321 h 5890437"/>
                <a:gd name="connsiteX11-815" fmla="*/ 1946205 w 5381793"/>
                <a:gd name="connsiteY11-816" fmla="*/ 5890437 h 5890437"/>
                <a:gd name="connsiteX12-817" fmla="*/ 4785098 w 5381793"/>
                <a:gd name="connsiteY12-818" fmla="*/ 5858540 h 5890437"/>
                <a:gd name="connsiteX13-819" fmla="*/ 4891424 w 5381793"/>
                <a:gd name="connsiteY13-820" fmla="*/ 3519377 h 5890437"/>
                <a:gd name="connsiteX14-821" fmla="*/ 3030726 w 5381793"/>
                <a:gd name="connsiteY14-822" fmla="*/ 0 h 5890437"/>
                <a:gd name="connsiteX0-823" fmla="*/ 3030764 w 5381831"/>
                <a:gd name="connsiteY0-824" fmla="*/ 0 h 5890437"/>
                <a:gd name="connsiteX1-825" fmla="*/ 890166 w 5381831"/>
                <a:gd name="connsiteY1-826" fmla="*/ 1098883 h 5890437"/>
                <a:gd name="connsiteX2-827" fmla="*/ 607506 w 5381831"/>
                <a:gd name="connsiteY2-828" fmla="*/ 2172770 h 5890437"/>
                <a:gd name="connsiteX3-829" fmla="*/ 485 w 5381831"/>
                <a:gd name="connsiteY3-830" fmla="*/ 3051544 h 5890437"/>
                <a:gd name="connsiteX4-831" fmla="*/ 510848 w 5381831"/>
                <a:gd name="connsiteY4-832" fmla="*/ 3327991 h 5890437"/>
                <a:gd name="connsiteX5-833" fmla="*/ 298196 w 5381831"/>
                <a:gd name="connsiteY5-834" fmla="*/ 3657600 h 5890437"/>
                <a:gd name="connsiteX6-835" fmla="*/ 489582 w 5381831"/>
                <a:gd name="connsiteY6-836" fmla="*/ 3870251 h 5890437"/>
                <a:gd name="connsiteX7-837" fmla="*/ 372624 w 5381831"/>
                <a:gd name="connsiteY7-838" fmla="*/ 4061637 h 5890437"/>
                <a:gd name="connsiteX8-839" fmla="*/ 564010 w 5381831"/>
                <a:gd name="connsiteY8-840" fmla="*/ 4316819 h 5890437"/>
                <a:gd name="connsiteX9-841" fmla="*/ 500215 w 5381831"/>
                <a:gd name="connsiteY9-842" fmla="*/ 4976037 h 5890437"/>
                <a:gd name="connsiteX10-843" fmla="*/ 1754857 w 5381831"/>
                <a:gd name="connsiteY10-844" fmla="*/ 5199321 h 5890437"/>
                <a:gd name="connsiteX11-845" fmla="*/ 1946243 w 5381831"/>
                <a:gd name="connsiteY11-846" fmla="*/ 5890437 h 5890437"/>
                <a:gd name="connsiteX12-847" fmla="*/ 4785136 w 5381831"/>
                <a:gd name="connsiteY12-848" fmla="*/ 5858540 h 5890437"/>
                <a:gd name="connsiteX13-849" fmla="*/ 4891462 w 5381831"/>
                <a:gd name="connsiteY13-850" fmla="*/ 3519377 h 5890437"/>
                <a:gd name="connsiteX14-851" fmla="*/ 3030764 w 5381831"/>
                <a:gd name="connsiteY14-852" fmla="*/ 0 h 5890437"/>
                <a:gd name="connsiteX0-853" fmla="*/ 3030764 w 5381831"/>
                <a:gd name="connsiteY0-854" fmla="*/ 0 h 5890437"/>
                <a:gd name="connsiteX1-855" fmla="*/ 890166 w 5381831"/>
                <a:gd name="connsiteY1-856" fmla="*/ 1098883 h 5890437"/>
                <a:gd name="connsiteX2-857" fmla="*/ 607506 w 5381831"/>
                <a:gd name="connsiteY2-858" fmla="*/ 2172770 h 5890437"/>
                <a:gd name="connsiteX3-859" fmla="*/ 485 w 5381831"/>
                <a:gd name="connsiteY3-860" fmla="*/ 3051544 h 5890437"/>
                <a:gd name="connsiteX4-861" fmla="*/ 510848 w 5381831"/>
                <a:gd name="connsiteY4-862" fmla="*/ 3327991 h 5890437"/>
                <a:gd name="connsiteX5-863" fmla="*/ 298196 w 5381831"/>
                <a:gd name="connsiteY5-864" fmla="*/ 3657600 h 5890437"/>
                <a:gd name="connsiteX6-865" fmla="*/ 489582 w 5381831"/>
                <a:gd name="connsiteY6-866" fmla="*/ 3870251 h 5890437"/>
                <a:gd name="connsiteX7-867" fmla="*/ 372624 w 5381831"/>
                <a:gd name="connsiteY7-868" fmla="*/ 4061637 h 5890437"/>
                <a:gd name="connsiteX8-869" fmla="*/ 564010 w 5381831"/>
                <a:gd name="connsiteY8-870" fmla="*/ 4316819 h 5890437"/>
                <a:gd name="connsiteX9-871" fmla="*/ 500215 w 5381831"/>
                <a:gd name="connsiteY9-872" fmla="*/ 4976037 h 5890437"/>
                <a:gd name="connsiteX10-873" fmla="*/ 1754857 w 5381831"/>
                <a:gd name="connsiteY10-874" fmla="*/ 5199321 h 5890437"/>
                <a:gd name="connsiteX11-875" fmla="*/ 1946243 w 5381831"/>
                <a:gd name="connsiteY11-876" fmla="*/ 5890437 h 5890437"/>
                <a:gd name="connsiteX12-877" fmla="*/ 4785136 w 5381831"/>
                <a:gd name="connsiteY12-878" fmla="*/ 5858540 h 5890437"/>
                <a:gd name="connsiteX13-879" fmla="*/ 4891462 w 5381831"/>
                <a:gd name="connsiteY13-880" fmla="*/ 3519377 h 5890437"/>
                <a:gd name="connsiteX14-881" fmla="*/ 3030764 w 5381831"/>
                <a:gd name="connsiteY14-882" fmla="*/ 0 h 5890437"/>
                <a:gd name="connsiteX0-883" fmla="*/ 3030839 w 5381906"/>
                <a:gd name="connsiteY0-884" fmla="*/ 0 h 5890437"/>
                <a:gd name="connsiteX1-885" fmla="*/ 890241 w 5381906"/>
                <a:gd name="connsiteY1-886" fmla="*/ 1098883 h 5890437"/>
                <a:gd name="connsiteX2-887" fmla="*/ 607581 w 5381906"/>
                <a:gd name="connsiteY2-888" fmla="*/ 2172770 h 5890437"/>
                <a:gd name="connsiteX3-889" fmla="*/ 560 w 5381906"/>
                <a:gd name="connsiteY3-890" fmla="*/ 3051544 h 5890437"/>
                <a:gd name="connsiteX4-891" fmla="*/ 510923 w 5381906"/>
                <a:gd name="connsiteY4-892" fmla="*/ 3327991 h 5890437"/>
                <a:gd name="connsiteX5-893" fmla="*/ 298271 w 5381906"/>
                <a:gd name="connsiteY5-894" fmla="*/ 3657600 h 5890437"/>
                <a:gd name="connsiteX6-895" fmla="*/ 489657 w 5381906"/>
                <a:gd name="connsiteY6-896" fmla="*/ 3870251 h 5890437"/>
                <a:gd name="connsiteX7-897" fmla="*/ 372699 w 5381906"/>
                <a:gd name="connsiteY7-898" fmla="*/ 4061637 h 5890437"/>
                <a:gd name="connsiteX8-899" fmla="*/ 564085 w 5381906"/>
                <a:gd name="connsiteY8-900" fmla="*/ 4316819 h 5890437"/>
                <a:gd name="connsiteX9-901" fmla="*/ 500290 w 5381906"/>
                <a:gd name="connsiteY9-902" fmla="*/ 4976037 h 5890437"/>
                <a:gd name="connsiteX10-903" fmla="*/ 1754932 w 5381906"/>
                <a:gd name="connsiteY10-904" fmla="*/ 5199321 h 5890437"/>
                <a:gd name="connsiteX11-905" fmla="*/ 1946318 w 5381906"/>
                <a:gd name="connsiteY11-906" fmla="*/ 5890437 h 5890437"/>
                <a:gd name="connsiteX12-907" fmla="*/ 4785211 w 5381906"/>
                <a:gd name="connsiteY12-908" fmla="*/ 5858540 h 5890437"/>
                <a:gd name="connsiteX13-909" fmla="*/ 4891537 w 5381906"/>
                <a:gd name="connsiteY13-910" fmla="*/ 3519377 h 5890437"/>
                <a:gd name="connsiteX14-911" fmla="*/ 3030839 w 5381906"/>
                <a:gd name="connsiteY14-912" fmla="*/ 0 h 5890437"/>
                <a:gd name="connsiteX0-913" fmla="*/ 3030839 w 5381906"/>
                <a:gd name="connsiteY0-914" fmla="*/ 0 h 5890437"/>
                <a:gd name="connsiteX1-915" fmla="*/ 890241 w 5381906"/>
                <a:gd name="connsiteY1-916" fmla="*/ 1098883 h 5890437"/>
                <a:gd name="connsiteX2-917" fmla="*/ 607581 w 5381906"/>
                <a:gd name="connsiteY2-918" fmla="*/ 2172770 h 5890437"/>
                <a:gd name="connsiteX3-919" fmla="*/ 560 w 5381906"/>
                <a:gd name="connsiteY3-920" fmla="*/ 3051544 h 5890437"/>
                <a:gd name="connsiteX4-921" fmla="*/ 510923 w 5381906"/>
                <a:gd name="connsiteY4-922" fmla="*/ 3327991 h 5890437"/>
                <a:gd name="connsiteX5-923" fmla="*/ 298271 w 5381906"/>
                <a:gd name="connsiteY5-924" fmla="*/ 3657600 h 5890437"/>
                <a:gd name="connsiteX6-925" fmla="*/ 489657 w 5381906"/>
                <a:gd name="connsiteY6-926" fmla="*/ 3870251 h 5890437"/>
                <a:gd name="connsiteX7-927" fmla="*/ 372699 w 5381906"/>
                <a:gd name="connsiteY7-928" fmla="*/ 4061637 h 5890437"/>
                <a:gd name="connsiteX8-929" fmla="*/ 564085 w 5381906"/>
                <a:gd name="connsiteY8-930" fmla="*/ 4316819 h 5890437"/>
                <a:gd name="connsiteX9-931" fmla="*/ 500290 w 5381906"/>
                <a:gd name="connsiteY9-932" fmla="*/ 4976037 h 5890437"/>
                <a:gd name="connsiteX10-933" fmla="*/ 1754932 w 5381906"/>
                <a:gd name="connsiteY10-934" fmla="*/ 5199321 h 5890437"/>
                <a:gd name="connsiteX11-935" fmla="*/ 1946318 w 5381906"/>
                <a:gd name="connsiteY11-936" fmla="*/ 5890437 h 5890437"/>
                <a:gd name="connsiteX12-937" fmla="*/ 4785211 w 5381906"/>
                <a:gd name="connsiteY12-938" fmla="*/ 5858540 h 5890437"/>
                <a:gd name="connsiteX13-939" fmla="*/ 4891537 w 5381906"/>
                <a:gd name="connsiteY13-940" fmla="*/ 3519377 h 5890437"/>
                <a:gd name="connsiteX14-941" fmla="*/ 3030839 w 5381906"/>
                <a:gd name="connsiteY14-942" fmla="*/ 0 h 5890437"/>
                <a:gd name="connsiteX0-943" fmla="*/ 3030839 w 5381906"/>
                <a:gd name="connsiteY0-944" fmla="*/ 0 h 5890437"/>
                <a:gd name="connsiteX1-945" fmla="*/ 890241 w 5381906"/>
                <a:gd name="connsiteY1-946" fmla="*/ 1098883 h 5890437"/>
                <a:gd name="connsiteX2-947" fmla="*/ 607581 w 5381906"/>
                <a:gd name="connsiteY2-948" fmla="*/ 2172770 h 5890437"/>
                <a:gd name="connsiteX3-949" fmla="*/ 560 w 5381906"/>
                <a:gd name="connsiteY3-950" fmla="*/ 3051544 h 5890437"/>
                <a:gd name="connsiteX4-951" fmla="*/ 510923 w 5381906"/>
                <a:gd name="connsiteY4-952" fmla="*/ 3327991 h 5890437"/>
                <a:gd name="connsiteX5-953" fmla="*/ 298271 w 5381906"/>
                <a:gd name="connsiteY5-954" fmla="*/ 3657600 h 5890437"/>
                <a:gd name="connsiteX6-955" fmla="*/ 489657 w 5381906"/>
                <a:gd name="connsiteY6-956" fmla="*/ 3870251 h 5890437"/>
                <a:gd name="connsiteX7-957" fmla="*/ 372699 w 5381906"/>
                <a:gd name="connsiteY7-958" fmla="*/ 4061637 h 5890437"/>
                <a:gd name="connsiteX8-959" fmla="*/ 564085 w 5381906"/>
                <a:gd name="connsiteY8-960" fmla="*/ 4316819 h 5890437"/>
                <a:gd name="connsiteX9-961" fmla="*/ 500290 w 5381906"/>
                <a:gd name="connsiteY9-962" fmla="*/ 4976037 h 5890437"/>
                <a:gd name="connsiteX10-963" fmla="*/ 1754932 w 5381906"/>
                <a:gd name="connsiteY10-964" fmla="*/ 5199321 h 5890437"/>
                <a:gd name="connsiteX11-965" fmla="*/ 1946318 w 5381906"/>
                <a:gd name="connsiteY11-966" fmla="*/ 5890437 h 5890437"/>
                <a:gd name="connsiteX12-967" fmla="*/ 4785211 w 5381906"/>
                <a:gd name="connsiteY12-968" fmla="*/ 5858540 h 5890437"/>
                <a:gd name="connsiteX13-969" fmla="*/ 4891537 w 5381906"/>
                <a:gd name="connsiteY13-970" fmla="*/ 3519377 h 5890437"/>
                <a:gd name="connsiteX14-971" fmla="*/ 3030839 w 5381906"/>
                <a:gd name="connsiteY14-972" fmla="*/ 0 h 5890437"/>
                <a:gd name="connsiteX0-973" fmla="*/ 3030839 w 5381906"/>
                <a:gd name="connsiteY0-974" fmla="*/ 0 h 5890437"/>
                <a:gd name="connsiteX1-975" fmla="*/ 890241 w 5381906"/>
                <a:gd name="connsiteY1-976" fmla="*/ 1098883 h 5890437"/>
                <a:gd name="connsiteX2-977" fmla="*/ 607581 w 5381906"/>
                <a:gd name="connsiteY2-978" fmla="*/ 2172770 h 5890437"/>
                <a:gd name="connsiteX3-979" fmla="*/ 560 w 5381906"/>
                <a:gd name="connsiteY3-980" fmla="*/ 3051544 h 5890437"/>
                <a:gd name="connsiteX4-981" fmla="*/ 510923 w 5381906"/>
                <a:gd name="connsiteY4-982" fmla="*/ 3327991 h 5890437"/>
                <a:gd name="connsiteX5-983" fmla="*/ 339835 w 5381906"/>
                <a:gd name="connsiteY5-984" fmla="*/ 3734790 h 5890437"/>
                <a:gd name="connsiteX6-985" fmla="*/ 489657 w 5381906"/>
                <a:gd name="connsiteY6-986" fmla="*/ 3870251 h 5890437"/>
                <a:gd name="connsiteX7-987" fmla="*/ 372699 w 5381906"/>
                <a:gd name="connsiteY7-988" fmla="*/ 4061637 h 5890437"/>
                <a:gd name="connsiteX8-989" fmla="*/ 564085 w 5381906"/>
                <a:gd name="connsiteY8-990" fmla="*/ 4316819 h 5890437"/>
                <a:gd name="connsiteX9-991" fmla="*/ 500290 w 5381906"/>
                <a:gd name="connsiteY9-992" fmla="*/ 4976037 h 5890437"/>
                <a:gd name="connsiteX10-993" fmla="*/ 1754932 w 5381906"/>
                <a:gd name="connsiteY10-994" fmla="*/ 5199321 h 5890437"/>
                <a:gd name="connsiteX11-995" fmla="*/ 1946318 w 5381906"/>
                <a:gd name="connsiteY11-996" fmla="*/ 5890437 h 5890437"/>
                <a:gd name="connsiteX12-997" fmla="*/ 4785211 w 5381906"/>
                <a:gd name="connsiteY12-998" fmla="*/ 5858540 h 5890437"/>
                <a:gd name="connsiteX13-999" fmla="*/ 4891537 w 5381906"/>
                <a:gd name="connsiteY13-1000" fmla="*/ 3519377 h 5890437"/>
                <a:gd name="connsiteX14-1001" fmla="*/ 3030839 w 5381906"/>
                <a:gd name="connsiteY14-1002" fmla="*/ 0 h 5890437"/>
                <a:gd name="connsiteX0-1003" fmla="*/ 3030839 w 5381906"/>
                <a:gd name="connsiteY0-1004" fmla="*/ 0 h 5890437"/>
                <a:gd name="connsiteX1-1005" fmla="*/ 890241 w 5381906"/>
                <a:gd name="connsiteY1-1006" fmla="*/ 1098883 h 5890437"/>
                <a:gd name="connsiteX2-1007" fmla="*/ 607581 w 5381906"/>
                <a:gd name="connsiteY2-1008" fmla="*/ 2172770 h 5890437"/>
                <a:gd name="connsiteX3-1009" fmla="*/ 560 w 5381906"/>
                <a:gd name="connsiteY3-1010" fmla="*/ 3051544 h 5890437"/>
                <a:gd name="connsiteX4-1011" fmla="*/ 510923 w 5381906"/>
                <a:gd name="connsiteY4-1012" fmla="*/ 3327991 h 5890437"/>
                <a:gd name="connsiteX5-1013" fmla="*/ 339835 w 5381906"/>
                <a:gd name="connsiteY5-1014" fmla="*/ 3734790 h 5890437"/>
                <a:gd name="connsiteX6-1015" fmla="*/ 489657 w 5381906"/>
                <a:gd name="connsiteY6-1016" fmla="*/ 3870251 h 5890437"/>
                <a:gd name="connsiteX7-1017" fmla="*/ 372699 w 5381906"/>
                <a:gd name="connsiteY7-1018" fmla="*/ 4061637 h 5890437"/>
                <a:gd name="connsiteX8-1019" fmla="*/ 564085 w 5381906"/>
                <a:gd name="connsiteY8-1020" fmla="*/ 4316819 h 5890437"/>
                <a:gd name="connsiteX9-1021" fmla="*/ 500290 w 5381906"/>
                <a:gd name="connsiteY9-1022" fmla="*/ 4976037 h 5890437"/>
                <a:gd name="connsiteX10-1023" fmla="*/ 1754932 w 5381906"/>
                <a:gd name="connsiteY10-1024" fmla="*/ 5199321 h 5890437"/>
                <a:gd name="connsiteX11-1025" fmla="*/ 1946318 w 5381906"/>
                <a:gd name="connsiteY11-1026" fmla="*/ 5890437 h 5890437"/>
                <a:gd name="connsiteX12-1027" fmla="*/ 4785211 w 5381906"/>
                <a:gd name="connsiteY12-1028" fmla="*/ 5858540 h 5890437"/>
                <a:gd name="connsiteX13-1029" fmla="*/ 4891537 w 5381906"/>
                <a:gd name="connsiteY13-1030" fmla="*/ 3519377 h 5890437"/>
                <a:gd name="connsiteX14-1031" fmla="*/ 3030839 w 5381906"/>
                <a:gd name="connsiteY14-1032" fmla="*/ 0 h 5890437"/>
                <a:gd name="connsiteX0-1033" fmla="*/ 3030839 w 5381906"/>
                <a:gd name="connsiteY0-1034" fmla="*/ 0 h 5890437"/>
                <a:gd name="connsiteX1-1035" fmla="*/ 890241 w 5381906"/>
                <a:gd name="connsiteY1-1036" fmla="*/ 1098883 h 5890437"/>
                <a:gd name="connsiteX2-1037" fmla="*/ 607581 w 5381906"/>
                <a:gd name="connsiteY2-1038" fmla="*/ 2172770 h 5890437"/>
                <a:gd name="connsiteX3-1039" fmla="*/ 560 w 5381906"/>
                <a:gd name="connsiteY3-1040" fmla="*/ 3051544 h 5890437"/>
                <a:gd name="connsiteX4-1041" fmla="*/ 510923 w 5381906"/>
                <a:gd name="connsiteY4-1042" fmla="*/ 3327991 h 5890437"/>
                <a:gd name="connsiteX5-1043" fmla="*/ 339835 w 5381906"/>
                <a:gd name="connsiteY5-1044" fmla="*/ 3734790 h 5890437"/>
                <a:gd name="connsiteX6-1045" fmla="*/ 531221 w 5381906"/>
                <a:gd name="connsiteY6-1046" fmla="*/ 3870251 h 5890437"/>
                <a:gd name="connsiteX7-1047" fmla="*/ 372699 w 5381906"/>
                <a:gd name="connsiteY7-1048" fmla="*/ 4061637 h 5890437"/>
                <a:gd name="connsiteX8-1049" fmla="*/ 564085 w 5381906"/>
                <a:gd name="connsiteY8-1050" fmla="*/ 4316819 h 5890437"/>
                <a:gd name="connsiteX9-1051" fmla="*/ 500290 w 5381906"/>
                <a:gd name="connsiteY9-1052" fmla="*/ 4976037 h 5890437"/>
                <a:gd name="connsiteX10-1053" fmla="*/ 1754932 w 5381906"/>
                <a:gd name="connsiteY10-1054" fmla="*/ 5199321 h 5890437"/>
                <a:gd name="connsiteX11-1055" fmla="*/ 1946318 w 5381906"/>
                <a:gd name="connsiteY11-1056" fmla="*/ 5890437 h 5890437"/>
                <a:gd name="connsiteX12-1057" fmla="*/ 4785211 w 5381906"/>
                <a:gd name="connsiteY12-1058" fmla="*/ 5858540 h 5890437"/>
                <a:gd name="connsiteX13-1059" fmla="*/ 4891537 w 5381906"/>
                <a:gd name="connsiteY13-1060" fmla="*/ 3519377 h 5890437"/>
                <a:gd name="connsiteX14-1061" fmla="*/ 3030839 w 5381906"/>
                <a:gd name="connsiteY14-1062" fmla="*/ 0 h 5890437"/>
                <a:gd name="connsiteX0-1063" fmla="*/ 3030839 w 5381906"/>
                <a:gd name="connsiteY0-1064" fmla="*/ 0 h 5890437"/>
                <a:gd name="connsiteX1-1065" fmla="*/ 890241 w 5381906"/>
                <a:gd name="connsiteY1-1066" fmla="*/ 1098883 h 5890437"/>
                <a:gd name="connsiteX2-1067" fmla="*/ 607581 w 5381906"/>
                <a:gd name="connsiteY2-1068" fmla="*/ 2172770 h 5890437"/>
                <a:gd name="connsiteX3-1069" fmla="*/ 560 w 5381906"/>
                <a:gd name="connsiteY3-1070" fmla="*/ 3051544 h 5890437"/>
                <a:gd name="connsiteX4-1071" fmla="*/ 510923 w 5381906"/>
                <a:gd name="connsiteY4-1072" fmla="*/ 3327991 h 5890437"/>
                <a:gd name="connsiteX5-1073" fmla="*/ 339835 w 5381906"/>
                <a:gd name="connsiteY5-1074" fmla="*/ 3734790 h 5890437"/>
                <a:gd name="connsiteX6-1075" fmla="*/ 531221 w 5381906"/>
                <a:gd name="connsiteY6-1076" fmla="*/ 3870251 h 5890437"/>
                <a:gd name="connsiteX7-1077" fmla="*/ 372699 w 5381906"/>
                <a:gd name="connsiteY7-1078" fmla="*/ 4061637 h 5890437"/>
                <a:gd name="connsiteX8-1079" fmla="*/ 564085 w 5381906"/>
                <a:gd name="connsiteY8-1080" fmla="*/ 4316819 h 5890437"/>
                <a:gd name="connsiteX9-1081" fmla="*/ 500290 w 5381906"/>
                <a:gd name="connsiteY9-1082" fmla="*/ 4976037 h 5890437"/>
                <a:gd name="connsiteX10-1083" fmla="*/ 1754932 w 5381906"/>
                <a:gd name="connsiteY10-1084" fmla="*/ 5199321 h 5890437"/>
                <a:gd name="connsiteX11-1085" fmla="*/ 1946318 w 5381906"/>
                <a:gd name="connsiteY11-1086" fmla="*/ 5890437 h 5890437"/>
                <a:gd name="connsiteX12-1087" fmla="*/ 4785211 w 5381906"/>
                <a:gd name="connsiteY12-1088" fmla="*/ 5858540 h 5890437"/>
                <a:gd name="connsiteX13-1089" fmla="*/ 4891537 w 5381906"/>
                <a:gd name="connsiteY13-1090" fmla="*/ 3519377 h 5890437"/>
                <a:gd name="connsiteX14-1091" fmla="*/ 3030839 w 5381906"/>
                <a:gd name="connsiteY14-1092" fmla="*/ 0 h 5890437"/>
                <a:gd name="connsiteX0-1093" fmla="*/ 3030839 w 5381906"/>
                <a:gd name="connsiteY0-1094" fmla="*/ 0 h 5890437"/>
                <a:gd name="connsiteX1-1095" fmla="*/ 890241 w 5381906"/>
                <a:gd name="connsiteY1-1096" fmla="*/ 1098883 h 5890437"/>
                <a:gd name="connsiteX2-1097" fmla="*/ 607581 w 5381906"/>
                <a:gd name="connsiteY2-1098" fmla="*/ 2172770 h 5890437"/>
                <a:gd name="connsiteX3-1099" fmla="*/ 560 w 5381906"/>
                <a:gd name="connsiteY3-1100" fmla="*/ 3051544 h 5890437"/>
                <a:gd name="connsiteX4-1101" fmla="*/ 510923 w 5381906"/>
                <a:gd name="connsiteY4-1102" fmla="*/ 3327991 h 5890437"/>
                <a:gd name="connsiteX5-1103" fmla="*/ 339835 w 5381906"/>
                <a:gd name="connsiteY5-1104" fmla="*/ 3734790 h 5890437"/>
                <a:gd name="connsiteX6-1105" fmla="*/ 531221 w 5381906"/>
                <a:gd name="connsiteY6-1106" fmla="*/ 3870251 h 5890437"/>
                <a:gd name="connsiteX7-1107" fmla="*/ 372699 w 5381906"/>
                <a:gd name="connsiteY7-1108" fmla="*/ 4061637 h 5890437"/>
                <a:gd name="connsiteX8-1109" fmla="*/ 564085 w 5381906"/>
                <a:gd name="connsiteY8-1110" fmla="*/ 4316819 h 5890437"/>
                <a:gd name="connsiteX9-1111" fmla="*/ 500290 w 5381906"/>
                <a:gd name="connsiteY9-1112" fmla="*/ 4976037 h 5890437"/>
                <a:gd name="connsiteX10-1113" fmla="*/ 1754932 w 5381906"/>
                <a:gd name="connsiteY10-1114" fmla="*/ 5199321 h 5890437"/>
                <a:gd name="connsiteX11-1115" fmla="*/ 1946318 w 5381906"/>
                <a:gd name="connsiteY11-1116" fmla="*/ 5890437 h 5890437"/>
                <a:gd name="connsiteX12-1117" fmla="*/ 4785211 w 5381906"/>
                <a:gd name="connsiteY12-1118" fmla="*/ 5858540 h 5890437"/>
                <a:gd name="connsiteX13-1119" fmla="*/ 4891537 w 5381906"/>
                <a:gd name="connsiteY13-1120" fmla="*/ 3519377 h 5890437"/>
                <a:gd name="connsiteX14-1121" fmla="*/ 3030839 w 5381906"/>
                <a:gd name="connsiteY14-1122" fmla="*/ 0 h 5890437"/>
                <a:gd name="connsiteX0-1123" fmla="*/ 3030839 w 5381906"/>
                <a:gd name="connsiteY0-1124" fmla="*/ 0 h 5890437"/>
                <a:gd name="connsiteX1-1125" fmla="*/ 890241 w 5381906"/>
                <a:gd name="connsiteY1-1126" fmla="*/ 1098883 h 5890437"/>
                <a:gd name="connsiteX2-1127" fmla="*/ 607581 w 5381906"/>
                <a:gd name="connsiteY2-1128" fmla="*/ 2172770 h 5890437"/>
                <a:gd name="connsiteX3-1129" fmla="*/ 560 w 5381906"/>
                <a:gd name="connsiteY3-1130" fmla="*/ 3051544 h 5890437"/>
                <a:gd name="connsiteX4-1131" fmla="*/ 510923 w 5381906"/>
                <a:gd name="connsiteY4-1132" fmla="*/ 3327991 h 5890437"/>
                <a:gd name="connsiteX5-1133" fmla="*/ 339835 w 5381906"/>
                <a:gd name="connsiteY5-1134" fmla="*/ 3734790 h 5890437"/>
                <a:gd name="connsiteX6-1135" fmla="*/ 531221 w 5381906"/>
                <a:gd name="connsiteY6-1136" fmla="*/ 3870251 h 5890437"/>
                <a:gd name="connsiteX7-1137" fmla="*/ 372699 w 5381906"/>
                <a:gd name="connsiteY7-1138" fmla="*/ 4061637 h 5890437"/>
                <a:gd name="connsiteX8-1139" fmla="*/ 564085 w 5381906"/>
                <a:gd name="connsiteY8-1140" fmla="*/ 4316819 h 5890437"/>
                <a:gd name="connsiteX9-1141" fmla="*/ 500290 w 5381906"/>
                <a:gd name="connsiteY9-1142" fmla="*/ 4976037 h 5890437"/>
                <a:gd name="connsiteX10-1143" fmla="*/ 1754932 w 5381906"/>
                <a:gd name="connsiteY10-1144" fmla="*/ 5199321 h 5890437"/>
                <a:gd name="connsiteX11-1145" fmla="*/ 1946318 w 5381906"/>
                <a:gd name="connsiteY11-1146" fmla="*/ 5890437 h 5890437"/>
                <a:gd name="connsiteX12-1147" fmla="*/ 4785211 w 5381906"/>
                <a:gd name="connsiteY12-1148" fmla="*/ 5858540 h 5890437"/>
                <a:gd name="connsiteX13-1149" fmla="*/ 4891537 w 5381906"/>
                <a:gd name="connsiteY13-1150" fmla="*/ 3519377 h 5890437"/>
                <a:gd name="connsiteX14-1151" fmla="*/ 3030839 w 5381906"/>
                <a:gd name="connsiteY14-1152" fmla="*/ 0 h 5890437"/>
                <a:gd name="connsiteX0-1153" fmla="*/ 3030839 w 5381906"/>
                <a:gd name="connsiteY0-1154" fmla="*/ 0 h 5890437"/>
                <a:gd name="connsiteX1-1155" fmla="*/ 890241 w 5381906"/>
                <a:gd name="connsiteY1-1156" fmla="*/ 1098883 h 5890437"/>
                <a:gd name="connsiteX2-1157" fmla="*/ 607581 w 5381906"/>
                <a:gd name="connsiteY2-1158" fmla="*/ 2172770 h 5890437"/>
                <a:gd name="connsiteX3-1159" fmla="*/ 560 w 5381906"/>
                <a:gd name="connsiteY3-1160" fmla="*/ 3051544 h 5890437"/>
                <a:gd name="connsiteX4-1161" fmla="*/ 510923 w 5381906"/>
                <a:gd name="connsiteY4-1162" fmla="*/ 3327991 h 5890437"/>
                <a:gd name="connsiteX5-1163" fmla="*/ 339835 w 5381906"/>
                <a:gd name="connsiteY5-1164" fmla="*/ 3734790 h 5890437"/>
                <a:gd name="connsiteX6-1165" fmla="*/ 531221 w 5381906"/>
                <a:gd name="connsiteY6-1166" fmla="*/ 3870251 h 5890437"/>
                <a:gd name="connsiteX7-1167" fmla="*/ 372699 w 5381906"/>
                <a:gd name="connsiteY7-1168" fmla="*/ 4061637 h 5890437"/>
                <a:gd name="connsiteX8-1169" fmla="*/ 564085 w 5381906"/>
                <a:gd name="connsiteY8-1170" fmla="*/ 4316819 h 5890437"/>
                <a:gd name="connsiteX9-1171" fmla="*/ 500290 w 5381906"/>
                <a:gd name="connsiteY9-1172" fmla="*/ 4976037 h 5890437"/>
                <a:gd name="connsiteX10-1173" fmla="*/ 1754932 w 5381906"/>
                <a:gd name="connsiteY10-1174" fmla="*/ 5199321 h 5890437"/>
                <a:gd name="connsiteX11-1175" fmla="*/ 1946318 w 5381906"/>
                <a:gd name="connsiteY11-1176" fmla="*/ 5890437 h 5890437"/>
                <a:gd name="connsiteX12-1177" fmla="*/ 4785211 w 5381906"/>
                <a:gd name="connsiteY12-1178" fmla="*/ 5858540 h 5890437"/>
                <a:gd name="connsiteX13-1179" fmla="*/ 4891537 w 5381906"/>
                <a:gd name="connsiteY13-1180" fmla="*/ 3519377 h 5890437"/>
                <a:gd name="connsiteX14-1181" fmla="*/ 3030839 w 5381906"/>
                <a:gd name="connsiteY14-1182" fmla="*/ 0 h 5890437"/>
                <a:gd name="connsiteX0-1183" fmla="*/ 3030839 w 5381906"/>
                <a:gd name="connsiteY0-1184" fmla="*/ 0 h 5890437"/>
                <a:gd name="connsiteX1-1185" fmla="*/ 890241 w 5381906"/>
                <a:gd name="connsiteY1-1186" fmla="*/ 1098883 h 5890437"/>
                <a:gd name="connsiteX2-1187" fmla="*/ 607581 w 5381906"/>
                <a:gd name="connsiteY2-1188" fmla="*/ 2172770 h 5890437"/>
                <a:gd name="connsiteX3-1189" fmla="*/ 560 w 5381906"/>
                <a:gd name="connsiteY3-1190" fmla="*/ 3051544 h 5890437"/>
                <a:gd name="connsiteX4-1191" fmla="*/ 510923 w 5381906"/>
                <a:gd name="connsiteY4-1192" fmla="*/ 3327991 h 5890437"/>
                <a:gd name="connsiteX5-1193" fmla="*/ 339835 w 5381906"/>
                <a:gd name="connsiteY5-1194" fmla="*/ 3734790 h 5890437"/>
                <a:gd name="connsiteX6-1195" fmla="*/ 531221 w 5381906"/>
                <a:gd name="connsiteY6-1196" fmla="*/ 3870251 h 5890437"/>
                <a:gd name="connsiteX7-1197" fmla="*/ 372699 w 5381906"/>
                <a:gd name="connsiteY7-1198" fmla="*/ 4061637 h 5890437"/>
                <a:gd name="connsiteX8-1199" fmla="*/ 564085 w 5381906"/>
                <a:gd name="connsiteY8-1200" fmla="*/ 4316819 h 5890437"/>
                <a:gd name="connsiteX9-1201" fmla="*/ 500290 w 5381906"/>
                <a:gd name="connsiteY9-1202" fmla="*/ 4976037 h 5890437"/>
                <a:gd name="connsiteX10-1203" fmla="*/ 1754932 w 5381906"/>
                <a:gd name="connsiteY10-1204" fmla="*/ 5199321 h 5890437"/>
                <a:gd name="connsiteX11-1205" fmla="*/ 1946318 w 5381906"/>
                <a:gd name="connsiteY11-1206" fmla="*/ 5890437 h 5890437"/>
                <a:gd name="connsiteX12-1207" fmla="*/ 4785211 w 5381906"/>
                <a:gd name="connsiteY12-1208" fmla="*/ 5858540 h 5890437"/>
                <a:gd name="connsiteX13-1209" fmla="*/ 4891537 w 5381906"/>
                <a:gd name="connsiteY13-1210" fmla="*/ 3519377 h 5890437"/>
                <a:gd name="connsiteX14-1211" fmla="*/ 3030839 w 5381906"/>
                <a:gd name="connsiteY14-1212" fmla="*/ 0 h 5890437"/>
                <a:gd name="connsiteX0-1213" fmla="*/ 3030839 w 5381906"/>
                <a:gd name="connsiteY0-1214" fmla="*/ 0 h 5890437"/>
                <a:gd name="connsiteX1-1215" fmla="*/ 890241 w 5381906"/>
                <a:gd name="connsiteY1-1216" fmla="*/ 1098883 h 5890437"/>
                <a:gd name="connsiteX2-1217" fmla="*/ 607581 w 5381906"/>
                <a:gd name="connsiteY2-1218" fmla="*/ 2172770 h 5890437"/>
                <a:gd name="connsiteX3-1219" fmla="*/ 560 w 5381906"/>
                <a:gd name="connsiteY3-1220" fmla="*/ 3051544 h 5890437"/>
                <a:gd name="connsiteX4-1221" fmla="*/ 510923 w 5381906"/>
                <a:gd name="connsiteY4-1222" fmla="*/ 3327991 h 5890437"/>
                <a:gd name="connsiteX5-1223" fmla="*/ 339835 w 5381906"/>
                <a:gd name="connsiteY5-1224" fmla="*/ 3734790 h 5890437"/>
                <a:gd name="connsiteX6-1225" fmla="*/ 531221 w 5381906"/>
                <a:gd name="connsiteY6-1226" fmla="*/ 3870251 h 5890437"/>
                <a:gd name="connsiteX7-1227" fmla="*/ 372699 w 5381906"/>
                <a:gd name="connsiteY7-1228" fmla="*/ 4061637 h 5890437"/>
                <a:gd name="connsiteX8-1229" fmla="*/ 564085 w 5381906"/>
                <a:gd name="connsiteY8-1230" fmla="*/ 4316819 h 5890437"/>
                <a:gd name="connsiteX9-1231" fmla="*/ 500290 w 5381906"/>
                <a:gd name="connsiteY9-1232" fmla="*/ 4976037 h 5890437"/>
                <a:gd name="connsiteX10-1233" fmla="*/ 1754932 w 5381906"/>
                <a:gd name="connsiteY10-1234" fmla="*/ 5199321 h 5890437"/>
                <a:gd name="connsiteX11-1235" fmla="*/ 1946318 w 5381906"/>
                <a:gd name="connsiteY11-1236" fmla="*/ 5890437 h 5890437"/>
                <a:gd name="connsiteX12-1237" fmla="*/ 4785211 w 5381906"/>
                <a:gd name="connsiteY12-1238" fmla="*/ 5858540 h 5890437"/>
                <a:gd name="connsiteX13-1239" fmla="*/ 4891537 w 5381906"/>
                <a:gd name="connsiteY13-1240" fmla="*/ 3519377 h 5890437"/>
                <a:gd name="connsiteX14-1241" fmla="*/ 3030839 w 5381906"/>
                <a:gd name="connsiteY14-1242" fmla="*/ 0 h 5890437"/>
                <a:gd name="connsiteX0-1243" fmla="*/ 3030839 w 5381906"/>
                <a:gd name="connsiteY0-1244" fmla="*/ 0 h 5890437"/>
                <a:gd name="connsiteX1-1245" fmla="*/ 890241 w 5381906"/>
                <a:gd name="connsiteY1-1246" fmla="*/ 1098883 h 5890437"/>
                <a:gd name="connsiteX2-1247" fmla="*/ 607581 w 5381906"/>
                <a:gd name="connsiteY2-1248" fmla="*/ 2172770 h 5890437"/>
                <a:gd name="connsiteX3-1249" fmla="*/ 560 w 5381906"/>
                <a:gd name="connsiteY3-1250" fmla="*/ 3051544 h 5890437"/>
                <a:gd name="connsiteX4-1251" fmla="*/ 510923 w 5381906"/>
                <a:gd name="connsiteY4-1252" fmla="*/ 3327991 h 5890437"/>
                <a:gd name="connsiteX5-1253" fmla="*/ 339835 w 5381906"/>
                <a:gd name="connsiteY5-1254" fmla="*/ 3734790 h 5890437"/>
                <a:gd name="connsiteX6-1255" fmla="*/ 531221 w 5381906"/>
                <a:gd name="connsiteY6-1256" fmla="*/ 3870251 h 5890437"/>
                <a:gd name="connsiteX7-1257" fmla="*/ 372699 w 5381906"/>
                <a:gd name="connsiteY7-1258" fmla="*/ 4061637 h 5890437"/>
                <a:gd name="connsiteX8-1259" fmla="*/ 564085 w 5381906"/>
                <a:gd name="connsiteY8-1260" fmla="*/ 4316819 h 5890437"/>
                <a:gd name="connsiteX9-1261" fmla="*/ 500290 w 5381906"/>
                <a:gd name="connsiteY9-1262" fmla="*/ 4976037 h 5890437"/>
                <a:gd name="connsiteX10-1263" fmla="*/ 1754932 w 5381906"/>
                <a:gd name="connsiteY10-1264" fmla="*/ 5199321 h 5890437"/>
                <a:gd name="connsiteX11-1265" fmla="*/ 1946318 w 5381906"/>
                <a:gd name="connsiteY11-1266" fmla="*/ 5890437 h 5890437"/>
                <a:gd name="connsiteX12-1267" fmla="*/ 4785211 w 5381906"/>
                <a:gd name="connsiteY12-1268" fmla="*/ 5858540 h 5890437"/>
                <a:gd name="connsiteX13-1269" fmla="*/ 4891537 w 5381906"/>
                <a:gd name="connsiteY13-1270" fmla="*/ 3519377 h 5890437"/>
                <a:gd name="connsiteX14-1271" fmla="*/ 3030839 w 5381906"/>
                <a:gd name="connsiteY14-1272" fmla="*/ 0 h 5890437"/>
                <a:gd name="connsiteX0-1273" fmla="*/ 3030839 w 5381906"/>
                <a:gd name="connsiteY0-1274" fmla="*/ 0 h 5890437"/>
                <a:gd name="connsiteX1-1275" fmla="*/ 890241 w 5381906"/>
                <a:gd name="connsiteY1-1276" fmla="*/ 1098883 h 5890437"/>
                <a:gd name="connsiteX2-1277" fmla="*/ 607581 w 5381906"/>
                <a:gd name="connsiteY2-1278" fmla="*/ 2172770 h 5890437"/>
                <a:gd name="connsiteX3-1279" fmla="*/ 560 w 5381906"/>
                <a:gd name="connsiteY3-1280" fmla="*/ 3051544 h 5890437"/>
                <a:gd name="connsiteX4-1281" fmla="*/ 510923 w 5381906"/>
                <a:gd name="connsiteY4-1282" fmla="*/ 3327991 h 5890437"/>
                <a:gd name="connsiteX5-1283" fmla="*/ 339835 w 5381906"/>
                <a:gd name="connsiteY5-1284" fmla="*/ 3734790 h 5890437"/>
                <a:gd name="connsiteX6-1285" fmla="*/ 531221 w 5381906"/>
                <a:gd name="connsiteY6-1286" fmla="*/ 3870251 h 5890437"/>
                <a:gd name="connsiteX7-1287" fmla="*/ 372699 w 5381906"/>
                <a:gd name="connsiteY7-1288" fmla="*/ 4061637 h 5890437"/>
                <a:gd name="connsiteX8-1289" fmla="*/ 564085 w 5381906"/>
                <a:gd name="connsiteY8-1290" fmla="*/ 4316819 h 5890437"/>
                <a:gd name="connsiteX9-1291" fmla="*/ 500290 w 5381906"/>
                <a:gd name="connsiteY9-1292" fmla="*/ 4976037 h 5890437"/>
                <a:gd name="connsiteX10-1293" fmla="*/ 1754932 w 5381906"/>
                <a:gd name="connsiteY10-1294" fmla="*/ 5039004 h 5890437"/>
                <a:gd name="connsiteX11-1295" fmla="*/ 1946318 w 5381906"/>
                <a:gd name="connsiteY11-1296" fmla="*/ 5890437 h 5890437"/>
                <a:gd name="connsiteX12-1297" fmla="*/ 4785211 w 5381906"/>
                <a:gd name="connsiteY12-1298" fmla="*/ 5858540 h 5890437"/>
                <a:gd name="connsiteX13-1299" fmla="*/ 4891537 w 5381906"/>
                <a:gd name="connsiteY13-1300" fmla="*/ 3519377 h 5890437"/>
                <a:gd name="connsiteX14-1301" fmla="*/ 3030839 w 5381906"/>
                <a:gd name="connsiteY14-1302" fmla="*/ 0 h 5890437"/>
                <a:gd name="connsiteX0-1303" fmla="*/ 3030839 w 5381906"/>
                <a:gd name="connsiteY0-1304" fmla="*/ 0 h 5890437"/>
                <a:gd name="connsiteX1-1305" fmla="*/ 890241 w 5381906"/>
                <a:gd name="connsiteY1-1306" fmla="*/ 1098883 h 5890437"/>
                <a:gd name="connsiteX2-1307" fmla="*/ 607581 w 5381906"/>
                <a:gd name="connsiteY2-1308" fmla="*/ 2172770 h 5890437"/>
                <a:gd name="connsiteX3-1309" fmla="*/ 560 w 5381906"/>
                <a:gd name="connsiteY3-1310" fmla="*/ 3051544 h 5890437"/>
                <a:gd name="connsiteX4-1311" fmla="*/ 510923 w 5381906"/>
                <a:gd name="connsiteY4-1312" fmla="*/ 3327991 h 5890437"/>
                <a:gd name="connsiteX5-1313" fmla="*/ 339835 w 5381906"/>
                <a:gd name="connsiteY5-1314" fmla="*/ 3734790 h 5890437"/>
                <a:gd name="connsiteX6-1315" fmla="*/ 531221 w 5381906"/>
                <a:gd name="connsiteY6-1316" fmla="*/ 3870251 h 5890437"/>
                <a:gd name="connsiteX7-1317" fmla="*/ 372699 w 5381906"/>
                <a:gd name="connsiteY7-1318" fmla="*/ 4061637 h 5890437"/>
                <a:gd name="connsiteX8-1319" fmla="*/ 564085 w 5381906"/>
                <a:gd name="connsiteY8-1320" fmla="*/ 4316819 h 5890437"/>
                <a:gd name="connsiteX9-1321" fmla="*/ 500290 w 5381906"/>
                <a:gd name="connsiteY9-1322" fmla="*/ 4976037 h 5890437"/>
                <a:gd name="connsiteX10-1323" fmla="*/ 1754932 w 5381906"/>
                <a:gd name="connsiteY10-1324" fmla="*/ 5039004 h 5890437"/>
                <a:gd name="connsiteX11-1325" fmla="*/ 1946318 w 5381906"/>
                <a:gd name="connsiteY11-1326" fmla="*/ 5890437 h 5890437"/>
                <a:gd name="connsiteX12-1327" fmla="*/ 4785211 w 5381906"/>
                <a:gd name="connsiteY12-1328" fmla="*/ 5858540 h 5890437"/>
                <a:gd name="connsiteX13-1329" fmla="*/ 4891537 w 5381906"/>
                <a:gd name="connsiteY13-1330" fmla="*/ 3519377 h 5890437"/>
                <a:gd name="connsiteX14-1331" fmla="*/ 3030839 w 5381906"/>
                <a:gd name="connsiteY14-1332" fmla="*/ 0 h 5890437"/>
                <a:gd name="connsiteX0-1333" fmla="*/ 3030839 w 5381906"/>
                <a:gd name="connsiteY0-1334" fmla="*/ 0 h 5890437"/>
                <a:gd name="connsiteX1-1335" fmla="*/ 890241 w 5381906"/>
                <a:gd name="connsiteY1-1336" fmla="*/ 1098883 h 5890437"/>
                <a:gd name="connsiteX2-1337" fmla="*/ 607581 w 5381906"/>
                <a:gd name="connsiteY2-1338" fmla="*/ 2172770 h 5890437"/>
                <a:gd name="connsiteX3-1339" fmla="*/ 560 w 5381906"/>
                <a:gd name="connsiteY3-1340" fmla="*/ 3051544 h 5890437"/>
                <a:gd name="connsiteX4-1341" fmla="*/ 510923 w 5381906"/>
                <a:gd name="connsiteY4-1342" fmla="*/ 3327991 h 5890437"/>
                <a:gd name="connsiteX5-1343" fmla="*/ 339835 w 5381906"/>
                <a:gd name="connsiteY5-1344" fmla="*/ 3734790 h 5890437"/>
                <a:gd name="connsiteX6-1345" fmla="*/ 531221 w 5381906"/>
                <a:gd name="connsiteY6-1346" fmla="*/ 3870251 h 5890437"/>
                <a:gd name="connsiteX7-1347" fmla="*/ 372699 w 5381906"/>
                <a:gd name="connsiteY7-1348" fmla="*/ 4061637 h 5890437"/>
                <a:gd name="connsiteX8-1349" fmla="*/ 564085 w 5381906"/>
                <a:gd name="connsiteY8-1350" fmla="*/ 4316819 h 5890437"/>
                <a:gd name="connsiteX9-1351" fmla="*/ 500290 w 5381906"/>
                <a:gd name="connsiteY9-1352" fmla="*/ 4976037 h 5890437"/>
                <a:gd name="connsiteX10-1353" fmla="*/ 1754932 w 5381906"/>
                <a:gd name="connsiteY10-1354" fmla="*/ 5039004 h 5890437"/>
                <a:gd name="connsiteX11-1355" fmla="*/ 1946318 w 5381906"/>
                <a:gd name="connsiteY11-1356" fmla="*/ 5890437 h 5890437"/>
                <a:gd name="connsiteX12-1357" fmla="*/ 4785211 w 5381906"/>
                <a:gd name="connsiteY12-1358" fmla="*/ 5858540 h 5890437"/>
                <a:gd name="connsiteX13-1359" fmla="*/ 4891537 w 5381906"/>
                <a:gd name="connsiteY13-1360" fmla="*/ 3519377 h 5890437"/>
                <a:gd name="connsiteX14-1361" fmla="*/ 3030839 w 5381906"/>
                <a:gd name="connsiteY14-1362" fmla="*/ 0 h 5890437"/>
                <a:gd name="connsiteX0-1363" fmla="*/ 3030839 w 5381906"/>
                <a:gd name="connsiteY0-1364" fmla="*/ 0 h 5890437"/>
                <a:gd name="connsiteX1-1365" fmla="*/ 890241 w 5381906"/>
                <a:gd name="connsiteY1-1366" fmla="*/ 1098883 h 5890437"/>
                <a:gd name="connsiteX2-1367" fmla="*/ 607581 w 5381906"/>
                <a:gd name="connsiteY2-1368" fmla="*/ 2172770 h 5890437"/>
                <a:gd name="connsiteX3-1369" fmla="*/ 560 w 5381906"/>
                <a:gd name="connsiteY3-1370" fmla="*/ 3051544 h 5890437"/>
                <a:gd name="connsiteX4-1371" fmla="*/ 510923 w 5381906"/>
                <a:gd name="connsiteY4-1372" fmla="*/ 3327991 h 5890437"/>
                <a:gd name="connsiteX5-1373" fmla="*/ 339835 w 5381906"/>
                <a:gd name="connsiteY5-1374" fmla="*/ 3734790 h 5890437"/>
                <a:gd name="connsiteX6-1375" fmla="*/ 531221 w 5381906"/>
                <a:gd name="connsiteY6-1376" fmla="*/ 3870251 h 5890437"/>
                <a:gd name="connsiteX7-1377" fmla="*/ 372699 w 5381906"/>
                <a:gd name="connsiteY7-1378" fmla="*/ 4061637 h 5890437"/>
                <a:gd name="connsiteX8-1379" fmla="*/ 564085 w 5381906"/>
                <a:gd name="connsiteY8-1380" fmla="*/ 4316819 h 5890437"/>
                <a:gd name="connsiteX9-1381" fmla="*/ 500290 w 5381906"/>
                <a:gd name="connsiteY9-1382" fmla="*/ 4976037 h 5890437"/>
                <a:gd name="connsiteX10-1383" fmla="*/ 1754932 w 5381906"/>
                <a:gd name="connsiteY10-1384" fmla="*/ 5039004 h 5890437"/>
                <a:gd name="connsiteX11-1385" fmla="*/ 1946318 w 5381906"/>
                <a:gd name="connsiteY11-1386" fmla="*/ 5890437 h 5890437"/>
                <a:gd name="connsiteX12-1387" fmla="*/ 4785211 w 5381906"/>
                <a:gd name="connsiteY12-1388" fmla="*/ 5858540 h 5890437"/>
                <a:gd name="connsiteX13-1389" fmla="*/ 4891537 w 5381906"/>
                <a:gd name="connsiteY13-1390" fmla="*/ 3519377 h 5890437"/>
                <a:gd name="connsiteX14-1391" fmla="*/ 3030839 w 5381906"/>
                <a:gd name="connsiteY14-1392" fmla="*/ 0 h 5890437"/>
                <a:gd name="connsiteX0-1393" fmla="*/ 3030839 w 5381906"/>
                <a:gd name="connsiteY0-1394" fmla="*/ 0 h 5890437"/>
                <a:gd name="connsiteX1-1395" fmla="*/ 890241 w 5381906"/>
                <a:gd name="connsiteY1-1396" fmla="*/ 1098883 h 5890437"/>
                <a:gd name="connsiteX2-1397" fmla="*/ 607581 w 5381906"/>
                <a:gd name="connsiteY2-1398" fmla="*/ 2172770 h 5890437"/>
                <a:gd name="connsiteX3-1399" fmla="*/ 560 w 5381906"/>
                <a:gd name="connsiteY3-1400" fmla="*/ 3051544 h 5890437"/>
                <a:gd name="connsiteX4-1401" fmla="*/ 510923 w 5381906"/>
                <a:gd name="connsiteY4-1402" fmla="*/ 3327991 h 5890437"/>
                <a:gd name="connsiteX5-1403" fmla="*/ 339835 w 5381906"/>
                <a:gd name="connsiteY5-1404" fmla="*/ 3734790 h 5890437"/>
                <a:gd name="connsiteX6-1405" fmla="*/ 531221 w 5381906"/>
                <a:gd name="connsiteY6-1406" fmla="*/ 3870251 h 5890437"/>
                <a:gd name="connsiteX7-1407" fmla="*/ 372699 w 5381906"/>
                <a:gd name="connsiteY7-1408" fmla="*/ 4061637 h 5890437"/>
                <a:gd name="connsiteX8-1409" fmla="*/ 564085 w 5381906"/>
                <a:gd name="connsiteY8-1410" fmla="*/ 4316819 h 5890437"/>
                <a:gd name="connsiteX9-1411" fmla="*/ 500290 w 5381906"/>
                <a:gd name="connsiteY9-1412" fmla="*/ 4976037 h 5890437"/>
                <a:gd name="connsiteX10-1413" fmla="*/ 1754932 w 5381906"/>
                <a:gd name="connsiteY10-1414" fmla="*/ 5039004 h 5890437"/>
                <a:gd name="connsiteX11-1415" fmla="*/ 1946318 w 5381906"/>
                <a:gd name="connsiteY11-1416" fmla="*/ 5890437 h 5890437"/>
                <a:gd name="connsiteX12-1417" fmla="*/ 4785211 w 5381906"/>
                <a:gd name="connsiteY12-1418" fmla="*/ 5858540 h 5890437"/>
                <a:gd name="connsiteX13-1419" fmla="*/ 4891537 w 5381906"/>
                <a:gd name="connsiteY13-1420" fmla="*/ 3519377 h 5890437"/>
                <a:gd name="connsiteX14-1421" fmla="*/ 3030839 w 5381906"/>
                <a:gd name="connsiteY14-1422" fmla="*/ 0 h 5890437"/>
                <a:gd name="connsiteX0-1423" fmla="*/ 3030765 w 5381832"/>
                <a:gd name="connsiteY0-1424" fmla="*/ 0 h 5890437"/>
                <a:gd name="connsiteX1-1425" fmla="*/ 890167 w 5381832"/>
                <a:gd name="connsiteY1-1426" fmla="*/ 1098883 h 5890437"/>
                <a:gd name="connsiteX2-1427" fmla="*/ 672821 w 5381832"/>
                <a:gd name="connsiteY2-1428" fmla="*/ 2220272 h 5890437"/>
                <a:gd name="connsiteX3-1429" fmla="*/ 486 w 5381832"/>
                <a:gd name="connsiteY3-1430" fmla="*/ 3051544 h 5890437"/>
                <a:gd name="connsiteX4-1431" fmla="*/ 510849 w 5381832"/>
                <a:gd name="connsiteY4-1432" fmla="*/ 3327991 h 5890437"/>
                <a:gd name="connsiteX5-1433" fmla="*/ 339761 w 5381832"/>
                <a:gd name="connsiteY5-1434" fmla="*/ 3734790 h 5890437"/>
                <a:gd name="connsiteX6-1435" fmla="*/ 531147 w 5381832"/>
                <a:gd name="connsiteY6-1436" fmla="*/ 3870251 h 5890437"/>
                <a:gd name="connsiteX7-1437" fmla="*/ 372625 w 5381832"/>
                <a:gd name="connsiteY7-1438" fmla="*/ 4061637 h 5890437"/>
                <a:gd name="connsiteX8-1439" fmla="*/ 564011 w 5381832"/>
                <a:gd name="connsiteY8-1440" fmla="*/ 4316819 h 5890437"/>
                <a:gd name="connsiteX9-1441" fmla="*/ 500216 w 5381832"/>
                <a:gd name="connsiteY9-1442" fmla="*/ 4976037 h 5890437"/>
                <a:gd name="connsiteX10-1443" fmla="*/ 1754858 w 5381832"/>
                <a:gd name="connsiteY10-1444" fmla="*/ 5039004 h 5890437"/>
                <a:gd name="connsiteX11-1445" fmla="*/ 1946244 w 5381832"/>
                <a:gd name="connsiteY11-1446" fmla="*/ 5890437 h 5890437"/>
                <a:gd name="connsiteX12-1447" fmla="*/ 4785137 w 5381832"/>
                <a:gd name="connsiteY12-1448" fmla="*/ 5858540 h 5890437"/>
                <a:gd name="connsiteX13-1449" fmla="*/ 4891463 w 5381832"/>
                <a:gd name="connsiteY13-1450" fmla="*/ 3519377 h 5890437"/>
                <a:gd name="connsiteX14-1451" fmla="*/ 3030765 w 5381832"/>
                <a:gd name="connsiteY14-1452" fmla="*/ 0 h 5890437"/>
                <a:gd name="connsiteX0-1453" fmla="*/ 3030862 w 5381929"/>
                <a:gd name="connsiteY0-1454" fmla="*/ 0 h 5890437"/>
                <a:gd name="connsiteX1-1455" fmla="*/ 890264 w 5381929"/>
                <a:gd name="connsiteY1-1456" fmla="*/ 1098883 h 5890437"/>
                <a:gd name="connsiteX2-1457" fmla="*/ 672918 w 5381929"/>
                <a:gd name="connsiteY2-1458" fmla="*/ 2220272 h 5890437"/>
                <a:gd name="connsiteX3-1459" fmla="*/ 583 w 5381929"/>
                <a:gd name="connsiteY3-1460" fmla="*/ 3051544 h 5890437"/>
                <a:gd name="connsiteX4-1461" fmla="*/ 510946 w 5381929"/>
                <a:gd name="connsiteY4-1462" fmla="*/ 3327991 h 5890437"/>
                <a:gd name="connsiteX5-1463" fmla="*/ 339858 w 5381929"/>
                <a:gd name="connsiteY5-1464" fmla="*/ 3734790 h 5890437"/>
                <a:gd name="connsiteX6-1465" fmla="*/ 531244 w 5381929"/>
                <a:gd name="connsiteY6-1466" fmla="*/ 3870251 h 5890437"/>
                <a:gd name="connsiteX7-1467" fmla="*/ 372722 w 5381929"/>
                <a:gd name="connsiteY7-1468" fmla="*/ 4061637 h 5890437"/>
                <a:gd name="connsiteX8-1469" fmla="*/ 564108 w 5381929"/>
                <a:gd name="connsiteY8-1470" fmla="*/ 4316819 h 5890437"/>
                <a:gd name="connsiteX9-1471" fmla="*/ 500313 w 5381929"/>
                <a:gd name="connsiteY9-1472" fmla="*/ 4976037 h 5890437"/>
                <a:gd name="connsiteX10-1473" fmla="*/ 1754955 w 5381929"/>
                <a:gd name="connsiteY10-1474" fmla="*/ 5039004 h 5890437"/>
                <a:gd name="connsiteX11-1475" fmla="*/ 1946341 w 5381929"/>
                <a:gd name="connsiteY11-1476" fmla="*/ 5890437 h 5890437"/>
                <a:gd name="connsiteX12-1477" fmla="*/ 4785234 w 5381929"/>
                <a:gd name="connsiteY12-1478" fmla="*/ 5858540 h 5890437"/>
                <a:gd name="connsiteX13-1479" fmla="*/ 4891560 w 5381929"/>
                <a:gd name="connsiteY13-1480" fmla="*/ 3519377 h 5890437"/>
                <a:gd name="connsiteX14-1481" fmla="*/ 3030862 w 5381929"/>
                <a:gd name="connsiteY14-1482" fmla="*/ 0 h 5890437"/>
                <a:gd name="connsiteX0-1483" fmla="*/ 3030862 w 5381929"/>
                <a:gd name="connsiteY0-1484" fmla="*/ 0 h 5890437"/>
                <a:gd name="connsiteX1-1485" fmla="*/ 890264 w 5381929"/>
                <a:gd name="connsiteY1-1486" fmla="*/ 1098883 h 5890437"/>
                <a:gd name="connsiteX2-1487" fmla="*/ 672918 w 5381929"/>
                <a:gd name="connsiteY2-1488" fmla="*/ 2220272 h 5890437"/>
                <a:gd name="connsiteX3-1489" fmla="*/ 583 w 5381929"/>
                <a:gd name="connsiteY3-1490" fmla="*/ 3051544 h 5890437"/>
                <a:gd name="connsiteX4-1491" fmla="*/ 510946 w 5381929"/>
                <a:gd name="connsiteY4-1492" fmla="*/ 3327991 h 5890437"/>
                <a:gd name="connsiteX5-1493" fmla="*/ 339858 w 5381929"/>
                <a:gd name="connsiteY5-1494" fmla="*/ 3734790 h 5890437"/>
                <a:gd name="connsiteX6-1495" fmla="*/ 531244 w 5381929"/>
                <a:gd name="connsiteY6-1496" fmla="*/ 3870251 h 5890437"/>
                <a:gd name="connsiteX7-1497" fmla="*/ 372722 w 5381929"/>
                <a:gd name="connsiteY7-1498" fmla="*/ 4061637 h 5890437"/>
                <a:gd name="connsiteX8-1499" fmla="*/ 564108 w 5381929"/>
                <a:gd name="connsiteY8-1500" fmla="*/ 4316819 h 5890437"/>
                <a:gd name="connsiteX9-1501" fmla="*/ 500313 w 5381929"/>
                <a:gd name="connsiteY9-1502" fmla="*/ 4976037 h 5890437"/>
                <a:gd name="connsiteX10-1503" fmla="*/ 1754955 w 5381929"/>
                <a:gd name="connsiteY10-1504" fmla="*/ 5039004 h 5890437"/>
                <a:gd name="connsiteX11-1505" fmla="*/ 1946341 w 5381929"/>
                <a:gd name="connsiteY11-1506" fmla="*/ 5890437 h 5890437"/>
                <a:gd name="connsiteX12-1507" fmla="*/ 4785234 w 5381929"/>
                <a:gd name="connsiteY12-1508" fmla="*/ 5858540 h 5890437"/>
                <a:gd name="connsiteX13-1509" fmla="*/ 4891560 w 5381929"/>
                <a:gd name="connsiteY13-1510" fmla="*/ 3519377 h 5890437"/>
                <a:gd name="connsiteX14-1511" fmla="*/ 3030862 w 5381929"/>
                <a:gd name="connsiteY14-1512" fmla="*/ 0 h 5890437"/>
                <a:gd name="connsiteX0-1513" fmla="*/ 3030862 w 5381929"/>
                <a:gd name="connsiteY0-1514" fmla="*/ 0 h 5890437"/>
                <a:gd name="connsiteX1-1515" fmla="*/ 890264 w 5381929"/>
                <a:gd name="connsiteY1-1516" fmla="*/ 1098883 h 5890437"/>
                <a:gd name="connsiteX2-1517" fmla="*/ 672918 w 5381929"/>
                <a:gd name="connsiteY2-1518" fmla="*/ 2220272 h 5890437"/>
                <a:gd name="connsiteX3-1519" fmla="*/ 583 w 5381929"/>
                <a:gd name="connsiteY3-1520" fmla="*/ 3051544 h 5890437"/>
                <a:gd name="connsiteX4-1521" fmla="*/ 510946 w 5381929"/>
                <a:gd name="connsiteY4-1522" fmla="*/ 3327991 h 5890437"/>
                <a:gd name="connsiteX5-1523" fmla="*/ 339858 w 5381929"/>
                <a:gd name="connsiteY5-1524" fmla="*/ 3734790 h 5890437"/>
                <a:gd name="connsiteX6-1525" fmla="*/ 531244 w 5381929"/>
                <a:gd name="connsiteY6-1526" fmla="*/ 3870251 h 5890437"/>
                <a:gd name="connsiteX7-1527" fmla="*/ 372722 w 5381929"/>
                <a:gd name="connsiteY7-1528" fmla="*/ 4061637 h 5890437"/>
                <a:gd name="connsiteX8-1529" fmla="*/ 564108 w 5381929"/>
                <a:gd name="connsiteY8-1530" fmla="*/ 4316819 h 5890437"/>
                <a:gd name="connsiteX9-1531" fmla="*/ 500313 w 5381929"/>
                <a:gd name="connsiteY9-1532" fmla="*/ 4976037 h 5890437"/>
                <a:gd name="connsiteX10-1533" fmla="*/ 1754955 w 5381929"/>
                <a:gd name="connsiteY10-1534" fmla="*/ 5039004 h 5890437"/>
                <a:gd name="connsiteX11-1535" fmla="*/ 1946341 w 5381929"/>
                <a:gd name="connsiteY11-1536" fmla="*/ 5890437 h 5890437"/>
                <a:gd name="connsiteX12-1537" fmla="*/ 4785234 w 5381929"/>
                <a:gd name="connsiteY12-1538" fmla="*/ 5858540 h 5890437"/>
                <a:gd name="connsiteX13-1539" fmla="*/ 4891560 w 5381929"/>
                <a:gd name="connsiteY13-1540" fmla="*/ 3519377 h 5890437"/>
                <a:gd name="connsiteX14-1541" fmla="*/ 3030862 w 5381929"/>
                <a:gd name="connsiteY14-1542" fmla="*/ 0 h 5890437"/>
                <a:gd name="connsiteX0-1543" fmla="*/ 3030862 w 5381929"/>
                <a:gd name="connsiteY0-1544" fmla="*/ 0 h 5890437"/>
                <a:gd name="connsiteX1-1545" fmla="*/ 890264 w 5381929"/>
                <a:gd name="connsiteY1-1546" fmla="*/ 1098883 h 5890437"/>
                <a:gd name="connsiteX2-1547" fmla="*/ 672918 w 5381929"/>
                <a:gd name="connsiteY2-1548" fmla="*/ 2220272 h 5890437"/>
                <a:gd name="connsiteX3-1549" fmla="*/ 583 w 5381929"/>
                <a:gd name="connsiteY3-1550" fmla="*/ 3051544 h 5890437"/>
                <a:gd name="connsiteX4-1551" fmla="*/ 510946 w 5381929"/>
                <a:gd name="connsiteY4-1552" fmla="*/ 3327991 h 5890437"/>
                <a:gd name="connsiteX5-1553" fmla="*/ 339858 w 5381929"/>
                <a:gd name="connsiteY5-1554" fmla="*/ 3734790 h 5890437"/>
                <a:gd name="connsiteX6-1555" fmla="*/ 531244 w 5381929"/>
                <a:gd name="connsiteY6-1556" fmla="*/ 3870251 h 5890437"/>
                <a:gd name="connsiteX7-1557" fmla="*/ 372722 w 5381929"/>
                <a:gd name="connsiteY7-1558" fmla="*/ 4061637 h 5890437"/>
                <a:gd name="connsiteX8-1559" fmla="*/ 564108 w 5381929"/>
                <a:gd name="connsiteY8-1560" fmla="*/ 4316819 h 5890437"/>
                <a:gd name="connsiteX9-1561" fmla="*/ 500313 w 5381929"/>
                <a:gd name="connsiteY9-1562" fmla="*/ 4976037 h 5890437"/>
                <a:gd name="connsiteX10-1563" fmla="*/ 1754955 w 5381929"/>
                <a:gd name="connsiteY10-1564" fmla="*/ 5039004 h 5890437"/>
                <a:gd name="connsiteX11-1565" fmla="*/ 1946341 w 5381929"/>
                <a:gd name="connsiteY11-1566" fmla="*/ 5890437 h 5890437"/>
                <a:gd name="connsiteX12-1567" fmla="*/ 4785234 w 5381929"/>
                <a:gd name="connsiteY12-1568" fmla="*/ 5858540 h 5890437"/>
                <a:gd name="connsiteX13-1569" fmla="*/ 4891560 w 5381929"/>
                <a:gd name="connsiteY13-1570" fmla="*/ 3519377 h 5890437"/>
                <a:gd name="connsiteX14-1571" fmla="*/ 3030862 w 5381929"/>
                <a:gd name="connsiteY14-1572" fmla="*/ 0 h 5890437"/>
                <a:gd name="connsiteX0-1573" fmla="*/ 3030862 w 5381929"/>
                <a:gd name="connsiteY0-1574" fmla="*/ 0 h 5890437"/>
                <a:gd name="connsiteX1-1575" fmla="*/ 872451 w 5381929"/>
                <a:gd name="connsiteY1-1576" fmla="*/ 1057320 h 5890437"/>
                <a:gd name="connsiteX2-1577" fmla="*/ 672918 w 5381929"/>
                <a:gd name="connsiteY2-1578" fmla="*/ 2220272 h 5890437"/>
                <a:gd name="connsiteX3-1579" fmla="*/ 583 w 5381929"/>
                <a:gd name="connsiteY3-1580" fmla="*/ 3051544 h 5890437"/>
                <a:gd name="connsiteX4-1581" fmla="*/ 510946 w 5381929"/>
                <a:gd name="connsiteY4-1582" fmla="*/ 3327991 h 5890437"/>
                <a:gd name="connsiteX5-1583" fmla="*/ 339858 w 5381929"/>
                <a:gd name="connsiteY5-1584" fmla="*/ 3734790 h 5890437"/>
                <a:gd name="connsiteX6-1585" fmla="*/ 531244 w 5381929"/>
                <a:gd name="connsiteY6-1586" fmla="*/ 3870251 h 5890437"/>
                <a:gd name="connsiteX7-1587" fmla="*/ 372722 w 5381929"/>
                <a:gd name="connsiteY7-1588" fmla="*/ 4061637 h 5890437"/>
                <a:gd name="connsiteX8-1589" fmla="*/ 564108 w 5381929"/>
                <a:gd name="connsiteY8-1590" fmla="*/ 4316819 h 5890437"/>
                <a:gd name="connsiteX9-1591" fmla="*/ 500313 w 5381929"/>
                <a:gd name="connsiteY9-1592" fmla="*/ 4976037 h 5890437"/>
                <a:gd name="connsiteX10-1593" fmla="*/ 1754955 w 5381929"/>
                <a:gd name="connsiteY10-1594" fmla="*/ 5039004 h 5890437"/>
                <a:gd name="connsiteX11-1595" fmla="*/ 1946341 w 5381929"/>
                <a:gd name="connsiteY11-1596" fmla="*/ 5890437 h 5890437"/>
                <a:gd name="connsiteX12-1597" fmla="*/ 4785234 w 5381929"/>
                <a:gd name="connsiteY12-1598" fmla="*/ 5858540 h 5890437"/>
                <a:gd name="connsiteX13-1599" fmla="*/ 4891560 w 5381929"/>
                <a:gd name="connsiteY13-1600" fmla="*/ 3519377 h 5890437"/>
                <a:gd name="connsiteX14-1601" fmla="*/ 3030862 w 5381929"/>
                <a:gd name="connsiteY14-1602" fmla="*/ 0 h 5890437"/>
                <a:gd name="connsiteX0-1603" fmla="*/ 3030862 w 5381929"/>
                <a:gd name="connsiteY0-1604" fmla="*/ 0 h 5890437"/>
                <a:gd name="connsiteX1-1605" fmla="*/ 872451 w 5381929"/>
                <a:gd name="connsiteY1-1606" fmla="*/ 1057320 h 5890437"/>
                <a:gd name="connsiteX2-1607" fmla="*/ 672918 w 5381929"/>
                <a:gd name="connsiteY2-1608" fmla="*/ 2220272 h 5890437"/>
                <a:gd name="connsiteX3-1609" fmla="*/ 583 w 5381929"/>
                <a:gd name="connsiteY3-1610" fmla="*/ 3051544 h 5890437"/>
                <a:gd name="connsiteX4-1611" fmla="*/ 510946 w 5381929"/>
                <a:gd name="connsiteY4-1612" fmla="*/ 3327991 h 5890437"/>
                <a:gd name="connsiteX5-1613" fmla="*/ 339858 w 5381929"/>
                <a:gd name="connsiteY5-1614" fmla="*/ 3734790 h 5890437"/>
                <a:gd name="connsiteX6-1615" fmla="*/ 531244 w 5381929"/>
                <a:gd name="connsiteY6-1616" fmla="*/ 3870251 h 5890437"/>
                <a:gd name="connsiteX7-1617" fmla="*/ 372722 w 5381929"/>
                <a:gd name="connsiteY7-1618" fmla="*/ 4061637 h 5890437"/>
                <a:gd name="connsiteX8-1619" fmla="*/ 564108 w 5381929"/>
                <a:gd name="connsiteY8-1620" fmla="*/ 4316819 h 5890437"/>
                <a:gd name="connsiteX9-1621" fmla="*/ 500313 w 5381929"/>
                <a:gd name="connsiteY9-1622" fmla="*/ 4976037 h 5890437"/>
                <a:gd name="connsiteX10-1623" fmla="*/ 1754955 w 5381929"/>
                <a:gd name="connsiteY10-1624" fmla="*/ 5039004 h 5890437"/>
                <a:gd name="connsiteX11-1625" fmla="*/ 1946341 w 5381929"/>
                <a:gd name="connsiteY11-1626" fmla="*/ 5890437 h 5890437"/>
                <a:gd name="connsiteX12-1627" fmla="*/ 4785234 w 5381929"/>
                <a:gd name="connsiteY12-1628" fmla="*/ 5858540 h 5890437"/>
                <a:gd name="connsiteX13-1629" fmla="*/ 4891560 w 5381929"/>
                <a:gd name="connsiteY13-1630" fmla="*/ 3519377 h 5890437"/>
                <a:gd name="connsiteX14-1631" fmla="*/ 3030862 w 5381929"/>
                <a:gd name="connsiteY14-1632" fmla="*/ 0 h 5890437"/>
                <a:gd name="connsiteX0-1633" fmla="*/ 3030862 w 5381929"/>
                <a:gd name="connsiteY0-1634" fmla="*/ 0 h 5890437"/>
                <a:gd name="connsiteX1-1635" fmla="*/ 981633 w 5381929"/>
                <a:gd name="connsiteY1-1636" fmla="*/ 920842 h 5890437"/>
                <a:gd name="connsiteX2-1637" fmla="*/ 672918 w 5381929"/>
                <a:gd name="connsiteY2-1638" fmla="*/ 2220272 h 5890437"/>
                <a:gd name="connsiteX3-1639" fmla="*/ 583 w 5381929"/>
                <a:gd name="connsiteY3-1640" fmla="*/ 3051544 h 5890437"/>
                <a:gd name="connsiteX4-1641" fmla="*/ 510946 w 5381929"/>
                <a:gd name="connsiteY4-1642" fmla="*/ 3327991 h 5890437"/>
                <a:gd name="connsiteX5-1643" fmla="*/ 339858 w 5381929"/>
                <a:gd name="connsiteY5-1644" fmla="*/ 3734790 h 5890437"/>
                <a:gd name="connsiteX6-1645" fmla="*/ 531244 w 5381929"/>
                <a:gd name="connsiteY6-1646" fmla="*/ 3870251 h 5890437"/>
                <a:gd name="connsiteX7-1647" fmla="*/ 372722 w 5381929"/>
                <a:gd name="connsiteY7-1648" fmla="*/ 4061637 h 5890437"/>
                <a:gd name="connsiteX8-1649" fmla="*/ 564108 w 5381929"/>
                <a:gd name="connsiteY8-1650" fmla="*/ 4316819 h 5890437"/>
                <a:gd name="connsiteX9-1651" fmla="*/ 500313 w 5381929"/>
                <a:gd name="connsiteY9-1652" fmla="*/ 4976037 h 5890437"/>
                <a:gd name="connsiteX10-1653" fmla="*/ 1754955 w 5381929"/>
                <a:gd name="connsiteY10-1654" fmla="*/ 5039004 h 5890437"/>
                <a:gd name="connsiteX11-1655" fmla="*/ 1946341 w 5381929"/>
                <a:gd name="connsiteY11-1656" fmla="*/ 5890437 h 5890437"/>
                <a:gd name="connsiteX12-1657" fmla="*/ 4785234 w 5381929"/>
                <a:gd name="connsiteY12-1658" fmla="*/ 5858540 h 5890437"/>
                <a:gd name="connsiteX13-1659" fmla="*/ 4891560 w 5381929"/>
                <a:gd name="connsiteY13-1660" fmla="*/ 3519377 h 5890437"/>
                <a:gd name="connsiteX14-1661" fmla="*/ 3030862 w 5381929"/>
                <a:gd name="connsiteY14-1662" fmla="*/ 0 h 5890437"/>
                <a:gd name="connsiteX0-1663" fmla="*/ 3030862 w 5381929"/>
                <a:gd name="connsiteY0-1664" fmla="*/ 0 h 5890437"/>
                <a:gd name="connsiteX1-1665" fmla="*/ 981633 w 5381929"/>
                <a:gd name="connsiteY1-1666" fmla="*/ 920842 h 5890437"/>
                <a:gd name="connsiteX2-1667" fmla="*/ 672918 w 5381929"/>
                <a:gd name="connsiteY2-1668" fmla="*/ 2220272 h 5890437"/>
                <a:gd name="connsiteX3-1669" fmla="*/ 583 w 5381929"/>
                <a:gd name="connsiteY3-1670" fmla="*/ 3051544 h 5890437"/>
                <a:gd name="connsiteX4-1671" fmla="*/ 510946 w 5381929"/>
                <a:gd name="connsiteY4-1672" fmla="*/ 3327991 h 5890437"/>
                <a:gd name="connsiteX5-1673" fmla="*/ 339858 w 5381929"/>
                <a:gd name="connsiteY5-1674" fmla="*/ 3734790 h 5890437"/>
                <a:gd name="connsiteX6-1675" fmla="*/ 531244 w 5381929"/>
                <a:gd name="connsiteY6-1676" fmla="*/ 3870251 h 5890437"/>
                <a:gd name="connsiteX7-1677" fmla="*/ 372722 w 5381929"/>
                <a:gd name="connsiteY7-1678" fmla="*/ 4061637 h 5890437"/>
                <a:gd name="connsiteX8-1679" fmla="*/ 564108 w 5381929"/>
                <a:gd name="connsiteY8-1680" fmla="*/ 4316819 h 5890437"/>
                <a:gd name="connsiteX9-1681" fmla="*/ 500313 w 5381929"/>
                <a:gd name="connsiteY9-1682" fmla="*/ 4976037 h 5890437"/>
                <a:gd name="connsiteX10-1683" fmla="*/ 1754955 w 5381929"/>
                <a:gd name="connsiteY10-1684" fmla="*/ 5039004 h 5890437"/>
                <a:gd name="connsiteX11-1685" fmla="*/ 1946341 w 5381929"/>
                <a:gd name="connsiteY11-1686" fmla="*/ 5890437 h 5890437"/>
                <a:gd name="connsiteX12-1687" fmla="*/ 4785234 w 5381929"/>
                <a:gd name="connsiteY12-1688" fmla="*/ 5858540 h 5890437"/>
                <a:gd name="connsiteX13-1689" fmla="*/ 4891560 w 5381929"/>
                <a:gd name="connsiteY13-1690" fmla="*/ 3519377 h 5890437"/>
                <a:gd name="connsiteX14-1691" fmla="*/ 3030862 w 5381929"/>
                <a:gd name="connsiteY14-1692" fmla="*/ 0 h 5890437"/>
                <a:gd name="connsiteX0-1693" fmla="*/ 3030862 w 5381929"/>
                <a:gd name="connsiteY0-1694" fmla="*/ 0 h 5890437"/>
                <a:gd name="connsiteX1-1695" fmla="*/ 927042 w 5381929"/>
                <a:gd name="connsiteY1-1696" fmla="*/ 866251 h 5890437"/>
                <a:gd name="connsiteX2-1697" fmla="*/ 672918 w 5381929"/>
                <a:gd name="connsiteY2-1698" fmla="*/ 2220272 h 5890437"/>
                <a:gd name="connsiteX3-1699" fmla="*/ 583 w 5381929"/>
                <a:gd name="connsiteY3-1700" fmla="*/ 3051544 h 5890437"/>
                <a:gd name="connsiteX4-1701" fmla="*/ 510946 w 5381929"/>
                <a:gd name="connsiteY4-1702" fmla="*/ 3327991 h 5890437"/>
                <a:gd name="connsiteX5-1703" fmla="*/ 339858 w 5381929"/>
                <a:gd name="connsiteY5-1704" fmla="*/ 3734790 h 5890437"/>
                <a:gd name="connsiteX6-1705" fmla="*/ 531244 w 5381929"/>
                <a:gd name="connsiteY6-1706" fmla="*/ 3870251 h 5890437"/>
                <a:gd name="connsiteX7-1707" fmla="*/ 372722 w 5381929"/>
                <a:gd name="connsiteY7-1708" fmla="*/ 4061637 h 5890437"/>
                <a:gd name="connsiteX8-1709" fmla="*/ 564108 w 5381929"/>
                <a:gd name="connsiteY8-1710" fmla="*/ 4316819 h 5890437"/>
                <a:gd name="connsiteX9-1711" fmla="*/ 500313 w 5381929"/>
                <a:gd name="connsiteY9-1712" fmla="*/ 4976037 h 5890437"/>
                <a:gd name="connsiteX10-1713" fmla="*/ 1754955 w 5381929"/>
                <a:gd name="connsiteY10-1714" fmla="*/ 5039004 h 5890437"/>
                <a:gd name="connsiteX11-1715" fmla="*/ 1946341 w 5381929"/>
                <a:gd name="connsiteY11-1716" fmla="*/ 5890437 h 5890437"/>
                <a:gd name="connsiteX12-1717" fmla="*/ 4785234 w 5381929"/>
                <a:gd name="connsiteY12-1718" fmla="*/ 5858540 h 5890437"/>
                <a:gd name="connsiteX13-1719" fmla="*/ 4891560 w 5381929"/>
                <a:gd name="connsiteY13-1720" fmla="*/ 3519377 h 5890437"/>
                <a:gd name="connsiteX14-1721" fmla="*/ 3030862 w 5381929"/>
                <a:gd name="connsiteY14-1722" fmla="*/ 0 h 5890437"/>
                <a:gd name="connsiteX0-1723" fmla="*/ 3030862 w 5381929"/>
                <a:gd name="connsiteY0-1724" fmla="*/ 0 h 5890437"/>
                <a:gd name="connsiteX1-1725" fmla="*/ 927042 w 5381929"/>
                <a:gd name="connsiteY1-1726" fmla="*/ 866251 h 5890437"/>
                <a:gd name="connsiteX2-1727" fmla="*/ 672918 w 5381929"/>
                <a:gd name="connsiteY2-1728" fmla="*/ 2220272 h 5890437"/>
                <a:gd name="connsiteX3-1729" fmla="*/ 583 w 5381929"/>
                <a:gd name="connsiteY3-1730" fmla="*/ 3051544 h 5890437"/>
                <a:gd name="connsiteX4-1731" fmla="*/ 510946 w 5381929"/>
                <a:gd name="connsiteY4-1732" fmla="*/ 3327991 h 5890437"/>
                <a:gd name="connsiteX5-1733" fmla="*/ 339858 w 5381929"/>
                <a:gd name="connsiteY5-1734" fmla="*/ 3734790 h 5890437"/>
                <a:gd name="connsiteX6-1735" fmla="*/ 531244 w 5381929"/>
                <a:gd name="connsiteY6-1736" fmla="*/ 3870251 h 5890437"/>
                <a:gd name="connsiteX7-1737" fmla="*/ 372722 w 5381929"/>
                <a:gd name="connsiteY7-1738" fmla="*/ 4061637 h 5890437"/>
                <a:gd name="connsiteX8-1739" fmla="*/ 564108 w 5381929"/>
                <a:gd name="connsiteY8-1740" fmla="*/ 4316819 h 5890437"/>
                <a:gd name="connsiteX9-1741" fmla="*/ 500313 w 5381929"/>
                <a:gd name="connsiteY9-1742" fmla="*/ 4976037 h 5890437"/>
                <a:gd name="connsiteX10-1743" fmla="*/ 1754955 w 5381929"/>
                <a:gd name="connsiteY10-1744" fmla="*/ 5039004 h 5890437"/>
                <a:gd name="connsiteX11-1745" fmla="*/ 1946341 w 5381929"/>
                <a:gd name="connsiteY11-1746" fmla="*/ 5890437 h 5890437"/>
                <a:gd name="connsiteX12-1747" fmla="*/ 4785234 w 5381929"/>
                <a:gd name="connsiteY12-1748" fmla="*/ 5858540 h 5890437"/>
                <a:gd name="connsiteX13-1749" fmla="*/ 4891560 w 5381929"/>
                <a:gd name="connsiteY13-1750" fmla="*/ 3519377 h 5890437"/>
                <a:gd name="connsiteX14-1751" fmla="*/ 3030862 w 5381929"/>
                <a:gd name="connsiteY14-1752" fmla="*/ 0 h 5890437"/>
                <a:gd name="connsiteX0-1753" fmla="*/ 3030862 w 5381929"/>
                <a:gd name="connsiteY0-1754" fmla="*/ 0 h 5890437"/>
                <a:gd name="connsiteX1-1755" fmla="*/ 927042 w 5381929"/>
                <a:gd name="connsiteY1-1756" fmla="*/ 866251 h 5890437"/>
                <a:gd name="connsiteX2-1757" fmla="*/ 672918 w 5381929"/>
                <a:gd name="connsiteY2-1758" fmla="*/ 2220272 h 5890437"/>
                <a:gd name="connsiteX3-1759" fmla="*/ 583 w 5381929"/>
                <a:gd name="connsiteY3-1760" fmla="*/ 3051544 h 5890437"/>
                <a:gd name="connsiteX4-1761" fmla="*/ 510946 w 5381929"/>
                <a:gd name="connsiteY4-1762" fmla="*/ 3327991 h 5890437"/>
                <a:gd name="connsiteX5-1763" fmla="*/ 339858 w 5381929"/>
                <a:gd name="connsiteY5-1764" fmla="*/ 3734790 h 5890437"/>
                <a:gd name="connsiteX6-1765" fmla="*/ 531244 w 5381929"/>
                <a:gd name="connsiteY6-1766" fmla="*/ 3870251 h 5890437"/>
                <a:gd name="connsiteX7-1767" fmla="*/ 372722 w 5381929"/>
                <a:gd name="connsiteY7-1768" fmla="*/ 4061637 h 5890437"/>
                <a:gd name="connsiteX8-1769" fmla="*/ 564108 w 5381929"/>
                <a:gd name="connsiteY8-1770" fmla="*/ 4316819 h 5890437"/>
                <a:gd name="connsiteX9-1771" fmla="*/ 500313 w 5381929"/>
                <a:gd name="connsiteY9-1772" fmla="*/ 4976037 h 5890437"/>
                <a:gd name="connsiteX10-1773" fmla="*/ 1754955 w 5381929"/>
                <a:gd name="connsiteY10-1774" fmla="*/ 5039004 h 5890437"/>
                <a:gd name="connsiteX11-1775" fmla="*/ 1946341 w 5381929"/>
                <a:gd name="connsiteY11-1776" fmla="*/ 5890437 h 5890437"/>
                <a:gd name="connsiteX12-1777" fmla="*/ 4785234 w 5381929"/>
                <a:gd name="connsiteY12-1778" fmla="*/ 5858540 h 5890437"/>
                <a:gd name="connsiteX13-1779" fmla="*/ 4891560 w 5381929"/>
                <a:gd name="connsiteY13-1780" fmla="*/ 3519377 h 5890437"/>
                <a:gd name="connsiteX14-1781" fmla="*/ 3030862 w 5381929"/>
                <a:gd name="connsiteY14-1782" fmla="*/ 0 h 5890437"/>
                <a:gd name="connsiteX0-1783" fmla="*/ 3030862 w 5381929"/>
                <a:gd name="connsiteY0-1784" fmla="*/ 1751 h 5892188"/>
                <a:gd name="connsiteX1-1785" fmla="*/ 927042 w 5381929"/>
                <a:gd name="connsiteY1-1786" fmla="*/ 868002 h 5892188"/>
                <a:gd name="connsiteX2-1787" fmla="*/ 672918 w 5381929"/>
                <a:gd name="connsiteY2-1788" fmla="*/ 2222023 h 5892188"/>
                <a:gd name="connsiteX3-1789" fmla="*/ 583 w 5381929"/>
                <a:gd name="connsiteY3-1790" fmla="*/ 3053295 h 5892188"/>
                <a:gd name="connsiteX4-1791" fmla="*/ 510946 w 5381929"/>
                <a:gd name="connsiteY4-1792" fmla="*/ 3329742 h 5892188"/>
                <a:gd name="connsiteX5-1793" fmla="*/ 339858 w 5381929"/>
                <a:gd name="connsiteY5-1794" fmla="*/ 3736541 h 5892188"/>
                <a:gd name="connsiteX6-1795" fmla="*/ 531244 w 5381929"/>
                <a:gd name="connsiteY6-1796" fmla="*/ 3872002 h 5892188"/>
                <a:gd name="connsiteX7-1797" fmla="*/ 372722 w 5381929"/>
                <a:gd name="connsiteY7-1798" fmla="*/ 4063388 h 5892188"/>
                <a:gd name="connsiteX8-1799" fmla="*/ 564108 w 5381929"/>
                <a:gd name="connsiteY8-1800" fmla="*/ 4318570 h 5892188"/>
                <a:gd name="connsiteX9-1801" fmla="*/ 500313 w 5381929"/>
                <a:gd name="connsiteY9-1802" fmla="*/ 4977788 h 5892188"/>
                <a:gd name="connsiteX10-1803" fmla="*/ 1754955 w 5381929"/>
                <a:gd name="connsiteY10-1804" fmla="*/ 5040755 h 5892188"/>
                <a:gd name="connsiteX11-1805" fmla="*/ 1946341 w 5381929"/>
                <a:gd name="connsiteY11-1806" fmla="*/ 5892188 h 5892188"/>
                <a:gd name="connsiteX12-1807" fmla="*/ 4785234 w 5381929"/>
                <a:gd name="connsiteY12-1808" fmla="*/ 5860291 h 5892188"/>
                <a:gd name="connsiteX13-1809" fmla="*/ 4891560 w 5381929"/>
                <a:gd name="connsiteY13-1810" fmla="*/ 3521128 h 5892188"/>
                <a:gd name="connsiteX14-1811" fmla="*/ 3030862 w 5381929"/>
                <a:gd name="connsiteY14-1812" fmla="*/ 1751 h 5892188"/>
                <a:gd name="connsiteX0-1813" fmla="*/ 3031042 w 5382109"/>
                <a:gd name="connsiteY0-1814" fmla="*/ 1751 h 5892188"/>
                <a:gd name="connsiteX1-1815" fmla="*/ 927222 w 5382109"/>
                <a:gd name="connsiteY1-1816" fmla="*/ 868002 h 5892188"/>
                <a:gd name="connsiteX2-1817" fmla="*/ 577563 w 5382109"/>
                <a:gd name="connsiteY2-1818" fmla="*/ 2303910 h 5892188"/>
                <a:gd name="connsiteX3-1819" fmla="*/ 763 w 5382109"/>
                <a:gd name="connsiteY3-1820" fmla="*/ 3053295 h 5892188"/>
                <a:gd name="connsiteX4-1821" fmla="*/ 511126 w 5382109"/>
                <a:gd name="connsiteY4-1822" fmla="*/ 3329742 h 5892188"/>
                <a:gd name="connsiteX5-1823" fmla="*/ 340038 w 5382109"/>
                <a:gd name="connsiteY5-1824" fmla="*/ 3736541 h 5892188"/>
                <a:gd name="connsiteX6-1825" fmla="*/ 531424 w 5382109"/>
                <a:gd name="connsiteY6-1826" fmla="*/ 3872002 h 5892188"/>
                <a:gd name="connsiteX7-1827" fmla="*/ 372902 w 5382109"/>
                <a:gd name="connsiteY7-1828" fmla="*/ 4063388 h 5892188"/>
                <a:gd name="connsiteX8-1829" fmla="*/ 564288 w 5382109"/>
                <a:gd name="connsiteY8-1830" fmla="*/ 4318570 h 5892188"/>
                <a:gd name="connsiteX9-1831" fmla="*/ 500493 w 5382109"/>
                <a:gd name="connsiteY9-1832" fmla="*/ 4977788 h 5892188"/>
                <a:gd name="connsiteX10-1833" fmla="*/ 1755135 w 5382109"/>
                <a:gd name="connsiteY10-1834" fmla="*/ 5040755 h 5892188"/>
                <a:gd name="connsiteX11-1835" fmla="*/ 1946521 w 5382109"/>
                <a:gd name="connsiteY11-1836" fmla="*/ 5892188 h 5892188"/>
                <a:gd name="connsiteX12-1837" fmla="*/ 4785414 w 5382109"/>
                <a:gd name="connsiteY12-1838" fmla="*/ 5860291 h 5892188"/>
                <a:gd name="connsiteX13-1839" fmla="*/ 4891740 w 5382109"/>
                <a:gd name="connsiteY13-1840" fmla="*/ 3521128 h 5892188"/>
                <a:gd name="connsiteX14-1841" fmla="*/ 3031042 w 5382109"/>
                <a:gd name="connsiteY14-1842" fmla="*/ 1751 h 5892188"/>
                <a:gd name="connsiteX0-1843" fmla="*/ 3031042 w 5382109"/>
                <a:gd name="connsiteY0-1844" fmla="*/ 2101 h 5892538"/>
                <a:gd name="connsiteX1-1845" fmla="*/ 913575 w 5382109"/>
                <a:gd name="connsiteY1-1846" fmla="*/ 827408 h 5892538"/>
                <a:gd name="connsiteX2-1847" fmla="*/ 577563 w 5382109"/>
                <a:gd name="connsiteY2-1848" fmla="*/ 2304260 h 5892538"/>
                <a:gd name="connsiteX3-1849" fmla="*/ 763 w 5382109"/>
                <a:gd name="connsiteY3-1850" fmla="*/ 3053645 h 5892538"/>
                <a:gd name="connsiteX4-1851" fmla="*/ 511126 w 5382109"/>
                <a:gd name="connsiteY4-1852" fmla="*/ 3330092 h 5892538"/>
                <a:gd name="connsiteX5-1853" fmla="*/ 340038 w 5382109"/>
                <a:gd name="connsiteY5-1854" fmla="*/ 3736891 h 5892538"/>
                <a:gd name="connsiteX6-1855" fmla="*/ 531424 w 5382109"/>
                <a:gd name="connsiteY6-1856" fmla="*/ 3872352 h 5892538"/>
                <a:gd name="connsiteX7-1857" fmla="*/ 372902 w 5382109"/>
                <a:gd name="connsiteY7-1858" fmla="*/ 4063738 h 5892538"/>
                <a:gd name="connsiteX8-1859" fmla="*/ 564288 w 5382109"/>
                <a:gd name="connsiteY8-1860" fmla="*/ 4318920 h 5892538"/>
                <a:gd name="connsiteX9-1861" fmla="*/ 500493 w 5382109"/>
                <a:gd name="connsiteY9-1862" fmla="*/ 4978138 h 5892538"/>
                <a:gd name="connsiteX10-1863" fmla="*/ 1755135 w 5382109"/>
                <a:gd name="connsiteY10-1864" fmla="*/ 5041105 h 5892538"/>
                <a:gd name="connsiteX11-1865" fmla="*/ 1946521 w 5382109"/>
                <a:gd name="connsiteY11-1866" fmla="*/ 5892538 h 5892538"/>
                <a:gd name="connsiteX12-1867" fmla="*/ 4785414 w 5382109"/>
                <a:gd name="connsiteY12-1868" fmla="*/ 5860641 h 5892538"/>
                <a:gd name="connsiteX13-1869" fmla="*/ 4891740 w 5382109"/>
                <a:gd name="connsiteY13-1870" fmla="*/ 3521478 h 5892538"/>
                <a:gd name="connsiteX14-1871" fmla="*/ 3031042 w 5382109"/>
                <a:gd name="connsiteY14-1872" fmla="*/ 2101 h 5892538"/>
                <a:gd name="connsiteX0-1873" fmla="*/ 3031042 w 5382109"/>
                <a:gd name="connsiteY0-1874" fmla="*/ 941 h 5891378"/>
                <a:gd name="connsiteX1-1875" fmla="*/ 886280 w 5382109"/>
                <a:gd name="connsiteY1-1876" fmla="*/ 1071908 h 5891378"/>
                <a:gd name="connsiteX2-1877" fmla="*/ 577563 w 5382109"/>
                <a:gd name="connsiteY2-1878" fmla="*/ 2303100 h 5891378"/>
                <a:gd name="connsiteX3-1879" fmla="*/ 763 w 5382109"/>
                <a:gd name="connsiteY3-1880" fmla="*/ 3052485 h 5891378"/>
                <a:gd name="connsiteX4-1881" fmla="*/ 511126 w 5382109"/>
                <a:gd name="connsiteY4-1882" fmla="*/ 3328932 h 5891378"/>
                <a:gd name="connsiteX5-1883" fmla="*/ 340038 w 5382109"/>
                <a:gd name="connsiteY5-1884" fmla="*/ 3735731 h 5891378"/>
                <a:gd name="connsiteX6-1885" fmla="*/ 531424 w 5382109"/>
                <a:gd name="connsiteY6-1886" fmla="*/ 3871192 h 5891378"/>
                <a:gd name="connsiteX7-1887" fmla="*/ 372902 w 5382109"/>
                <a:gd name="connsiteY7-1888" fmla="*/ 4062578 h 5891378"/>
                <a:gd name="connsiteX8-1889" fmla="*/ 564288 w 5382109"/>
                <a:gd name="connsiteY8-1890" fmla="*/ 4317760 h 5891378"/>
                <a:gd name="connsiteX9-1891" fmla="*/ 500493 w 5382109"/>
                <a:gd name="connsiteY9-1892" fmla="*/ 4976978 h 5891378"/>
                <a:gd name="connsiteX10-1893" fmla="*/ 1755135 w 5382109"/>
                <a:gd name="connsiteY10-1894" fmla="*/ 5039945 h 5891378"/>
                <a:gd name="connsiteX11-1895" fmla="*/ 1946521 w 5382109"/>
                <a:gd name="connsiteY11-1896" fmla="*/ 5891378 h 5891378"/>
                <a:gd name="connsiteX12-1897" fmla="*/ 4785414 w 5382109"/>
                <a:gd name="connsiteY12-1898" fmla="*/ 5859481 h 5891378"/>
                <a:gd name="connsiteX13-1899" fmla="*/ 4891740 w 5382109"/>
                <a:gd name="connsiteY13-1900" fmla="*/ 3520318 h 5891378"/>
                <a:gd name="connsiteX14-1901" fmla="*/ 3031042 w 5382109"/>
                <a:gd name="connsiteY14-1902" fmla="*/ 941 h 5891378"/>
                <a:gd name="connsiteX0-1903" fmla="*/ 3031042 w 5382109"/>
                <a:gd name="connsiteY0-1904" fmla="*/ 753 h 5891190"/>
                <a:gd name="connsiteX1-1905" fmla="*/ 886280 w 5382109"/>
                <a:gd name="connsiteY1-1906" fmla="*/ 1071720 h 5891190"/>
                <a:gd name="connsiteX2-1907" fmla="*/ 577563 w 5382109"/>
                <a:gd name="connsiteY2-1908" fmla="*/ 2302912 h 5891190"/>
                <a:gd name="connsiteX3-1909" fmla="*/ 763 w 5382109"/>
                <a:gd name="connsiteY3-1910" fmla="*/ 3052297 h 5891190"/>
                <a:gd name="connsiteX4-1911" fmla="*/ 511126 w 5382109"/>
                <a:gd name="connsiteY4-1912" fmla="*/ 3328744 h 5891190"/>
                <a:gd name="connsiteX5-1913" fmla="*/ 340038 w 5382109"/>
                <a:gd name="connsiteY5-1914" fmla="*/ 3735543 h 5891190"/>
                <a:gd name="connsiteX6-1915" fmla="*/ 531424 w 5382109"/>
                <a:gd name="connsiteY6-1916" fmla="*/ 3871004 h 5891190"/>
                <a:gd name="connsiteX7-1917" fmla="*/ 372902 w 5382109"/>
                <a:gd name="connsiteY7-1918" fmla="*/ 4062390 h 5891190"/>
                <a:gd name="connsiteX8-1919" fmla="*/ 564288 w 5382109"/>
                <a:gd name="connsiteY8-1920" fmla="*/ 4317572 h 5891190"/>
                <a:gd name="connsiteX9-1921" fmla="*/ 500493 w 5382109"/>
                <a:gd name="connsiteY9-1922" fmla="*/ 4976790 h 5891190"/>
                <a:gd name="connsiteX10-1923" fmla="*/ 1755135 w 5382109"/>
                <a:gd name="connsiteY10-1924" fmla="*/ 5039757 h 5891190"/>
                <a:gd name="connsiteX11-1925" fmla="*/ 1946521 w 5382109"/>
                <a:gd name="connsiteY11-1926" fmla="*/ 5891190 h 5891190"/>
                <a:gd name="connsiteX12-1927" fmla="*/ 4785414 w 5382109"/>
                <a:gd name="connsiteY12-1928" fmla="*/ 5859293 h 5891190"/>
                <a:gd name="connsiteX13-1929" fmla="*/ 4891740 w 5382109"/>
                <a:gd name="connsiteY13-1930" fmla="*/ 3520130 h 5891190"/>
                <a:gd name="connsiteX14-1931" fmla="*/ 3031042 w 5382109"/>
                <a:gd name="connsiteY14-1932" fmla="*/ 753 h 5891190"/>
                <a:gd name="connsiteX0-1933" fmla="*/ 3031042 w 5382109"/>
                <a:gd name="connsiteY0-1934" fmla="*/ 753 h 5891190"/>
                <a:gd name="connsiteX1-1935" fmla="*/ 886280 w 5382109"/>
                <a:gd name="connsiteY1-1936" fmla="*/ 1071720 h 5891190"/>
                <a:gd name="connsiteX2-1937" fmla="*/ 577563 w 5382109"/>
                <a:gd name="connsiteY2-1938" fmla="*/ 2302912 h 5891190"/>
                <a:gd name="connsiteX3-1939" fmla="*/ 763 w 5382109"/>
                <a:gd name="connsiteY3-1940" fmla="*/ 3052297 h 5891190"/>
                <a:gd name="connsiteX4-1941" fmla="*/ 511126 w 5382109"/>
                <a:gd name="connsiteY4-1942" fmla="*/ 3328744 h 5891190"/>
                <a:gd name="connsiteX5-1943" fmla="*/ 340038 w 5382109"/>
                <a:gd name="connsiteY5-1944" fmla="*/ 3735543 h 5891190"/>
                <a:gd name="connsiteX6-1945" fmla="*/ 531424 w 5382109"/>
                <a:gd name="connsiteY6-1946" fmla="*/ 3871004 h 5891190"/>
                <a:gd name="connsiteX7-1947" fmla="*/ 372902 w 5382109"/>
                <a:gd name="connsiteY7-1948" fmla="*/ 4062390 h 5891190"/>
                <a:gd name="connsiteX8-1949" fmla="*/ 564288 w 5382109"/>
                <a:gd name="connsiteY8-1950" fmla="*/ 4317572 h 5891190"/>
                <a:gd name="connsiteX9-1951" fmla="*/ 500493 w 5382109"/>
                <a:gd name="connsiteY9-1952" fmla="*/ 4976790 h 5891190"/>
                <a:gd name="connsiteX10-1953" fmla="*/ 1755135 w 5382109"/>
                <a:gd name="connsiteY10-1954" fmla="*/ 5039757 h 5891190"/>
                <a:gd name="connsiteX11-1955" fmla="*/ 1946521 w 5382109"/>
                <a:gd name="connsiteY11-1956" fmla="*/ 5891190 h 5891190"/>
                <a:gd name="connsiteX12-1957" fmla="*/ 4785414 w 5382109"/>
                <a:gd name="connsiteY12-1958" fmla="*/ 5859293 h 5891190"/>
                <a:gd name="connsiteX13-1959" fmla="*/ 4891740 w 5382109"/>
                <a:gd name="connsiteY13-1960" fmla="*/ 3520130 h 5891190"/>
                <a:gd name="connsiteX14-1961" fmla="*/ 3031042 w 5382109"/>
                <a:gd name="connsiteY14-1962" fmla="*/ 753 h 5891190"/>
                <a:gd name="connsiteX0-1963" fmla="*/ 3031042 w 5382109"/>
                <a:gd name="connsiteY0-1964" fmla="*/ 792 h 5891229"/>
                <a:gd name="connsiteX1-1965" fmla="*/ 777098 w 5382109"/>
                <a:gd name="connsiteY1-1966" fmla="*/ 1044464 h 5891229"/>
                <a:gd name="connsiteX2-1967" fmla="*/ 577563 w 5382109"/>
                <a:gd name="connsiteY2-1968" fmla="*/ 2302951 h 5891229"/>
                <a:gd name="connsiteX3-1969" fmla="*/ 763 w 5382109"/>
                <a:gd name="connsiteY3-1970" fmla="*/ 3052336 h 5891229"/>
                <a:gd name="connsiteX4-1971" fmla="*/ 511126 w 5382109"/>
                <a:gd name="connsiteY4-1972" fmla="*/ 3328783 h 5891229"/>
                <a:gd name="connsiteX5-1973" fmla="*/ 340038 w 5382109"/>
                <a:gd name="connsiteY5-1974" fmla="*/ 3735582 h 5891229"/>
                <a:gd name="connsiteX6-1975" fmla="*/ 531424 w 5382109"/>
                <a:gd name="connsiteY6-1976" fmla="*/ 3871043 h 5891229"/>
                <a:gd name="connsiteX7-1977" fmla="*/ 372902 w 5382109"/>
                <a:gd name="connsiteY7-1978" fmla="*/ 4062429 h 5891229"/>
                <a:gd name="connsiteX8-1979" fmla="*/ 564288 w 5382109"/>
                <a:gd name="connsiteY8-1980" fmla="*/ 4317611 h 5891229"/>
                <a:gd name="connsiteX9-1981" fmla="*/ 500493 w 5382109"/>
                <a:gd name="connsiteY9-1982" fmla="*/ 4976829 h 5891229"/>
                <a:gd name="connsiteX10-1983" fmla="*/ 1755135 w 5382109"/>
                <a:gd name="connsiteY10-1984" fmla="*/ 5039796 h 5891229"/>
                <a:gd name="connsiteX11-1985" fmla="*/ 1946521 w 5382109"/>
                <a:gd name="connsiteY11-1986" fmla="*/ 5891229 h 5891229"/>
                <a:gd name="connsiteX12-1987" fmla="*/ 4785414 w 5382109"/>
                <a:gd name="connsiteY12-1988" fmla="*/ 5859332 h 5891229"/>
                <a:gd name="connsiteX13-1989" fmla="*/ 4891740 w 5382109"/>
                <a:gd name="connsiteY13-1990" fmla="*/ 3520169 h 5891229"/>
                <a:gd name="connsiteX14-1991" fmla="*/ 3031042 w 5382109"/>
                <a:gd name="connsiteY14-1992" fmla="*/ 792 h 5891229"/>
                <a:gd name="connsiteX0-1993" fmla="*/ 3031042 w 5382109"/>
                <a:gd name="connsiteY0-1994" fmla="*/ 792 h 5891229"/>
                <a:gd name="connsiteX1-1995" fmla="*/ 777098 w 5382109"/>
                <a:gd name="connsiteY1-1996" fmla="*/ 1044464 h 5891229"/>
                <a:gd name="connsiteX2-1997" fmla="*/ 577563 w 5382109"/>
                <a:gd name="connsiteY2-1998" fmla="*/ 2302951 h 5891229"/>
                <a:gd name="connsiteX3-1999" fmla="*/ 763 w 5382109"/>
                <a:gd name="connsiteY3-2000" fmla="*/ 3052336 h 5891229"/>
                <a:gd name="connsiteX4-2001" fmla="*/ 511126 w 5382109"/>
                <a:gd name="connsiteY4-2002" fmla="*/ 3328783 h 5891229"/>
                <a:gd name="connsiteX5-2003" fmla="*/ 340038 w 5382109"/>
                <a:gd name="connsiteY5-2004" fmla="*/ 3735582 h 5891229"/>
                <a:gd name="connsiteX6-2005" fmla="*/ 531424 w 5382109"/>
                <a:gd name="connsiteY6-2006" fmla="*/ 3871043 h 5891229"/>
                <a:gd name="connsiteX7-2007" fmla="*/ 372902 w 5382109"/>
                <a:gd name="connsiteY7-2008" fmla="*/ 4062429 h 5891229"/>
                <a:gd name="connsiteX8-2009" fmla="*/ 564288 w 5382109"/>
                <a:gd name="connsiteY8-2010" fmla="*/ 4317611 h 5891229"/>
                <a:gd name="connsiteX9-2011" fmla="*/ 500493 w 5382109"/>
                <a:gd name="connsiteY9-2012" fmla="*/ 4976829 h 5891229"/>
                <a:gd name="connsiteX10-2013" fmla="*/ 1755135 w 5382109"/>
                <a:gd name="connsiteY10-2014" fmla="*/ 5039796 h 5891229"/>
                <a:gd name="connsiteX11-2015" fmla="*/ 1946521 w 5382109"/>
                <a:gd name="connsiteY11-2016" fmla="*/ 5891229 h 5891229"/>
                <a:gd name="connsiteX12-2017" fmla="*/ 4785414 w 5382109"/>
                <a:gd name="connsiteY12-2018" fmla="*/ 5859332 h 5891229"/>
                <a:gd name="connsiteX13-2019" fmla="*/ 4891740 w 5382109"/>
                <a:gd name="connsiteY13-2020" fmla="*/ 3520169 h 5891229"/>
                <a:gd name="connsiteX14-2021" fmla="*/ 3031042 w 5382109"/>
                <a:gd name="connsiteY14-2022" fmla="*/ 792 h 5891229"/>
                <a:gd name="connsiteX0-2023" fmla="*/ 3031042 w 5382109"/>
                <a:gd name="connsiteY0-2024" fmla="*/ 792 h 5891229"/>
                <a:gd name="connsiteX1-2025" fmla="*/ 777098 w 5382109"/>
                <a:gd name="connsiteY1-2026" fmla="*/ 1044464 h 5891229"/>
                <a:gd name="connsiteX2-2027" fmla="*/ 577563 w 5382109"/>
                <a:gd name="connsiteY2-2028" fmla="*/ 2302951 h 5891229"/>
                <a:gd name="connsiteX3-2029" fmla="*/ 763 w 5382109"/>
                <a:gd name="connsiteY3-2030" fmla="*/ 3052336 h 5891229"/>
                <a:gd name="connsiteX4-2031" fmla="*/ 511126 w 5382109"/>
                <a:gd name="connsiteY4-2032" fmla="*/ 3328783 h 5891229"/>
                <a:gd name="connsiteX5-2033" fmla="*/ 340038 w 5382109"/>
                <a:gd name="connsiteY5-2034" fmla="*/ 3735582 h 5891229"/>
                <a:gd name="connsiteX6-2035" fmla="*/ 531424 w 5382109"/>
                <a:gd name="connsiteY6-2036" fmla="*/ 3871043 h 5891229"/>
                <a:gd name="connsiteX7-2037" fmla="*/ 372902 w 5382109"/>
                <a:gd name="connsiteY7-2038" fmla="*/ 4062429 h 5891229"/>
                <a:gd name="connsiteX8-2039" fmla="*/ 564288 w 5382109"/>
                <a:gd name="connsiteY8-2040" fmla="*/ 4317611 h 5891229"/>
                <a:gd name="connsiteX9-2041" fmla="*/ 500493 w 5382109"/>
                <a:gd name="connsiteY9-2042" fmla="*/ 4976829 h 5891229"/>
                <a:gd name="connsiteX10-2043" fmla="*/ 1755135 w 5382109"/>
                <a:gd name="connsiteY10-2044" fmla="*/ 5039796 h 5891229"/>
                <a:gd name="connsiteX11-2045" fmla="*/ 1946521 w 5382109"/>
                <a:gd name="connsiteY11-2046" fmla="*/ 5891229 h 5891229"/>
                <a:gd name="connsiteX12-2047" fmla="*/ 4785414 w 5382109"/>
                <a:gd name="connsiteY12-2048" fmla="*/ 5859332 h 5891229"/>
                <a:gd name="connsiteX13-2049" fmla="*/ 4891740 w 5382109"/>
                <a:gd name="connsiteY13-2050" fmla="*/ 3520169 h 5891229"/>
                <a:gd name="connsiteX14-2051" fmla="*/ 3031042 w 5382109"/>
                <a:gd name="connsiteY14-2052" fmla="*/ 792 h 5891229"/>
                <a:gd name="connsiteX0-2053" fmla="*/ 3031042 w 5382109"/>
                <a:gd name="connsiteY0-2054" fmla="*/ 627 h 5891064"/>
                <a:gd name="connsiteX1-2055" fmla="*/ 777098 w 5382109"/>
                <a:gd name="connsiteY1-2056" fmla="*/ 1180776 h 5891064"/>
                <a:gd name="connsiteX2-2057" fmla="*/ 577563 w 5382109"/>
                <a:gd name="connsiteY2-2058" fmla="*/ 2302786 h 5891064"/>
                <a:gd name="connsiteX3-2059" fmla="*/ 763 w 5382109"/>
                <a:gd name="connsiteY3-2060" fmla="*/ 3052171 h 5891064"/>
                <a:gd name="connsiteX4-2061" fmla="*/ 511126 w 5382109"/>
                <a:gd name="connsiteY4-2062" fmla="*/ 3328618 h 5891064"/>
                <a:gd name="connsiteX5-2063" fmla="*/ 340038 w 5382109"/>
                <a:gd name="connsiteY5-2064" fmla="*/ 3735417 h 5891064"/>
                <a:gd name="connsiteX6-2065" fmla="*/ 531424 w 5382109"/>
                <a:gd name="connsiteY6-2066" fmla="*/ 3870878 h 5891064"/>
                <a:gd name="connsiteX7-2067" fmla="*/ 372902 w 5382109"/>
                <a:gd name="connsiteY7-2068" fmla="*/ 4062264 h 5891064"/>
                <a:gd name="connsiteX8-2069" fmla="*/ 564288 w 5382109"/>
                <a:gd name="connsiteY8-2070" fmla="*/ 4317446 h 5891064"/>
                <a:gd name="connsiteX9-2071" fmla="*/ 500493 w 5382109"/>
                <a:gd name="connsiteY9-2072" fmla="*/ 4976664 h 5891064"/>
                <a:gd name="connsiteX10-2073" fmla="*/ 1755135 w 5382109"/>
                <a:gd name="connsiteY10-2074" fmla="*/ 5039631 h 5891064"/>
                <a:gd name="connsiteX11-2075" fmla="*/ 1946521 w 5382109"/>
                <a:gd name="connsiteY11-2076" fmla="*/ 5891064 h 5891064"/>
                <a:gd name="connsiteX12-2077" fmla="*/ 4785414 w 5382109"/>
                <a:gd name="connsiteY12-2078" fmla="*/ 5859167 h 5891064"/>
                <a:gd name="connsiteX13-2079" fmla="*/ 4891740 w 5382109"/>
                <a:gd name="connsiteY13-2080" fmla="*/ 3520004 h 5891064"/>
                <a:gd name="connsiteX14-2081" fmla="*/ 3031042 w 5382109"/>
                <a:gd name="connsiteY14-2082" fmla="*/ 627 h 5891064"/>
                <a:gd name="connsiteX0-2083" fmla="*/ 3031042 w 5382109"/>
                <a:gd name="connsiteY0-2084" fmla="*/ 968 h 5891405"/>
                <a:gd name="connsiteX1-2085" fmla="*/ 777098 w 5382109"/>
                <a:gd name="connsiteY1-2086" fmla="*/ 1181117 h 5891405"/>
                <a:gd name="connsiteX2-2087" fmla="*/ 577563 w 5382109"/>
                <a:gd name="connsiteY2-2088" fmla="*/ 2303127 h 5891405"/>
                <a:gd name="connsiteX3-2089" fmla="*/ 763 w 5382109"/>
                <a:gd name="connsiteY3-2090" fmla="*/ 3052512 h 5891405"/>
                <a:gd name="connsiteX4-2091" fmla="*/ 511126 w 5382109"/>
                <a:gd name="connsiteY4-2092" fmla="*/ 3328959 h 5891405"/>
                <a:gd name="connsiteX5-2093" fmla="*/ 340038 w 5382109"/>
                <a:gd name="connsiteY5-2094" fmla="*/ 3735758 h 5891405"/>
                <a:gd name="connsiteX6-2095" fmla="*/ 531424 w 5382109"/>
                <a:gd name="connsiteY6-2096" fmla="*/ 3871219 h 5891405"/>
                <a:gd name="connsiteX7-2097" fmla="*/ 372902 w 5382109"/>
                <a:gd name="connsiteY7-2098" fmla="*/ 4062605 h 5891405"/>
                <a:gd name="connsiteX8-2099" fmla="*/ 564288 w 5382109"/>
                <a:gd name="connsiteY8-2100" fmla="*/ 4317787 h 5891405"/>
                <a:gd name="connsiteX9-2101" fmla="*/ 500493 w 5382109"/>
                <a:gd name="connsiteY9-2102" fmla="*/ 4977005 h 5891405"/>
                <a:gd name="connsiteX10-2103" fmla="*/ 1755135 w 5382109"/>
                <a:gd name="connsiteY10-2104" fmla="*/ 5039972 h 5891405"/>
                <a:gd name="connsiteX11-2105" fmla="*/ 1946521 w 5382109"/>
                <a:gd name="connsiteY11-2106" fmla="*/ 5891405 h 5891405"/>
                <a:gd name="connsiteX12-2107" fmla="*/ 4785414 w 5382109"/>
                <a:gd name="connsiteY12-2108" fmla="*/ 5859508 h 5891405"/>
                <a:gd name="connsiteX13-2109" fmla="*/ 4891740 w 5382109"/>
                <a:gd name="connsiteY13-2110" fmla="*/ 3520345 h 5891405"/>
                <a:gd name="connsiteX14-2111" fmla="*/ 3031042 w 5382109"/>
                <a:gd name="connsiteY14-2112" fmla="*/ 968 h 5891405"/>
                <a:gd name="connsiteX0-2113" fmla="*/ 3031042 w 5382109"/>
                <a:gd name="connsiteY0-2114" fmla="*/ 968 h 5891405"/>
                <a:gd name="connsiteX1-2115" fmla="*/ 777098 w 5382109"/>
                <a:gd name="connsiteY1-2116" fmla="*/ 1181117 h 5891405"/>
                <a:gd name="connsiteX2-2117" fmla="*/ 577563 w 5382109"/>
                <a:gd name="connsiteY2-2118" fmla="*/ 2303127 h 5891405"/>
                <a:gd name="connsiteX3-2119" fmla="*/ 763 w 5382109"/>
                <a:gd name="connsiteY3-2120" fmla="*/ 3052512 h 5891405"/>
                <a:gd name="connsiteX4-2121" fmla="*/ 511126 w 5382109"/>
                <a:gd name="connsiteY4-2122" fmla="*/ 3328959 h 5891405"/>
                <a:gd name="connsiteX5-2123" fmla="*/ 340038 w 5382109"/>
                <a:gd name="connsiteY5-2124" fmla="*/ 3735758 h 5891405"/>
                <a:gd name="connsiteX6-2125" fmla="*/ 531424 w 5382109"/>
                <a:gd name="connsiteY6-2126" fmla="*/ 3871219 h 5891405"/>
                <a:gd name="connsiteX7-2127" fmla="*/ 372902 w 5382109"/>
                <a:gd name="connsiteY7-2128" fmla="*/ 4062605 h 5891405"/>
                <a:gd name="connsiteX8-2129" fmla="*/ 564288 w 5382109"/>
                <a:gd name="connsiteY8-2130" fmla="*/ 4317787 h 5891405"/>
                <a:gd name="connsiteX9-2131" fmla="*/ 500493 w 5382109"/>
                <a:gd name="connsiteY9-2132" fmla="*/ 4977005 h 5891405"/>
                <a:gd name="connsiteX10-2133" fmla="*/ 1755135 w 5382109"/>
                <a:gd name="connsiteY10-2134" fmla="*/ 5039972 h 5891405"/>
                <a:gd name="connsiteX11-2135" fmla="*/ 1946521 w 5382109"/>
                <a:gd name="connsiteY11-2136" fmla="*/ 5891405 h 5891405"/>
                <a:gd name="connsiteX12-2137" fmla="*/ 4785414 w 5382109"/>
                <a:gd name="connsiteY12-2138" fmla="*/ 5859508 h 5891405"/>
                <a:gd name="connsiteX13-2139" fmla="*/ 4891740 w 5382109"/>
                <a:gd name="connsiteY13-2140" fmla="*/ 3520345 h 5891405"/>
                <a:gd name="connsiteX14-2141" fmla="*/ 3031042 w 5382109"/>
                <a:gd name="connsiteY14-2142" fmla="*/ 968 h 5891405"/>
                <a:gd name="connsiteX0-2143" fmla="*/ 3031204 w 5382271"/>
                <a:gd name="connsiteY0-2144" fmla="*/ 968 h 5891405"/>
                <a:gd name="connsiteX1-2145" fmla="*/ 777260 w 5382271"/>
                <a:gd name="connsiteY1-2146" fmla="*/ 1181117 h 5891405"/>
                <a:gd name="connsiteX2-2147" fmla="*/ 523134 w 5382271"/>
                <a:gd name="connsiteY2-2148" fmla="*/ 2303127 h 5891405"/>
                <a:gd name="connsiteX3-2149" fmla="*/ 925 w 5382271"/>
                <a:gd name="connsiteY3-2150" fmla="*/ 3052512 h 5891405"/>
                <a:gd name="connsiteX4-2151" fmla="*/ 511288 w 5382271"/>
                <a:gd name="connsiteY4-2152" fmla="*/ 3328959 h 5891405"/>
                <a:gd name="connsiteX5-2153" fmla="*/ 340200 w 5382271"/>
                <a:gd name="connsiteY5-2154" fmla="*/ 3735758 h 5891405"/>
                <a:gd name="connsiteX6-2155" fmla="*/ 531586 w 5382271"/>
                <a:gd name="connsiteY6-2156" fmla="*/ 3871219 h 5891405"/>
                <a:gd name="connsiteX7-2157" fmla="*/ 373064 w 5382271"/>
                <a:gd name="connsiteY7-2158" fmla="*/ 4062605 h 5891405"/>
                <a:gd name="connsiteX8-2159" fmla="*/ 564450 w 5382271"/>
                <a:gd name="connsiteY8-2160" fmla="*/ 4317787 h 5891405"/>
                <a:gd name="connsiteX9-2161" fmla="*/ 500655 w 5382271"/>
                <a:gd name="connsiteY9-2162" fmla="*/ 4977005 h 5891405"/>
                <a:gd name="connsiteX10-2163" fmla="*/ 1755297 w 5382271"/>
                <a:gd name="connsiteY10-2164" fmla="*/ 5039972 h 5891405"/>
                <a:gd name="connsiteX11-2165" fmla="*/ 1946683 w 5382271"/>
                <a:gd name="connsiteY11-2166" fmla="*/ 5891405 h 5891405"/>
                <a:gd name="connsiteX12-2167" fmla="*/ 4785576 w 5382271"/>
                <a:gd name="connsiteY12-2168" fmla="*/ 5859508 h 5891405"/>
                <a:gd name="connsiteX13-2169" fmla="*/ 4891902 w 5382271"/>
                <a:gd name="connsiteY13-2170" fmla="*/ 3520345 h 5891405"/>
                <a:gd name="connsiteX14-2171" fmla="*/ 3031204 w 5382271"/>
                <a:gd name="connsiteY14-2172" fmla="*/ 968 h 5891405"/>
                <a:gd name="connsiteX0-2173" fmla="*/ 3031204 w 5382271"/>
                <a:gd name="connsiteY0-2174" fmla="*/ 968 h 5891405"/>
                <a:gd name="connsiteX1-2175" fmla="*/ 777260 w 5382271"/>
                <a:gd name="connsiteY1-2176" fmla="*/ 1181117 h 5891405"/>
                <a:gd name="connsiteX2-2177" fmla="*/ 523134 w 5382271"/>
                <a:gd name="connsiteY2-2178" fmla="*/ 2303127 h 5891405"/>
                <a:gd name="connsiteX3-2179" fmla="*/ 925 w 5382271"/>
                <a:gd name="connsiteY3-2180" fmla="*/ 3052512 h 5891405"/>
                <a:gd name="connsiteX4-2181" fmla="*/ 511288 w 5382271"/>
                <a:gd name="connsiteY4-2182" fmla="*/ 3328959 h 5891405"/>
                <a:gd name="connsiteX5-2183" fmla="*/ 340200 w 5382271"/>
                <a:gd name="connsiteY5-2184" fmla="*/ 3735758 h 5891405"/>
                <a:gd name="connsiteX6-2185" fmla="*/ 531586 w 5382271"/>
                <a:gd name="connsiteY6-2186" fmla="*/ 3871219 h 5891405"/>
                <a:gd name="connsiteX7-2187" fmla="*/ 373064 w 5382271"/>
                <a:gd name="connsiteY7-2188" fmla="*/ 4062605 h 5891405"/>
                <a:gd name="connsiteX8-2189" fmla="*/ 564450 w 5382271"/>
                <a:gd name="connsiteY8-2190" fmla="*/ 4317787 h 5891405"/>
                <a:gd name="connsiteX9-2191" fmla="*/ 500655 w 5382271"/>
                <a:gd name="connsiteY9-2192" fmla="*/ 4977005 h 5891405"/>
                <a:gd name="connsiteX10-2193" fmla="*/ 1755297 w 5382271"/>
                <a:gd name="connsiteY10-2194" fmla="*/ 5039972 h 5891405"/>
                <a:gd name="connsiteX11-2195" fmla="*/ 1946683 w 5382271"/>
                <a:gd name="connsiteY11-2196" fmla="*/ 5891405 h 5891405"/>
                <a:gd name="connsiteX12-2197" fmla="*/ 4785576 w 5382271"/>
                <a:gd name="connsiteY12-2198" fmla="*/ 5859508 h 5891405"/>
                <a:gd name="connsiteX13-2199" fmla="*/ 4891902 w 5382271"/>
                <a:gd name="connsiteY13-2200" fmla="*/ 3520345 h 5891405"/>
                <a:gd name="connsiteX14-2201" fmla="*/ 3031204 w 5382271"/>
                <a:gd name="connsiteY14-2202" fmla="*/ 968 h 5891405"/>
                <a:gd name="connsiteX0-2203" fmla="*/ 3031204 w 5382271"/>
                <a:gd name="connsiteY0-2204" fmla="*/ 968 h 5891405"/>
                <a:gd name="connsiteX1-2205" fmla="*/ 777260 w 5382271"/>
                <a:gd name="connsiteY1-2206" fmla="*/ 1181117 h 5891405"/>
                <a:gd name="connsiteX2-2207" fmla="*/ 523134 w 5382271"/>
                <a:gd name="connsiteY2-2208" fmla="*/ 2303127 h 5891405"/>
                <a:gd name="connsiteX3-2209" fmla="*/ 925 w 5382271"/>
                <a:gd name="connsiteY3-2210" fmla="*/ 3052512 h 5891405"/>
                <a:gd name="connsiteX4-2211" fmla="*/ 511288 w 5382271"/>
                <a:gd name="connsiteY4-2212" fmla="*/ 3328959 h 5891405"/>
                <a:gd name="connsiteX5-2213" fmla="*/ 340200 w 5382271"/>
                <a:gd name="connsiteY5-2214" fmla="*/ 3735758 h 5891405"/>
                <a:gd name="connsiteX6-2215" fmla="*/ 531586 w 5382271"/>
                <a:gd name="connsiteY6-2216" fmla="*/ 3871219 h 5891405"/>
                <a:gd name="connsiteX7-2217" fmla="*/ 373064 w 5382271"/>
                <a:gd name="connsiteY7-2218" fmla="*/ 4062605 h 5891405"/>
                <a:gd name="connsiteX8-2219" fmla="*/ 564450 w 5382271"/>
                <a:gd name="connsiteY8-2220" fmla="*/ 4317787 h 5891405"/>
                <a:gd name="connsiteX9-2221" fmla="*/ 500655 w 5382271"/>
                <a:gd name="connsiteY9-2222" fmla="*/ 4977005 h 5891405"/>
                <a:gd name="connsiteX10-2223" fmla="*/ 1755297 w 5382271"/>
                <a:gd name="connsiteY10-2224" fmla="*/ 5039972 h 5891405"/>
                <a:gd name="connsiteX11-2225" fmla="*/ 1946683 w 5382271"/>
                <a:gd name="connsiteY11-2226" fmla="*/ 5891405 h 5891405"/>
                <a:gd name="connsiteX12-2227" fmla="*/ 4785576 w 5382271"/>
                <a:gd name="connsiteY12-2228" fmla="*/ 5859508 h 5891405"/>
                <a:gd name="connsiteX13-2229" fmla="*/ 4891902 w 5382271"/>
                <a:gd name="connsiteY13-2230" fmla="*/ 3520345 h 5891405"/>
                <a:gd name="connsiteX14-2231" fmla="*/ 3031204 w 5382271"/>
                <a:gd name="connsiteY14-2232" fmla="*/ 968 h 5891405"/>
                <a:gd name="connsiteX0-2233" fmla="*/ 3038119 w 5389186"/>
                <a:gd name="connsiteY0-2234" fmla="*/ 968 h 5891405"/>
                <a:gd name="connsiteX1-2235" fmla="*/ 784175 w 5389186"/>
                <a:gd name="connsiteY1-2236" fmla="*/ 1181117 h 5891405"/>
                <a:gd name="connsiteX2-2237" fmla="*/ 530049 w 5389186"/>
                <a:gd name="connsiteY2-2238" fmla="*/ 2303127 h 5891405"/>
                <a:gd name="connsiteX3-2239" fmla="*/ 7840 w 5389186"/>
                <a:gd name="connsiteY3-2240" fmla="*/ 3052512 h 5891405"/>
                <a:gd name="connsiteX4-2241" fmla="*/ 518203 w 5389186"/>
                <a:gd name="connsiteY4-2242" fmla="*/ 3328959 h 5891405"/>
                <a:gd name="connsiteX5-2243" fmla="*/ 347115 w 5389186"/>
                <a:gd name="connsiteY5-2244" fmla="*/ 3735758 h 5891405"/>
                <a:gd name="connsiteX6-2245" fmla="*/ 538501 w 5389186"/>
                <a:gd name="connsiteY6-2246" fmla="*/ 3871219 h 5891405"/>
                <a:gd name="connsiteX7-2247" fmla="*/ 379979 w 5389186"/>
                <a:gd name="connsiteY7-2248" fmla="*/ 4062605 h 5891405"/>
                <a:gd name="connsiteX8-2249" fmla="*/ 571365 w 5389186"/>
                <a:gd name="connsiteY8-2250" fmla="*/ 4317787 h 5891405"/>
                <a:gd name="connsiteX9-2251" fmla="*/ 507570 w 5389186"/>
                <a:gd name="connsiteY9-2252" fmla="*/ 4977005 h 5891405"/>
                <a:gd name="connsiteX10-2253" fmla="*/ 1762212 w 5389186"/>
                <a:gd name="connsiteY10-2254" fmla="*/ 5039972 h 5891405"/>
                <a:gd name="connsiteX11-2255" fmla="*/ 1953598 w 5389186"/>
                <a:gd name="connsiteY11-2256" fmla="*/ 5891405 h 5891405"/>
                <a:gd name="connsiteX12-2257" fmla="*/ 4792491 w 5389186"/>
                <a:gd name="connsiteY12-2258" fmla="*/ 5859508 h 5891405"/>
                <a:gd name="connsiteX13-2259" fmla="*/ 4898817 w 5389186"/>
                <a:gd name="connsiteY13-2260" fmla="*/ 3520345 h 5891405"/>
                <a:gd name="connsiteX14-2261" fmla="*/ 3038119 w 5389186"/>
                <a:gd name="connsiteY14-2262" fmla="*/ 968 h 5891405"/>
                <a:gd name="connsiteX0-2263" fmla="*/ 3037057 w 5388124"/>
                <a:gd name="connsiteY0-2264" fmla="*/ 968 h 5891405"/>
                <a:gd name="connsiteX1-2265" fmla="*/ 783113 w 5388124"/>
                <a:gd name="connsiteY1-2266" fmla="*/ 1181117 h 5891405"/>
                <a:gd name="connsiteX2-2267" fmla="*/ 528987 w 5388124"/>
                <a:gd name="connsiteY2-2268" fmla="*/ 2303127 h 5891405"/>
                <a:gd name="connsiteX3-2269" fmla="*/ 6778 w 5388124"/>
                <a:gd name="connsiteY3-2270" fmla="*/ 3052512 h 5891405"/>
                <a:gd name="connsiteX4-2271" fmla="*/ 517141 w 5388124"/>
                <a:gd name="connsiteY4-2272" fmla="*/ 3328959 h 5891405"/>
                <a:gd name="connsiteX5-2273" fmla="*/ 346053 w 5388124"/>
                <a:gd name="connsiteY5-2274" fmla="*/ 3735758 h 5891405"/>
                <a:gd name="connsiteX6-2275" fmla="*/ 537439 w 5388124"/>
                <a:gd name="connsiteY6-2276" fmla="*/ 3871219 h 5891405"/>
                <a:gd name="connsiteX7-2277" fmla="*/ 378917 w 5388124"/>
                <a:gd name="connsiteY7-2278" fmla="*/ 4062605 h 5891405"/>
                <a:gd name="connsiteX8-2279" fmla="*/ 570303 w 5388124"/>
                <a:gd name="connsiteY8-2280" fmla="*/ 4317787 h 5891405"/>
                <a:gd name="connsiteX9-2281" fmla="*/ 506508 w 5388124"/>
                <a:gd name="connsiteY9-2282" fmla="*/ 4977005 h 5891405"/>
                <a:gd name="connsiteX10-2283" fmla="*/ 1761150 w 5388124"/>
                <a:gd name="connsiteY10-2284" fmla="*/ 5039972 h 5891405"/>
                <a:gd name="connsiteX11-2285" fmla="*/ 1952536 w 5388124"/>
                <a:gd name="connsiteY11-2286" fmla="*/ 5891405 h 5891405"/>
                <a:gd name="connsiteX12-2287" fmla="*/ 4791429 w 5388124"/>
                <a:gd name="connsiteY12-2288" fmla="*/ 5859508 h 5891405"/>
                <a:gd name="connsiteX13-2289" fmla="*/ 4897755 w 5388124"/>
                <a:gd name="connsiteY13-2290" fmla="*/ 3520345 h 5891405"/>
                <a:gd name="connsiteX14-2291" fmla="*/ 3037057 w 5388124"/>
                <a:gd name="connsiteY14-2292" fmla="*/ 968 h 5891405"/>
                <a:gd name="connsiteX0-2293" fmla="*/ 3034541 w 5385608"/>
                <a:gd name="connsiteY0-2294" fmla="*/ 968 h 5891405"/>
                <a:gd name="connsiteX1-2295" fmla="*/ 780597 w 5385608"/>
                <a:gd name="connsiteY1-2296" fmla="*/ 1181117 h 5891405"/>
                <a:gd name="connsiteX2-2297" fmla="*/ 526471 w 5385608"/>
                <a:gd name="connsiteY2-2298" fmla="*/ 2303127 h 5891405"/>
                <a:gd name="connsiteX3-2299" fmla="*/ 4262 w 5385608"/>
                <a:gd name="connsiteY3-2300" fmla="*/ 3052512 h 5891405"/>
                <a:gd name="connsiteX4-2301" fmla="*/ 514625 w 5385608"/>
                <a:gd name="connsiteY4-2302" fmla="*/ 3328959 h 5891405"/>
                <a:gd name="connsiteX5-2303" fmla="*/ 343537 w 5385608"/>
                <a:gd name="connsiteY5-2304" fmla="*/ 3735758 h 5891405"/>
                <a:gd name="connsiteX6-2305" fmla="*/ 534923 w 5385608"/>
                <a:gd name="connsiteY6-2306" fmla="*/ 3871219 h 5891405"/>
                <a:gd name="connsiteX7-2307" fmla="*/ 376401 w 5385608"/>
                <a:gd name="connsiteY7-2308" fmla="*/ 4062605 h 5891405"/>
                <a:gd name="connsiteX8-2309" fmla="*/ 567787 w 5385608"/>
                <a:gd name="connsiteY8-2310" fmla="*/ 4317787 h 5891405"/>
                <a:gd name="connsiteX9-2311" fmla="*/ 503992 w 5385608"/>
                <a:gd name="connsiteY9-2312" fmla="*/ 4977005 h 5891405"/>
                <a:gd name="connsiteX10-2313" fmla="*/ 1758634 w 5385608"/>
                <a:gd name="connsiteY10-2314" fmla="*/ 5039972 h 5891405"/>
                <a:gd name="connsiteX11-2315" fmla="*/ 1950020 w 5385608"/>
                <a:gd name="connsiteY11-2316" fmla="*/ 5891405 h 5891405"/>
                <a:gd name="connsiteX12-2317" fmla="*/ 4788913 w 5385608"/>
                <a:gd name="connsiteY12-2318" fmla="*/ 5859508 h 5891405"/>
                <a:gd name="connsiteX13-2319" fmla="*/ 4895239 w 5385608"/>
                <a:gd name="connsiteY13-2320" fmla="*/ 3520345 h 5891405"/>
                <a:gd name="connsiteX14-2321" fmla="*/ 3034541 w 5385608"/>
                <a:gd name="connsiteY14-2322" fmla="*/ 968 h 5891405"/>
                <a:gd name="connsiteX0-2323" fmla="*/ 3034541 w 5385608"/>
                <a:gd name="connsiteY0-2324" fmla="*/ 968 h 5891405"/>
                <a:gd name="connsiteX1-2325" fmla="*/ 780597 w 5385608"/>
                <a:gd name="connsiteY1-2326" fmla="*/ 1181117 h 5891405"/>
                <a:gd name="connsiteX2-2327" fmla="*/ 526471 w 5385608"/>
                <a:gd name="connsiteY2-2328" fmla="*/ 2303127 h 5891405"/>
                <a:gd name="connsiteX3-2329" fmla="*/ 4262 w 5385608"/>
                <a:gd name="connsiteY3-2330" fmla="*/ 3052512 h 5891405"/>
                <a:gd name="connsiteX4-2331" fmla="*/ 514625 w 5385608"/>
                <a:gd name="connsiteY4-2332" fmla="*/ 3328959 h 5891405"/>
                <a:gd name="connsiteX5-2333" fmla="*/ 343537 w 5385608"/>
                <a:gd name="connsiteY5-2334" fmla="*/ 3735758 h 5891405"/>
                <a:gd name="connsiteX6-2335" fmla="*/ 534923 w 5385608"/>
                <a:gd name="connsiteY6-2336" fmla="*/ 3871219 h 5891405"/>
                <a:gd name="connsiteX7-2337" fmla="*/ 376401 w 5385608"/>
                <a:gd name="connsiteY7-2338" fmla="*/ 4062605 h 5891405"/>
                <a:gd name="connsiteX8-2339" fmla="*/ 567787 w 5385608"/>
                <a:gd name="connsiteY8-2340" fmla="*/ 4317787 h 5891405"/>
                <a:gd name="connsiteX9-2341" fmla="*/ 503992 w 5385608"/>
                <a:gd name="connsiteY9-2342" fmla="*/ 4977005 h 5891405"/>
                <a:gd name="connsiteX10-2343" fmla="*/ 1758634 w 5385608"/>
                <a:gd name="connsiteY10-2344" fmla="*/ 5039972 h 5891405"/>
                <a:gd name="connsiteX11-2345" fmla="*/ 1950020 w 5385608"/>
                <a:gd name="connsiteY11-2346" fmla="*/ 5891405 h 5891405"/>
                <a:gd name="connsiteX12-2347" fmla="*/ 4788913 w 5385608"/>
                <a:gd name="connsiteY12-2348" fmla="*/ 5859508 h 5891405"/>
                <a:gd name="connsiteX13-2349" fmla="*/ 4895239 w 5385608"/>
                <a:gd name="connsiteY13-2350" fmla="*/ 3520345 h 5891405"/>
                <a:gd name="connsiteX14-2351" fmla="*/ 3034541 w 5385608"/>
                <a:gd name="connsiteY14-2352" fmla="*/ 968 h 5891405"/>
                <a:gd name="connsiteX0-2353" fmla="*/ 2980702 w 5331769"/>
                <a:gd name="connsiteY0-2354" fmla="*/ 968 h 5891405"/>
                <a:gd name="connsiteX1-2355" fmla="*/ 726758 w 5331769"/>
                <a:gd name="connsiteY1-2356" fmla="*/ 1181117 h 5891405"/>
                <a:gd name="connsiteX2-2357" fmla="*/ 472632 w 5331769"/>
                <a:gd name="connsiteY2-2358" fmla="*/ 2303127 h 5891405"/>
                <a:gd name="connsiteX3-2359" fmla="*/ 5014 w 5331769"/>
                <a:gd name="connsiteY3-2360" fmla="*/ 3079808 h 5891405"/>
                <a:gd name="connsiteX4-2361" fmla="*/ 460786 w 5331769"/>
                <a:gd name="connsiteY4-2362" fmla="*/ 3328959 h 5891405"/>
                <a:gd name="connsiteX5-2363" fmla="*/ 289698 w 5331769"/>
                <a:gd name="connsiteY5-2364" fmla="*/ 3735758 h 5891405"/>
                <a:gd name="connsiteX6-2365" fmla="*/ 481084 w 5331769"/>
                <a:gd name="connsiteY6-2366" fmla="*/ 3871219 h 5891405"/>
                <a:gd name="connsiteX7-2367" fmla="*/ 322562 w 5331769"/>
                <a:gd name="connsiteY7-2368" fmla="*/ 4062605 h 5891405"/>
                <a:gd name="connsiteX8-2369" fmla="*/ 513948 w 5331769"/>
                <a:gd name="connsiteY8-2370" fmla="*/ 4317787 h 5891405"/>
                <a:gd name="connsiteX9-2371" fmla="*/ 450153 w 5331769"/>
                <a:gd name="connsiteY9-2372" fmla="*/ 4977005 h 5891405"/>
                <a:gd name="connsiteX10-2373" fmla="*/ 1704795 w 5331769"/>
                <a:gd name="connsiteY10-2374" fmla="*/ 5039972 h 5891405"/>
                <a:gd name="connsiteX11-2375" fmla="*/ 1896181 w 5331769"/>
                <a:gd name="connsiteY11-2376" fmla="*/ 5891405 h 5891405"/>
                <a:gd name="connsiteX12-2377" fmla="*/ 4735074 w 5331769"/>
                <a:gd name="connsiteY12-2378" fmla="*/ 5859508 h 5891405"/>
                <a:gd name="connsiteX13-2379" fmla="*/ 4841400 w 5331769"/>
                <a:gd name="connsiteY13-2380" fmla="*/ 3520345 h 5891405"/>
                <a:gd name="connsiteX14-2381" fmla="*/ 2980702 w 5331769"/>
                <a:gd name="connsiteY14-2382" fmla="*/ 968 h 5891405"/>
                <a:gd name="connsiteX0-2383" fmla="*/ 2980491 w 5331558"/>
                <a:gd name="connsiteY0-2384" fmla="*/ 968 h 5891405"/>
                <a:gd name="connsiteX1-2385" fmla="*/ 726547 w 5331558"/>
                <a:gd name="connsiteY1-2386" fmla="*/ 1181117 h 5891405"/>
                <a:gd name="connsiteX2-2387" fmla="*/ 486068 w 5331558"/>
                <a:gd name="connsiteY2-2388" fmla="*/ 2371366 h 5891405"/>
                <a:gd name="connsiteX3-2389" fmla="*/ 4803 w 5331558"/>
                <a:gd name="connsiteY3-2390" fmla="*/ 3079808 h 5891405"/>
                <a:gd name="connsiteX4-2391" fmla="*/ 460575 w 5331558"/>
                <a:gd name="connsiteY4-2392" fmla="*/ 3328959 h 5891405"/>
                <a:gd name="connsiteX5-2393" fmla="*/ 289487 w 5331558"/>
                <a:gd name="connsiteY5-2394" fmla="*/ 3735758 h 5891405"/>
                <a:gd name="connsiteX6-2395" fmla="*/ 480873 w 5331558"/>
                <a:gd name="connsiteY6-2396" fmla="*/ 3871219 h 5891405"/>
                <a:gd name="connsiteX7-2397" fmla="*/ 322351 w 5331558"/>
                <a:gd name="connsiteY7-2398" fmla="*/ 4062605 h 5891405"/>
                <a:gd name="connsiteX8-2399" fmla="*/ 513737 w 5331558"/>
                <a:gd name="connsiteY8-2400" fmla="*/ 4317787 h 5891405"/>
                <a:gd name="connsiteX9-2401" fmla="*/ 449942 w 5331558"/>
                <a:gd name="connsiteY9-2402" fmla="*/ 4977005 h 5891405"/>
                <a:gd name="connsiteX10-2403" fmla="*/ 1704584 w 5331558"/>
                <a:gd name="connsiteY10-2404" fmla="*/ 5039972 h 5891405"/>
                <a:gd name="connsiteX11-2405" fmla="*/ 1895970 w 5331558"/>
                <a:gd name="connsiteY11-2406" fmla="*/ 5891405 h 5891405"/>
                <a:gd name="connsiteX12-2407" fmla="*/ 4734863 w 5331558"/>
                <a:gd name="connsiteY12-2408" fmla="*/ 5859508 h 5891405"/>
                <a:gd name="connsiteX13-2409" fmla="*/ 4841189 w 5331558"/>
                <a:gd name="connsiteY13-2410" fmla="*/ 3520345 h 5891405"/>
                <a:gd name="connsiteX14-2411" fmla="*/ 2980491 w 5331558"/>
                <a:gd name="connsiteY14-2412" fmla="*/ 968 h 5891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581" y="connsiteY14-582"/>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Oval 37"/>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47" name="Group 46"/>
          <p:cNvGrpSpPr/>
          <p:nvPr/>
        </p:nvGrpSpPr>
        <p:grpSpPr>
          <a:xfrm>
            <a:off x="6321792" y="1311012"/>
            <a:ext cx="979049" cy="1469591"/>
            <a:chOff x="6492044" y="1662120"/>
            <a:chExt cx="979049" cy="1469591"/>
          </a:xfrm>
        </p:grpSpPr>
        <p:grpSp>
          <p:nvGrpSpPr>
            <p:cNvPr id="48" name="Group 47"/>
            <p:cNvGrpSpPr/>
            <p:nvPr/>
          </p:nvGrpSpPr>
          <p:grpSpPr>
            <a:xfrm rot="1800000" flipH="1">
              <a:off x="6492044" y="1662120"/>
              <a:ext cx="979049" cy="1469591"/>
              <a:chOff x="5093002" y="2426934"/>
              <a:chExt cx="2232248" cy="3350691"/>
            </a:xfrm>
            <a:solidFill>
              <a:schemeClr val="accent3"/>
            </a:solidFill>
          </p:grpSpPr>
          <p:grpSp>
            <p:nvGrpSpPr>
              <p:cNvPr id="50" name="Group 49"/>
              <p:cNvGrpSpPr/>
              <p:nvPr/>
            </p:nvGrpSpPr>
            <p:grpSpPr>
              <a:xfrm>
                <a:off x="5625823" y="4659182"/>
                <a:ext cx="1166607" cy="1118443"/>
                <a:chOff x="4964627" y="3703863"/>
                <a:chExt cx="393594" cy="377344"/>
              </a:xfrm>
              <a:grpFill/>
            </p:grpSpPr>
            <p:sp>
              <p:nvSpPr>
                <p:cNvPr id="52" name="Oval 1"/>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1"/>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1"/>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1"/>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1" name="Block Arc 50"/>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grpSp>
        <p:sp>
          <p:nvSpPr>
            <p:cNvPr id="49" name="Oval 48"/>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56" name="Teardrop 1"/>
          <p:cNvSpPr/>
          <p:nvPr/>
        </p:nvSpPr>
        <p:spPr>
          <a:xfrm rot="18900000">
            <a:off x="6726990" y="1640210"/>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57" name="Group 56"/>
          <p:cNvGrpSpPr/>
          <p:nvPr/>
        </p:nvGrpSpPr>
        <p:grpSpPr>
          <a:xfrm>
            <a:off x="6321791" y="4302517"/>
            <a:ext cx="979049" cy="1469591"/>
            <a:chOff x="6492043" y="4653625"/>
            <a:chExt cx="979049" cy="1469591"/>
          </a:xfrm>
        </p:grpSpPr>
        <p:grpSp>
          <p:nvGrpSpPr>
            <p:cNvPr id="58" name="Group 57"/>
            <p:cNvGrpSpPr/>
            <p:nvPr/>
          </p:nvGrpSpPr>
          <p:grpSpPr>
            <a:xfrm rot="9085437" flipH="1">
              <a:off x="6492043" y="4653625"/>
              <a:ext cx="979049" cy="1469591"/>
              <a:chOff x="5093002" y="2426934"/>
              <a:chExt cx="2232248" cy="3350691"/>
            </a:xfrm>
            <a:solidFill>
              <a:schemeClr val="accent1"/>
            </a:solidFill>
          </p:grpSpPr>
          <p:grpSp>
            <p:nvGrpSpPr>
              <p:cNvPr id="60" name="Group 59"/>
              <p:cNvGrpSpPr/>
              <p:nvPr/>
            </p:nvGrpSpPr>
            <p:grpSpPr>
              <a:xfrm>
                <a:off x="5625823" y="4659182"/>
                <a:ext cx="1166607" cy="1118443"/>
                <a:chOff x="4964627" y="3703863"/>
                <a:chExt cx="393594" cy="377344"/>
              </a:xfrm>
              <a:grpFill/>
            </p:grpSpPr>
            <p:sp>
              <p:nvSpPr>
                <p:cNvPr id="62" name="Oval 1"/>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Oval 1"/>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1"/>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1"/>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1" name="Block Arc 60"/>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grpSp>
        <p:sp>
          <p:nvSpPr>
            <p:cNvPr id="59" name="Oval 58"/>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sp>
        <p:nvSpPr>
          <p:cNvPr id="66" name="Rounded Rectangle 5"/>
          <p:cNvSpPr/>
          <p:nvPr/>
        </p:nvSpPr>
        <p:spPr>
          <a:xfrm flipH="1">
            <a:off x="6732501" y="512033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7" name="Slide Number Placeholder 1"/>
          <p:cNvSpPr txBox="1">
            <a:spLocks/>
          </p:cNvSpPr>
          <p:nvPr/>
        </p:nvSpPr>
        <p:spPr>
          <a:xfrm>
            <a:off x="8619566" y="6356350"/>
            <a:ext cx="2743200" cy="365125"/>
          </a:xfrm>
          <a:prstGeom prst="rect">
            <a:avLst/>
          </a:prstGeom>
        </p:spPr>
        <p:txBody>
          <a:bodyPr/>
          <a:lstStyle>
            <a:lvl1pPr marL="0" indent="0" algn="l" defTabSz="1079922" rtl="0" eaLnBrk="1" latinLnBrk="0" hangingPunct="1">
              <a:lnSpc>
                <a:spcPct val="90000"/>
              </a:lnSpc>
              <a:spcBef>
                <a:spcPts val="1181"/>
              </a:spcBef>
              <a:buFont typeface="Arial" panose="020B0604020202020204" pitchFamily="34" charset="0"/>
              <a:buNone/>
              <a:defRPr sz="1600" kern="1200">
                <a:solidFill>
                  <a:srgbClr val="0C597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fld id="{87DEDD7D-33E7-41EE-86D6-4E46DC6CDBCE}" type="slidenum">
              <a:rPr lang="en-ID" smtClean="0"/>
              <a:pPr/>
              <a:t>11</a:t>
            </a:fld>
            <a:endParaRPr lang="en-ID" dirty="0"/>
          </a:p>
        </p:txBody>
      </p:sp>
    </p:spTree>
    <p:extLst>
      <p:ext uri="{BB962C8B-B14F-4D97-AF65-F5344CB8AC3E}">
        <p14:creationId xmlns:p14="http://schemas.microsoft.com/office/powerpoint/2010/main" val="2924027841"/>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20000" contrast="40000"/>
                    </a14:imgEffect>
                    <a14:imgEffect>
                      <a14:sharpenSoften amount="25000"/>
                    </a14:imgEffect>
                  </a14:imgLayer>
                </a14:imgProps>
              </a:ext>
            </a:extLst>
          </a:blip>
          <a:srcRect l="27934" t="2485" r="25412"/>
          <a:stretch>
            <a:fillRect/>
          </a:stretch>
        </p:blipFill>
        <p:spPr>
          <a:xfrm>
            <a:off x="235975" y="1168935"/>
            <a:ext cx="4385539" cy="5697663"/>
          </a:xfrm>
          <a:prstGeom prst="rect">
            <a:avLst/>
          </a:prstGeom>
        </p:spPr>
      </p:pic>
      <p:sp>
        <p:nvSpPr>
          <p:cNvPr id="4" name="Title 3"/>
          <p:cNvSpPr>
            <a:spLocks noGrp="1"/>
          </p:cNvSpPr>
          <p:nvPr>
            <p:ph type="title"/>
          </p:nvPr>
        </p:nvSpPr>
        <p:spPr>
          <a:xfrm>
            <a:off x="781048" y="656748"/>
            <a:ext cx="8736578" cy="278436"/>
          </a:xfrm>
        </p:spPr>
        <p:txBody>
          <a:bodyPr>
            <a:normAutofit fontScale="90000"/>
          </a:bodyPr>
          <a:lstStyle/>
          <a:p>
            <a:r>
              <a:rPr lang="en-US" sz="1800" dirty="0">
                <a:solidFill>
                  <a:prstClr val="black">
                    <a:lumMod val="65000"/>
                    <a:lumOff val="35000"/>
                  </a:prstClr>
                </a:solidFill>
                <a:latin typeface="Arial" panose="020B0604020202020204" pitchFamily="34" charset="0"/>
              </a:rPr>
              <a:t>PRODUKSI kWh PER JENIS PEMBANGKIT SISTEM ISOLATED UIW KALTIMRA</a:t>
            </a:r>
            <a:br>
              <a:rPr lang="id-ID" dirty="0">
                <a:solidFill>
                  <a:prstClr val="black">
                    <a:lumMod val="65000"/>
                    <a:lumOff val="35000"/>
                  </a:prstClr>
                </a:solidFill>
              </a:rPr>
            </a:br>
            <a:endParaRPr lang="en-US" dirty="0"/>
          </a:p>
        </p:txBody>
      </p:sp>
      <p:sp>
        <p:nvSpPr>
          <p:cNvPr id="5" name="Text Placeholder 4"/>
          <p:cNvSpPr>
            <a:spLocks noGrp="1"/>
          </p:cNvSpPr>
          <p:nvPr>
            <p:ph type="body" sz="quarter" idx="12"/>
          </p:nvPr>
        </p:nvSpPr>
        <p:spPr/>
        <p:txBody>
          <a:bodyPr/>
          <a:lstStyle/>
          <a:p>
            <a:endParaRPr lang="en-US"/>
          </a:p>
        </p:txBody>
      </p:sp>
      <p:sp>
        <p:nvSpPr>
          <p:cNvPr id="3" name="Slide Number Placeholder 2"/>
          <p:cNvSpPr>
            <a:spLocks noGrp="1"/>
          </p:cNvSpPr>
          <p:nvPr>
            <p:ph type="sldNum" sz="quarter" idx="4294967295"/>
          </p:nvPr>
        </p:nvSpPr>
        <p:spPr>
          <a:xfrm>
            <a:off x="9448800" y="6413500"/>
            <a:ext cx="2743200" cy="365125"/>
          </a:xfrm>
          <a:prstGeom prst="rect">
            <a:avLst/>
          </a:prstGeom>
        </p:spPr>
        <p:txBody>
          <a:bodyPr/>
          <a:lstStyle/>
          <a:p>
            <a:fld id="{87DEDD7D-33E7-41EE-86D6-4E46DC6CDBCE}" type="slidenum">
              <a:rPr lang="en-ID" smtClean="0">
                <a:solidFill>
                  <a:prstClr val="black"/>
                </a:solidFill>
              </a:rPr>
              <a:pPr/>
              <a:t>12</a:t>
            </a:fld>
            <a:endParaRPr lang="en-ID" dirty="0">
              <a:solidFill>
                <a:prstClr val="black"/>
              </a:solidFill>
            </a:endParaRPr>
          </a:p>
        </p:txBody>
      </p:sp>
      <p:graphicFrame>
        <p:nvGraphicFramePr>
          <p:cNvPr id="7" name="Chart 3"/>
          <p:cNvGraphicFramePr/>
          <p:nvPr>
            <p:extLst/>
          </p:nvPr>
        </p:nvGraphicFramePr>
        <p:xfrm>
          <a:off x="7603572" y="1398056"/>
          <a:ext cx="4421280" cy="47743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3"/>
          <p:cNvGraphicFramePr/>
          <p:nvPr>
            <p:extLst/>
          </p:nvPr>
        </p:nvGraphicFramePr>
        <p:xfrm>
          <a:off x="-1" y="1090279"/>
          <a:ext cx="7603573" cy="5113876"/>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8457586" y="1168935"/>
            <a:ext cx="3413352" cy="307777"/>
          </a:xfrm>
          <a:prstGeom prst="rect">
            <a:avLst/>
          </a:prstGeom>
        </p:spPr>
        <p:txBody>
          <a:bodyPr wrap="square" rtlCol="0">
            <a:spAutoFit/>
          </a:bodyPr>
          <a:lstStyle/>
          <a:p>
            <a:r>
              <a:rPr lang="en-US" sz="1400" b="1" u="sng" dirty="0">
                <a:solidFill>
                  <a:schemeClr val="bg2">
                    <a:lumMod val="25000"/>
                  </a:schemeClr>
                </a:solidFill>
                <a:latin typeface="Myriad Pro" charset="0"/>
                <a:ea typeface="Myriad Pro" charset="0"/>
                <a:cs typeface="Myriad Pro" charset="0"/>
              </a:rPr>
              <a:t>% kWh </a:t>
            </a:r>
            <a:r>
              <a:rPr lang="en-US" sz="1400" b="1" u="sng" dirty="0" err="1">
                <a:solidFill>
                  <a:schemeClr val="bg2">
                    <a:lumMod val="25000"/>
                  </a:schemeClr>
                </a:solidFill>
                <a:latin typeface="Myriad Pro" charset="0"/>
                <a:ea typeface="Myriad Pro" charset="0"/>
                <a:cs typeface="Myriad Pro" charset="0"/>
              </a:rPr>
              <a:t>Berdasarkan</a:t>
            </a:r>
            <a:r>
              <a:rPr lang="en-US" sz="1400" b="1" u="sng" dirty="0">
                <a:solidFill>
                  <a:schemeClr val="bg2">
                    <a:lumMod val="25000"/>
                  </a:schemeClr>
                </a:solidFill>
                <a:latin typeface="Myriad Pro" charset="0"/>
                <a:ea typeface="Myriad Pro" charset="0"/>
                <a:cs typeface="Myriad Pro" charset="0"/>
              </a:rPr>
              <a:t> </a:t>
            </a:r>
            <a:r>
              <a:rPr lang="en-US" sz="1400" b="1" u="sng" dirty="0" err="1">
                <a:solidFill>
                  <a:schemeClr val="bg2">
                    <a:lumMod val="25000"/>
                  </a:schemeClr>
                </a:solidFill>
                <a:latin typeface="Myriad Pro" charset="0"/>
                <a:ea typeface="Myriad Pro" charset="0"/>
                <a:cs typeface="Myriad Pro" charset="0"/>
              </a:rPr>
              <a:t>Bahan</a:t>
            </a:r>
            <a:r>
              <a:rPr lang="en-US" sz="1400" b="1" u="sng" dirty="0">
                <a:solidFill>
                  <a:schemeClr val="bg2">
                    <a:lumMod val="25000"/>
                  </a:schemeClr>
                </a:solidFill>
                <a:latin typeface="Myriad Pro" charset="0"/>
                <a:ea typeface="Myriad Pro" charset="0"/>
                <a:cs typeface="Myriad Pro" charset="0"/>
              </a:rPr>
              <a:t> </a:t>
            </a:r>
            <a:r>
              <a:rPr lang="en-US" sz="1400" b="1" u="sng" dirty="0" err="1">
                <a:solidFill>
                  <a:schemeClr val="bg2">
                    <a:lumMod val="25000"/>
                  </a:schemeClr>
                </a:solidFill>
                <a:latin typeface="Myriad Pro" charset="0"/>
                <a:ea typeface="Myriad Pro" charset="0"/>
                <a:cs typeface="Myriad Pro" charset="0"/>
              </a:rPr>
              <a:t>Bakar</a:t>
            </a:r>
            <a:endParaRPr lang="en-US" sz="1400" b="1" u="sng" dirty="0">
              <a:solidFill>
                <a:schemeClr val="bg2">
                  <a:lumMod val="25000"/>
                </a:schemeClr>
              </a:solidFill>
              <a:latin typeface="Myriad Pro" charset="0"/>
              <a:ea typeface="Myriad Pro" charset="0"/>
              <a:cs typeface="Myriad Pro" charset="0"/>
            </a:endParaRPr>
          </a:p>
        </p:txBody>
      </p:sp>
    </p:spTree>
    <p:extLst>
      <p:ext uri="{BB962C8B-B14F-4D97-AF65-F5344CB8AC3E}">
        <p14:creationId xmlns:p14="http://schemas.microsoft.com/office/powerpoint/2010/main" val="2698309813"/>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166384" y="973372"/>
            <a:ext cx="4529446" cy="5884628"/>
          </a:xfrm>
          <a:prstGeom prst="rect">
            <a:avLst/>
          </a:prstGeom>
        </p:spPr>
      </p:pic>
      <p:sp>
        <p:nvSpPr>
          <p:cNvPr id="3" name="Slide Number Placeholder 2"/>
          <p:cNvSpPr>
            <a:spLocks noGrp="1"/>
          </p:cNvSpPr>
          <p:nvPr>
            <p:ph type="sldNum" sz="quarter" idx="12"/>
          </p:nvPr>
        </p:nvSpPr>
        <p:spPr>
          <a:xfrm>
            <a:off x="8965580" y="6138172"/>
            <a:ext cx="3055295" cy="365125"/>
          </a:xfrm>
        </p:spPr>
        <p:txBody>
          <a:bodyPr/>
          <a:lstStyle/>
          <a:p>
            <a:fld id="{87DEDD7D-33E7-41EE-86D6-4E46DC6CDBCE}" type="slidenum">
              <a:rPr lang="en-ID" smtClean="0"/>
              <a:t>13</a:t>
            </a:fld>
            <a:endParaRPr lang="en-ID" dirty="0"/>
          </a:p>
        </p:txBody>
      </p:sp>
      <p:sp>
        <p:nvSpPr>
          <p:cNvPr id="24" name="Title 1"/>
          <p:cNvSpPr txBox="1"/>
          <p:nvPr/>
        </p:nvSpPr>
        <p:spPr>
          <a:xfrm>
            <a:off x="702391" y="405385"/>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TREND REALISASI PEMAKAIAN BAHAN BAKAR UIW KALTIMRA JAN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p>
        </p:txBody>
      </p:sp>
      <p:sp>
        <p:nvSpPr>
          <p:cNvPr id="13" name="Title 1"/>
          <p:cNvSpPr txBox="1"/>
          <p:nvPr/>
        </p:nvSpPr>
        <p:spPr>
          <a:xfrm>
            <a:off x="3061001" y="973370"/>
            <a:ext cx="5326602" cy="261419"/>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000" b="1" dirty="0">
                <a:solidFill>
                  <a:schemeClr val="tx1">
                    <a:lumMod val="65000"/>
                    <a:lumOff val="35000"/>
                  </a:schemeClr>
                </a:solidFill>
                <a:latin typeface="Arial" panose="020B0604020202020204" pitchFamily="34" charset="0"/>
              </a:rPr>
              <a:t> REALISASI PEMAKAIAN BBM HSD B30</a:t>
            </a:r>
            <a:endParaRPr lang="id-ID" sz="1000" b="1" dirty="0">
              <a:solidFill>
                <a:schemeClr val="tx1">
                  <a:lumMod val="65000"/>
                  <a:lumOff val="35000"/>
                </a:schemeClr>
              </a:solidFill>
            </a:endParaRPr>
          </a:p>
        </p:txBody>
      </p:sp>
      <p:sp>
        <p:nvSpPr>
          <p:cNvPr id="15" name="Rectangle 14"/>
          <p:cNvSpPr/>
          <p:nvPr/>
        </p:nvSpPr>
        <p:spPr>
          <a:xfrm>
            <a:off x="164236" y="973372"/>
            <a:ext cx="11856640" cy="25308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graphicFrame>
        <p:nvGraphicFramePr>
          <p:cNvPr id="21" name="Chart 3"/>
          <p:cNvGraphicFramePr/>
          <p:nvPr>
            <p:extLst/>
          </p:nvPr>
        </p:nvGraphicFramePr>
        <p:xfrm>
          <a:off x="164236" y="1234790"/>
          <a:ext cx="5666295" cy="2255166"/>
        </p:xfrm>
        <a:graphic>
          <a:graphicData uri="http://schemas.openxmlformats.org/drawingml/2006/chart">
            <c:chart xmlns:c="http://schemas.openxmlformats.org/drawingml/2006/chart" xmlns:r="http://schemas.openxmlformats.org/officeDocument/2006/relationships" r:id="rId4"/>
          </a:graphicData>
        </a:graphic>
      </p:graphicFrame>
      <p:sp>
        <p:nvSpPr>
          <p:cNvPr id="23" name="Title 1"/>
          <p:cNvSpPr txBox="1"/>
          <p:nvPr/>
        </p:nvSpPr>
        <p:spPr>
          <a:xfrm>
            <a:off x="3061002" y="3504926"/>
            <a:ext cx="5326602" cy="288907"/>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000" b="1" dirty="0">
                <a:solidFill>
                  <a:schemeClr val="tx1">
                    <a:lumMod val="65000"/>
                    <a:lumOff val="35000"/>
                  </a:schemeClr>
                </a:solidFill>
                <a:latin typeface="Arial" panose="020B0604020202020204" pitchFamily="34" charset="0"/>
              </a:rPr>
              <a:t>REALISASI PEMAKAIAN BAHAN BAKAR GAS (TANA LIA)</a:t>
            </a:r>
            <a:endParaRPr lang="id-ID" sz="1000" b="1" dirty="0">
              <a:solidFill>
                <a:schemeClr val="tx1">
                  <a:lumMod val="65000"/>
                  <a:lumOff val="35000"/>
                </a:schemeClr>
              </a:solidFill>
              <a:latin typeface="Arial" panose="020B0604020202020204" pitchFamily="34" charset="0"/>
            </a:endParaRPr>
          </a:p>
        </p:txBody>
      </p:sp>
      <p:cxnSp>
        <p:nvCxnSpPr>
          <p:cNvPr id="6" name="Straight Connector 5"/>
          <p:cNvCxnSpPr/>
          <p:nvPr/>
        </p:nvCxnSpPr>
        <p:spPr>
          <a:xfrm>
            <a:off x="5862174" y="1234789"/>
            <a:ext cx="0" cy="2262311"/>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aphicFrame>
        <p:nvGraphicFramePr>
          <p:cNvPr id="30" name="Chart 3"/>
          <p:cNvGraphicFramePr/>
          <p:nvPr>
            <p:extLst/>
          </p:nvPr>
        </p:nvGraphicFramePr>
        <p:xfrm>
          <a:off x="5862174" y="1234789"/>
          <a:ext cx="6158701" cy="2255166"/>
        </p:xfrm>
        <a:graphic>
          <a:graphicData uri="http://schemas.openxmlformats.org/drawingml/2006/chart">
            <c:chart xmlns:c="http://schemas.openxmlformats.org/drawingml/2006/chart" xmlns:r="http://schemas.openxmlformats.org/officeDocument/2006/relationships" r:id="rId5"/>
          </a:graphicData>
        </a:graphic>
      </p:graphicFrame>
      <p:sp>
        <p:nvSpPr>
          <p:cNvPr id="38" name="Rectangle 37"/>
          <p:cNvSpPr/>
          <p:nvPr/>
        </p:nvSpPr>
        <p:spPr>
          <a:xfrm>
            <a:off x="166384" y="3504926"/>
            <a:ext cx="11856640" cy="26515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graphicFrame>
        <p:nvGraphicFramePr>
          <p:cNvPr id="39" name="Chart 3"/>
          <p:cNvGraphicFramePr/>
          <p:nvPr>
            <p:extLst/>
          </p:nvPr>
        </p:nvGraphicFramePr>
        <p:xfrm>
          <a:off x="166384" y="3786007"/>
          <a:ext cx="5666295" cy="237046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
          <p:cNvGraphicFramePr/>
          <p:nvPr>
            <p:extLst/>
          </p:nvPr>
        </p:nvGraphicFramePr>
        <p:xfrm>
          <a:off x="5862174" y="3785326"/>
          <a:ext cx="6160849" cy="2371143"/>
        </p:xfrm>
        <a:graphic>
          <a:graphicData uri="http://schemas.openxmlformats.org/drawingml/2006/chart">
            <c:chart xmlns:c="http://schemas.openxmlformats.org/drawingml/2006/chart" xmlns:r="http://schemas.openxmlformats.org/officeDocument/2006/relationships" r:id="rId7"/>
          </a:graphicData>
        </a:graphic>
      </p:graphicFrame>
      <p:cxnSp>
        <p:nvCxnSpPr>
          <p:cNvPr id="41" name="Straight Connector 40"/>
          <p:cNvCxnSpPr/>
          <p:nvPr/>
        </p:nvCxnSpPr>
        <p:spPr>
          <a:xfrm>
            <a:off x="5862174" y="3786007"/>
            <a:ext cx="0" cy="2370462"/>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1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131013" y="1001007"/>
            <a:ext cx="4508175" cy="5856993"/>
          </a:xfrm>
          <a:prstGeom prst="rect">
            <a:avLst/>
          </a:prstGeom>
        </p:spPr>
      </p:pic>
      <p:sp>
        <p:nvSpPr>
          <p:cNvPr id="3" name="Slide Number Placeholder 2"/>
          <p:cNvSpPr>
            <a:spLocks noGrp="1"/>
          </p:cNvSpPr>
          <p:nvPr>
            <p:ph type="sldNum" sz="quarter" idx="12"/>
          </p:nvPr>
        </p:nvSpPr>
        <p:spPr>
          <a:xfrm>
            <a:off x="8976732" y="6167668"/>
            <a:ext cx="2444090" cy="365125"/>
          </a:xfrm>
        </p:spPr>
        <p:txBody>
          <a:bodyPr/>
          <a:lstStyle/>
          <a:p>
            <a:fld id="{87DEDD7D-33E7-41EE-86D6-4E46DC6CDBCE}" type="slidenum">
              <a:rPr lang="en-ID" smtClean="0"/>
              <a:t>14</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TREND REALISASI KINERJA KIT UIW KALTIMRA  JAN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pSp>
        <p:nvGrpSpPr>
          <p:cNvPr id="7" name="Group 6"/>
          <p:cNvGrpSpPr/>
          <p:nvPr/>
        </p:nvGrpSpPr>
        <p:grpSpPr>
          <a:xfrm>
            <a:off x="131012" y="958069"/>
            <a:ext cx="11961839" cy="2495051"/>
            <a:chOff x="145970" y="1139380"/>
            <a:chExt cx="11856640" cy="2307891"/>
          </a:xfrm>
        </p:grpSpPr>
        <p:sp>
          <p:nvSpPr>
            <p:cNvPr id="4" name="Rectangle 3"/>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6" name="Straight Connector 5"/>
            <p:cNvCxnSpPr/>
            <p:nvPr/>
          </p:nvCxnSpPr>
          <p:spPr>
            <a:xfrm flipH="1">
              <a:off x="5816047" y="1139380"/>
              <a:ext cx="17755" cy="2291817"/>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31011" y="3430520"/>
            <a:ext cx="11961841" cy="2676664"/>
            <a:chOff x="145970" y="1135940"/>
            <a:chExt cx="11856640" cy="2311331"/>
          </a:xfrm>
        </p:grpSpPr>
        <p:sp>
          <p:nvSpPr>
            <p:cNvPr id="15" name="Rectangle 14"/>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16" name="Straight Connector 15"/>
            <p:cNvCxnSpPr/>
            <p:nvPr/>
          </p:nvCxnSpPr>
          <p:spPr>
            <a:xfrm flipH="1">
              <a:off x="5813534" y="1135940"/>
              <a:ext cx="1" cy="2311331"/>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34" name="Title 1"/>
          <p:cNvSpPr txBox="1"/>
          <p:nvPr/>
        </p:nvSpPr>
        <p:spPr>
          <a:xfrm>
            <a:off x="131013" y="1001007"/>
            <a:ext cx="5759872" cy="44196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REALISASI </a:t>
            </a:r>
            <a:r>
              <a:rPr lang="en-US" altLang="ko-KR" sz="1000" b="1" u="sng" dirty="0">
                <a:solidFill>
                  <a:srgbClr val="FF0000"/>
                </a:solidFill>
                <a:latin typeface="Arial" panose="020B0604020202020204" pitchFamily="34" charset="0"/>
                <a:cs typeface="Arial" panose="020B0604020202020204" pitchFamily="34" charset="0"/>
              </a:rPr>
              <a:t>FUEL MIX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UIW KALTIMRA (%), TARGET : </a:t>
            </a:r>
            <a:r>
              <a:rPr lang="en-US" altLang="ko-KR" sz="1000" b="1" dirty="0">
                <a:solidFill>
                  <a:srgbClr val="FF0000"/>
                </a:solidFill>
                <a:latin typeface="Arial" panose="020B0604020202020204" pitchFamily="34" charset="0"/>
              </a:rPr>
              <a:t>17.70</a:t>
            </a:r>
            <a:r>
              <a:rPr lang="en-US" altLang="ko-KR" sz="1000" b="1" dirty="0">
                <a:solidFill>
                  <a:srgbClr val="FF0000"/>
                </a:solidFill>
                <a:latin typeface="Arial" panose="020B0604020202020204" pitchFamily="34" charset="0"/>
                <a:cs typeface="Arial" panose="020B0604020202020204" pitchFamily="34" charset="0"/>
              </a:rPr>
              <a:t> %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Realisasi</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sd.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Desember</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r>
              <a:rPr lang="en-US" altLang="ko-KR" sz="1000" b="1" dirty="0">
                <a:solidFill>
                  <a:srgbClr val="FF0000"/>
                </a:solidFill>
                <a:latin typeface="Arial" panose="020B0604020202020204" pitchFamily="34" charset="0"/>
                <a:cs typeface="Arial" panose="020B0604020202020204" pitchFamily="34" charset="0"/>
              </a:rPr>
              <a:t>1</a:t>
            </a:r>
            <a:r>
              <a:rPr lang="id-ID" altLang="en-US" sz="1000" b="1" dirty="0">
                <a:solidFill>
                  <a:srgbClr val="FF0000"/>
                </a:solidFill>
                <a:latin typeface="Arial" panose="020B0604020202020204" pitchFamily="34" charset="0"/>
                <a:cs typeface="Arial" panose="020B0604020202020204" pitchFamily="34" charset="0"/>
              </a:rPr>
              <a:t>4</a:t>
            </a:r>
            <a:r>
              <a:rPr lang="en-US" altLang="ko-KR" sz="1000" b="1" dirty="0">
                <a:solidFill>
                  <a:srgbClr val="FF0000"/>
                </a:solidFill>
                <a:latin typeface="Arial" panose="020B0604020202020204" pitchFamily="34" charset="0"/>
                <a:cs typeface="Arial" panose="020B0604020202020204" pitchFamily="34" charset="0"/>
              </a:rPr>
              <a:t>.11%</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POLARITAS :  negative (-)</a:t>
            </a:r>
            <a:endParaRPr lang="id-ID" sz="1000" b="1" dirty="0">
              <a:solidFill>
                <a:schemeClr val="tx1">
                  <a:lumMod val="65000"/>
                  <a:lumOff val="35000"/>
                </a:schemeClr>
              </a:solidFill>
            </a:endParaRPr>
          </a:p>
        </p:txBody>
      </p:sp>
      <p:graphicFrame>
        <p:nvGraphicFramePr>
          <p:cNvPr id="38" name="Chart 3"/>
          <p:cNvGraphicFramePr/>
          <p:nvPr>
            <p:extLst/>
          </p:nvPr>
        </p:nvGraphicFramePr>
        <p:xfrm>
          <a:off x="131011" y="1387530"/>
          <a:ext cx="5704846" cy="2116230"/>
        </p:xfrm>
        <a:graphic>
          <a:graphicData uri="http://schemas.openxmlformats.org/drawingml/2006/chart">
            <c:chart xmlns:c="http://schemas.openxmlformats.org/drawingml/2006/chart" xmlns:r="http://schemas.openxmlformats.org/officeDocument/2006/relationships" r:id="rId4"/>
          </a:graphicData>
        </a:graphic>
      </p:graphicFrame>
      <p:sp>
        <p:nvSpPr>
          <p:cNvPr id="39" name="Title 1"/>
          <p:cNvSpPr txBox="1"/>
          <p:nvPr/>
        </p:nvSpPr>
        <p:spPr>
          <a:xfrm>
            <a:off x="5890885" y="1013547"/>
            <a:ext cx="6201966" cy="402625"/>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REALISASI </a:t>
            </a:r>
            <a:r>
              <a:rPr lang="en-US" altLang="ko-KR" sz="1000" b="1" u="sng" dirty="0">
                <a:solidFill>
                  <a:srgbClr val="FF0000"/>
                </a:solidFill>
                <a:latin typeface="Arial" panose="020B0604020202020204" pitchFamily="34" charset="0"/>
                <a:cs typeface="Arial" panose="020B0604020202020204" pitchFamily="34" charset="0"/>
              </a:rPr>
              <a:t>SFC</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UIW KALTIMRA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ltr</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/kWh), TARGET : </a:t>
            </a:r>
            <a:r>
              <a:rPr lang="en-US" altLang="ko-KR" sz="1000" b="1" dirty="0">
                <a:solidFill>
                  <a:srgbClr val="FF0000"/>
                </a:solidFill>
                <a:latin typeface="Arial" panose="020B0604020202020204" pitchFamily="34" charset="0"/>
                <a:cs typeface="Arial" panose="020B0604020202020204" pitchFamily="34" charset="0"/>
              </a:rPr>
              <a:t>0.305</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Realisasi</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sd.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Desember</a:t>
            </a:r>
            <a:r>
              <a:rPr lang="id-ID" altLang="en-US"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a:solidFill>
                  <a:srgbClr val="FF0000"/>
                </a:solidFill>
                <a:latin typeface="Arial" panose="020B0604020202020204" pitchFamily="34" charset="0"/>
                <a:cs typeface="Arial" panose="020B0604020202020204" pitchFamily="34" charset="0"/>
              </a:rPr>
              <a:t>0.31</a:t>
            </a:r>
            <a:r>
              <a:rPr lang="en-US" altLang="ko-KR" sz="1000" b="1" dirty="0">
                <a:solidFill>
                  <a:srgbClr val="FF0000"/>
                </a:solidFill>
                <a:latin typeface="Arial" panose="020B0604020202020204" pitchFamily="34" charset="0"/>
              </a:rPr>
              <a:t>80</a:t>
            </a:r>
            <a:r>
              <a:rPr lang="en-US" altLang="ko-KR" sz="1000" b="1" dirty="0">
                <a:solidFill>
                  <a:srgbClr val="FF0000"/>
                </a:solidFill>
                <a:latin typeface="Arial" panose="020B0604020202020204" pitchFamily="34" charset="0"/>
                <a:cs typeface="Arial" panose="020B0604020202020204" pitchFamily="34" charset="0"/>
              </a:rPr>
              <a:t>,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POLARITAS : negative (-)</a:t>
            </a:r>
            <a:endParaRPr lang="id-ID" sz="1000" b="1" dirty="0">
              <a:solidFill>
                <a:schemeClr val="tx1">
                  <a:lumMod val="65000"/>
                  <a:lumOff val="35000"/>
                </a:schemeClr>
              </a:solidFill>
            </a:endParaRPr>
          </a:p>
        </p:txBody>
      </p:sp>
      <p:graphicFrame>
        <p:nvGraphicFramePr>
          <p:cNvPr id="40" name="Chart 3"/>
          <p:cNvGraphicFramePr/>
          <p:nvPr>
            <p:extLst/>
          </p:nvPr>
        </p:nvGraphicFramePr>
        <p:xfrm>
          <a:off x="5835857" y="1521411"/>
          <a:ext cx="6256994" cy="1981229"/>
        </p:xfrm>
        <a:graphic>
          <a:graphicData uri="http://schemas.openxmlformats.org/drawingml/2006/chart">
            <c:chart xmlns:c="http://schemas.openxmlformats.org/drawingml/2006/chart" xmlns:r="http://schemas.openxmlformats.org/officeDocument/2006/relationships" r:id="rId5"/>
          </a:graphicData>
        </a:graphic>
      </p:graphicFrame>
      <p:sp>
        <p:nvSpPr>
          <p:cNvPr id="41" name="Title 1"/>
          <p:cNvSpPr txBox="1"/>
          <p:nvPr/>
        </p:nvSpPr>
        <p:spPr>
          <a:xfrm>
            <a:off x="131012" y="3510268"/>
            <a:ext cx="5697403" cy="389545"/>
          </a:xfrm>
          <a:prstGeom prst="rect">
            <a:avLst/>
          </a:prstGeom>
        </p:spPr>
        <p:txBody>
          <a:bodyPr>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lvl="0" algn="ctr">
              <a:lnSpc>
                <a:spcPct val="10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REALISASI </a:t>
            </a:r>
            <a:r>
              <a:rPr lang="en-US" altLang="ko-KR" sz="1000" b="1" u="sng" dirty="0">
                <a:solidFill>
                  <a:srgbClr val="FF0000"/>
                </a:solidFill>
                <a:latin typeface="Arial" panose="020B0604020202020204" pitchFamily="34" charset="0"/>
                <a:cs typeface="Arial" panose="020B0604020202020204" pitchFamily="34" charset="0"/>
              </a:rPr>
              <a:t>EAF</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UIW KALTIMRA (%), TARGET KPI : </a:t>
            </a:r>
            <a:r>
              <a:rPr lang="en-US" altLang="ko-KR" sz="1000" b="1" dirty="0">
                <a:solidFill>
                  <a:srgbClr val="FF0000"/>
                </a:solidFill>
                <a:latin typeface="Arial" panose="020B0604020202020204" pitchFamily="34" charset="0"/>
                <a:cs typeface="Arial" panose="020B0604020202020204" pitchFamily="34" charset="0"/>
              </a:rPr>
              <a:t>76.99 %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Realisasi</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sd.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Desember</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r>
              <a:rPr lang="en-US" altLang="ko-KR" sz="1000" b="1" dirty="0">
                <a:solidFill>
                  <a:srgbClr val="FF0000"/>
                </a:solidFill>
                <a:latin typeface="Arial" panose="020B0604020202020204" pitchFamily="34" charset="0"/>
                <a:cs typeface="Arial" panose="020B0604020202020204" pitchFamily="34" charset="0"/>
              </a:rPr>
              <a:t>77.76 %,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POLARITAS :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positif</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id-ID" sz="1000" b="1" dirty="0">
              <a:solidFill>
                <a:schemeClr val="tx1">
                  <a:lumMod val="65000"/>
                  <a:lumOff val="35000"/>
                </a:schemeClr>
              </a:solidFill>
            </a:endParaRPr>
          </a:p>
        </p:txBody>
      </p:sp>
      <p:graphicFrame>
        <p:nvGraphicFramePr>
          <p:cNvPr id="42" name="Chart 3"/>
          <p:cNvGraphicFramePr/>
          <p:nvPr>
            <p:extLst/>
          </p:nvPr>
        </p:nvGraphicFramePr>
        <p:xfrm>
          <a:off x="150756" y="3746506"/>
          <a:ext cx="5720386" cy="234284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3" name="Chart 3"/>
          <p:cNvGraphicFramePr/>
          <p:nvPr>
            <p:extLst/>
          </p:nvPr>
        </p:nvGraphicFramePr>
        <p:xfrm>
          <a:off x="5835857" y="3726815"/>
          <a:ext cx="6256994" cy="2358390"/>
        </p:xfrm>
        <a:graphic>
          <a:graphicData uri="http://schemas.openxmlformats.org/drawingml/2006/chart">
            <c:chart xmlns:c="http://schemas.openxmlformats.org/drawingml/2006/chart" xmlns:r="http://schemas.openxmlformats.org/officeDocument/2006/relationships" r:id="rId7"/>
          </a:graphicData>
        </a:graphic>
      </p:graphicFrame>
      <p:sp>
        <p:nvSpPr>
          <p:cNvPr id="44" name="Title 1"/>
          <p:cNvSpPr txBox="1"/>
          <p:nvPr/>
        </p:nvSpPr>
        <p:spPr>
          <a:xfrm>
            <a:off x="5869309" y="3512041"/>
            <a:ext cx="6223541" cy="459779"/>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REALISASI </a:t>
            </a:r>
            <a:r>
              <a:rPr lang="en-US" altLang="ko-KR" sz="1000" b="1" u="sng" dirty="0">
                <a:solidFill>
                  <a:srgbClr val="FF0000"/>
                </a:solidFill>
                <a:latin typeface="Arial" panose="020B0604020202020204" pitchFamily="34" charset="0"/>
                <a:cs typeface="Arial" panose="020B0604020202020204" pitchFamily="34" charset="0"/>
              </a:rPr>
              <a:t>PS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UIW KALTIMRA (%), TARGET : </a:t>
            </a:r>
            <a:r>
              <a:rPr lang="en-US" altLang="ko-KR" sz="1000" b="1" dirty="0">
                <a:solidFill>
                  <a:srgbClr val="FF0000"/>
                </a:solidFill>
                <a:latin typeface="Arial" panose="020B0604020202020204" pitchFamily="34" charset="0"/>
                <a:cs typeface="Arial" panose="020B0604020202020204" pitchFamily="34" charset="0"/>
              </a:rPr>
              <a:t>2.41 %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Realisasi</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sd.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Desember</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r>
              <a:rPr lang="id-ID" altLang="en-US" sz="1000" b="1" dirty="0">
                <a:solidFill>
                  <a:srgbClr val="FF0000"/>
                </a:solidFill>
                <a:latin typeface="Arial" panose="020B0604020202020204" pitchFamily="34" charset="0"/>
                <a:cs typeface="Arial" panose="020B0604020202020204" pitchFamily="34" charset="0"/>
              </a:rPr>
              <a:t>1,</a:t>
            </a:r>
            <a:r>
              <a:rPr lang="en-US" altLang="en-US" sz="1000" b="1" dirty="0">
                <a:solidFill>
                  <a:srgbClr val="FF0000"/>
                </a:solidFill>
                <a:latin typeface="Arial" panose="020B0604020202020204" pitchFamily="34" charset="0"/>
              </a:rPr>
              <a:t>25</a:t>
            </a:r>
            <a:r>
              <a:rPr lang="en-US" altLang="ko-KR" sz="1000" b="1" dirty="0">
                <a:solidFill>
                  <a:srgbClr val="FF0000"/>
                </a:solidFill>
                <a:latin typeface="Arial" panose="020B0604020202020204" pitchFamily="34" charset="0"/>
                <a:cs typeface="Arial" panose="020B0604020202020204" pitchFamily="34" charset="0"/>
              </a:rPr>
              <a:t>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POLARITAS : negative (-)</a:t>
            </a:r>
            <a:endParaRPr lang="id-ID" sz="1000" b="1" dirty="0">
              <a:solidFill>
                <a:schemeClr val="tx1">
                  <a:lumMod val="65000"/>
                  <a:lumOff val="35000"/>
                </a:schemeClr>
              </a:solidFill>
            </a:endParaRPr>
          </a:p>
        </p:txBody>
      </p:sp>
      <p:pic>
        <p:nvPicPr>
          <p:cNvPr id="48" name="Picture 47"/>
          <p:cNvPicPr>
            <a:picLocks noChangeAspect="1"/>
          </p:cNvPicPr>
          <p:nvPr/>
        </p:nvPicPr>
        <p:blipFill>
          <a:blip r:embed="rId8"/>
          <a:stretch>
            <a:fillRect/>
          </a:stretch>
        </p:blipFill>
        <p:spPr>
          <a:xfrm>
            <a:off x="9815404" y="3756303"/>
            <a:ext cx="371515" cy="359424"/>
          </a:xfrm>
          <a:prstGeom prst="rect">
            <a:avLst/>
          </a:prstGeom>
        </p:spPr>
      </p:pic>
      <p:pic>
        <p:nvPicPr>
          <p:cNvPr id="23" name="Picture 22"/>
          <p:cNvPicPr>
            <a:picLocks noChangeAspect="1"/>
          </p:cNvPicPr>
          <p:nvPr/>
        </p:nvPicPr>
        <p:blipFill>
          <a:blip r:embed="rId8"/>
          <a:stretch>
            <a:fillRect/>
          </a:stretch>
        </p:blipFill>
        <p:spPr>
          <a:xfrm>
            <a:off x="4142866" y="1262795"/>
            <a:ext cx="371515" cy="359424"/>
          </a:xfrm>
          <a:prstGeom prst="rect">
            <a:avLst/>
          </a:prstGeom>
        </p:spPr>
      </p:pic>
      <p:pic>
        <p:nvPicPr>
          <p:cNvPr id="26" name="Picture 25"/>
          <p:cNvPicPr>
            <a:picLocks noChangeAspect="1"/>
          </p:cNvPicPr>
          <p:nvPr/>
        </p:nvPicPr>
        <p:blipFill>
          <a:blip r:embed="rId9"/>
          <a:stretch>
            <a:fillRect/>
          </a:stretch>
        </p:blipFill>
        <p:spPr>
          <a:xfrm>
            <a:off x="7772595" y="1268911"/>
            <a:ext cx="344550" cy="348126"/>
          </a:xfrm>
          <a:prstGeom prst="rect">
            <a:avLst/>
          </a:prstGeom>
        </p:spPr>
      </p:pic>
    </p:spTree>
    <p:extLst>
      <p:ext uri="{BB962C8B-B14F-4D97-AF65-F5344CB8AC3E}">
        <p14:creationId xmlns:p14="http://schemas.microsoft.com/office/powerpoint/2010/main" val="121782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76557" y="924180"/>
            <a:ext cx="4567310" cy="5933820"/>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15</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rPr>
              <a:t>SFC</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(REALISASI KINERJA KIT JUN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pSp>
        <p:nvGrpSpPr>
          <p:cNvPr id="10" name="Group 9"/>
          <p:cNvGrpSpPr/>
          <p:nvPr/>
        </p:nvGrpSpPr>
        <p:grpSpPr>
          <a:xfrm>
            <a:off x="114072" y="3624222"/>
            <a:ext cx="11920612" cy="2543446"/>
            <a:chOff x="145970" y="1148535"/>
            <a:chExt cx="11856640" cy="2298736"/>
          </a:xfrm>
        </p:grpSpPr>
        <p:sp>
          <p:nvSpPr>
            <p:cNvPr id="11" name="Rectangle 10"/>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12" name="Straight Connector 11"/>
            <p:cNvCxnSpPr/>
            <p:nvPr/>
          </p:nvCxnSpPr>
          <p:spPr>
            <a:xfrm flipH="1">
              <a:off x="6046756" y="1148535"/>
              <a:ext cx="17755" cy="2291817"/>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graphicFrame>
        <p:nvGraphicFramePr>
          <p:cNvPr id="25" name="Chart 24"/>
          <p:cNvGraphicFramePr/>
          <p:nvPr>
            <p:extLst/>
          </p:nvPr>
        </p:nvGraphicFramePr>
        <p:xfrm>
          <a:off x="114071" y="4044860"/>
          <a:ext cx="5844277" cy="2062618"/>
        </p:xfrm>
        <a:graphic>
          <a:graphicData uri="http://schemas.openxmlformats.org/drawingml/2006/chart">
            <c:chart xmlns:c="http://schemas.openxmlformats.org/drawingml/2006/chart" xmlns:r="http://schemas.openxmlformats.org/officeDocument/2006/relationships" r:id="rId4"/>
          </a:graphicData>
        </a:graphic>
      </p:graphicFrame>
      <p:sp>
        <p:nvSpPr>
          <p:cNvPr id="28" name="Title 1"/>
          <p:cNvSpPr txBox="1"/>
          <p:nvPr/>
        </p:nvSpPr>
        <p:spPr>
          <a:xfrm>
            <a:off x="2078244" y="3631878"/>
            <a:ext cx="1839321" cy="284939"/>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BULANAN</a:t>
            </a:r>
            <a:endParaRPr lang="id-ID" sz="1200" b="1" dirty="0">
              <a:solidFill>
                <a:schemeClr val="tx1">
                  <a:lumMod val="65000"/>
                  <a:lumOff val="35000"/>
                </a:schemeClr>
              </a:solidFill>
              <a:latin typeface="Arial" panose="020B0604020202020204" pitchFamily="34" charset="0"/>
            </a:endParaRPr>
          </a:p>
        </p:txBody>
      </p:sp>
      <p:sp>
        <p:nvSpPr>
          <p:cNvPr id="29" name="Title 1"/>
          <p:cNvSpPr txBox="1"/>
          <p:nvPr/>
        </p:nvSpPr>
        <p:spPr>
          <a:xfrm>
            <a:off x="8357385" y="3631878"/>
            <a:ext cx="2064809" cy="286050"/>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AKUMULASI</a:t>
            </a:r>
            <a:endParaRPr lang="id-ID" sz="1200" b="1" dirty="0">
              <a:solidFill>
                <a:schemeClr val="tx1">
                  <a:lumMod val="65000"/>
                  <a:lumOff val="35000"/>
                </a:schemeClr>
              </a:solidFill>
              <a:latin typeface="Arial" panose="020B0604020202020204" pitchFamily="34" charset="0"/>
            </a:endParaRPr>
          </a:p>
        </p:txBody>
      </p:sp>
      <p:graphicFrame>
        <p:nvGraphicFramePr>
          <p:cNvPr id="30" name="Chart 29"/>
          <p:cNvGraphicFramePr/>
          <p:nvPr>
            <p:extLst/>
          </p:nvPr>
        </p:nvGraphicFramePr>
        <p:xfrm>
          <a:off x="6064546" y="3917928"/>
          <a:ext cx="5891480" cy="22200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Table 3"/>
          <p:cNvGraphicFramePr>
            <a:graphicFrameLocks noGrp="1"/>
          </p:cNvGraphicFramePr>
          <p:nvPr>
            <p:extLst/>
          </p:nvPr>
        </p:nvGraphicFramePr>
        <p:xfrm>
          <a:off x="467310" y="980764"/>
          <a:ext cx="11336761" cy="2552144"/>
        </p:xfrm>
        <a:graphic>
          <a:graphicData uri="http://schemas.openxmlformats.org/drawingml/2006/table">
            <a:tbl>
              <a:tblPr/>
              <a:tblGrid>
                <a:gridCol w="343181">
                  <a:extLst>
                    <a:ext uri="{9D8B030D-6E8A-4147-A177-3AD203B41FA5}">
                      <a16:colId xmlns:a16="http://schemas.microsoft.com/office/drawing/2014/main" val="20000"/>
                    </a:ext>
                  </a:extLst>
                </a:gridCol>
                <a:gridCol w="1071918">
                  <a:extLst>
                    <a:ext uri="{9D8B030D-6E8A-4147-A177-3AD203B41FA5}">
                      <a16:colId xmlns:a16="http://schemas.microsoft.com/office/drawing/2014/main" val="20001"/>
                    </a:ext>
                  </a:extLst>
                </a:gridCol>
                <a:gridCol w="470813">
                  <a:extLst>
                    <a:ext uri="{9D8B030D-6E8A-4147-A177-3AD203B41FA5}">
                      <a16:colId xmlns:a16="http://schemas.microsoft.com/office/drawing/2014/main" val="20002"/>
                    </a:ext>
                  </a:extLst>
                </a:gridCol>
                <a:gridCol w="627751">
                  <a:extLst>
                    <a:ext uri="{9D8B030D-6E8A-4147-A177-3AD203B41FA5}">
                      <a16:colId xmlns:a16="http://schemas.microsoft.com/office/drawing/2014/main" val="20003"/>
                    </a:ext>
                  </a:extLst>
                </a:gridCol>
                <a:gridCol w="691590">
                  <a:extLst>
                    <a:ext uri="{9D8B030D-6E8A-4147-A177-3AD203B41FA5}">
                      <a16:colId xmlns:a16="http://schemas.microsoft.com/office/drawing/2014/main" val="20004"/>
                    </a:ext>
                  </a:extLst>
                </a:gridCol>
                <a:gridCol w="489432">
                  <a:extLst>
                    <a:ext uri="{9D8B030D-6E8A-4147-A177-3AD203B41FA5}">
                      <a16:colId xmlns:a16="http://schemas.microsoft.com/office/drawing/2014/main" val="20005"/>
                    </a:ext>
                  </a:extLst>
                </a:gridCol>
                <a:gridCol w="576260">
                  <a:extLst>
                    <a:ext uri="{9D8B030D-6E8A-4147-A177-3AD203B41FA5}">
                      <a16:colId xmlns:a16="http://schemas.microsoft.com/office/drawing/2014/main" val="20006"/>
                    </a:ext>
                  </a:extLst>
                </a:gridCol>
                <a:gridCol w="657962">
                  <a:extLst>
                    <a:ext uri="{9D8B030D-6E8A-4147-A177-3AD203B41FA5}">
                      <a16:colId xmlns:a16="http://schemas.microsoft.com/office/drawing/2014/main" val="20007"/>
                    </a:ext>
                  </a:extLst>
                </a:gridCol>
                <a:gridCol w="742131">
                  <a:extLst>
                    <a:ext uri="{9D8B030D-6E8A-4147-A177-3AD203B41FA5}">
                      <a16:colId xmlns:a16="http://schemas.microsoft.com/office/drawing/2014/main" val="20008"/>
                    </a:ext>
                  </a:extLst>
                </a:gridCol>
                <a:gridCol w="662331">
                  <a:extLst>
                    <a:ext uri="{9D8B030D-6E8A-4147-A177-3AD203B41FA5}">
                      <a16:colId xmlns:a16="http://schemas.microsoft.com/office/drawing/2014/main" val="20009"/>
                    </a:ext>
                  </a:extLst>
                </a:gridCol>
                <a:gridCol w="510713">
                  <a:extLst>
                    <a:ext uri="{9D8B030D-6E8A-4147-A177-3AD203B41FA5}">
                      <a16:colId xmlns:a16="http://schemas.microsoft.com/office/drawing/2014/main" val="20010"/>
                    </a:ext>
                  </a:extLst>
                </a:gridCol>
                <a:gridCol w="510713">
                  <a:extLst>
                    <a:ext uri="{9D8B030D-6E8A-4147-A177-3AD203B41FA5}">
                      <a16:colId xmlns:a16="http://schemas.microsoft.com/office/drawing/2014/main" val="20011"/>
                    </a:ext>
                  </a:extLst>
                </a:gridCol>
                <a:gridCol w="510713">
                  <a:extLst>
                    <a:ext uri="{9D8B030D-6E8A-4147-A177-3AD203B41FA5}">
                      <a16:colId xmlns:a16="http://schemas.microsoft.com/office/drawing/2014/main" val="20012"/>
                    </a:ext>
                  </a:extLst>
                </a:gridCol>
                <a:gridCol w="510713">
                  <a:extLst>
                    <a:ext uri="{9D8B030D-6E8A-4147-A177-3AD203B41FA5}">
                      <a16:colId xmlns:a16="http://schemas.microsoft.com/office/drawing/2014/main" val="20013"/>
                    </a:ext>
                  </a:extLst>
                </a:gridCol>
                <a:gridCol w="2960540">
                  <a:extLst>
                    <a:ext uri="{9D8B030D-6E8A-4147-A177-3AD203B41FA5}">
                      <a16:colId xmlns:a16="http://schemas.microsoft.com/office/drawing/2014/main" val="20014"/>
                    </a:ext>
                  </a:extLst>
                </a:gridCol>
              </a:tblGrid>
              <a:tr h="182296">
                <a:tc rowSpan="2">
                  <a:txBody>
                    <a:bodyPr/>
                    <a:lstStyle/>
                    <a:p>
                      <a:pPr algn="ctr" fontAlgn="ctr"/>
                      <a:r>
                        <a:rPr lang="en-US" sz="1050" b="0" i="0" u="none" strike="noStrike" dirty="0">
                          <a:solidFill>
                            <a:srgbClr val="000000"/>
                          </a:solidFill>
                          <a:effectLst/>
                          <a:latin typeface="Calibri" panose="020F0502020204030204" pitchFamily="34" charset="0"/>
                        </a:rPr>
                        <a:t>No</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rowSpan="2">
                  <a:txBody>
                    <a:bodyPr/>
                    <a:lstStyle/>
                    <a:p>
                      <a:pPr algn="ctr" fontAlgn="ctr"/>
                      <a:r>
                        <a:rPr lang="en-US" sz="1050" b="0" i="0" u="none" strike="noStrike" dirty="0" err="1">
                          <a:solidFill>
                            <a:srgbClr val="000000"/>
                          </a:solidFill>
                          <a:effectLst/>
                          <a:latin typeface="Calibri" panose="020F0502020204030204" pitchFamily="34" charset="0"/>
                        </a:rPr>
                        <a:t>Jenis</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Pembangkit</a:t>
                      </a:r>
                      <a:endParaRPr lang="en-US" sz="1050" b="0" i="0" u="none" strike="noStrike" dirty="0">
                        <a:solidFill>
                          <a:srgbClr val="000000"/>
                        </a:solidFill>
                        <a:effectLst/>
                        <a:latin typeface="Calibri" panose="020F0502020204030204" pitchFamily="34" charset="0"/>
                      </a:endParaRP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rowSpan="2">
                  <a:txBody>
                    <a:bodyPr/>
                    <a:lstStyle/>
                    <a:p>
                      <a:pPr algn="ctr" fontAlgn="ctr"/>
                      <a:r>
                        <a:rPr lang="en-US" sz="1050" b="0" i="0" u="none" strike="noStrike">
                          <a:solidFill>
                            <a:srgbClr val="000000"/>
                          </a:solidFill>
                          <a:effectLst/>
                          <a:latin typeface="Calibri" panose="020F0502020204030204" pitchFamily="34" charset="0"/>
                        </a:rPr>
                        <a:t>Jumlah Unit</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rowSpan="2">
                  <a:txBody>
                    <a:bodyPr/>
                    <a:lstStyle/>
                    <a:p>
                      <a:pPr algn="ctr" fontAlgn="ctr"/>
                      <a:r>
                        <a:rPr lang="en-US" sz="1050" b="0" i="0" u="none" strike="noStrike">
                          <a:solidFill>
                            <a:srgbClr val="000000"/>
                          </a:solidFill>
                          <a:effectLst/>
                          <a:latin typeface="Calibri" panose="020F0502020204030204" pitchFamily="34" charset="0"/>
                        </a:rPr>
                        <a:t>Kapasitas (kW)</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rowSpan="2">
                  <a:txBody>
                    <a:bodyPr/>
                    <a:lstStyle/>
                    <a:p>
                      <a:pPr algn="ctr" fontAlgn="ctr"/>
                      <a:r>
                        <a:rPr lang="en-US" sz="1050" b="0" i="0" u="none" strike="noStrike">
                          <a:solidFill>
                            <a:srgbClr val="000000"/>
                          </a:solidFill>
                          <a:effectLst/>
                          <a:latin typeface="Calibri" panose="020F0502020204030204" pitchFamily="34" charset="0"/>
                        </a:rPr>
                        <a:t>Target Produksi (MWh)</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gridSpan="3">
                  <a:txBody>
                    <a:bodyPr/>
                    <a:lstStyle/>
                    <a:p>
                      <a:pPr algn="ctr" fontAlgn="ctr"/>
                      <a:r>
                        <a:rPr lang="en-US" sz="1050" b="0" i="0" u="none" strike="noStrike">
                          <a:solidFill>
                            <a:srgbClr val="000000"/>
                          </a:solidFill>
                          <a:effectLst/>
                          <a:latin typeface="Calibri" panose="020F0502020204030204" pitchFamily="34" charset="0"/>
                        </a:rPr>
                        <a:t>Target SFC</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0" i="0" u="none" strike="noStrike" dirty="0" err="1">
                          <a:solidFill>
                            <a:srgbClr val="000000"/>
                          </a:solidFill>
                          <a:effectLst/>
                          <a:latin typeface="Calibri" panose="020F0502020204030204" pitchFamily="34" charset="0"/>
                        </a:rPr>
                        <a:t>Realisasi</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s.d</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Desember</a:t>
                      </a:r>
                      <a:r>
                        <a:rPr lang="en-US" sz="1050" b="0" i="0" u="none" strike="noStrike" dirty="0">
                          <a:solidFill>
                            <a:srgbClr val="000000"/>
                          </a:solidFill>
                          <a:effectLst/>
                          <a:latin typeface="Calibri" panose="020F0502020204030204" pitchFamily="34" charset="0"/>
                        </a:rPr>
                        <a:t> 2020</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gridSpan="3">
                  <a:txBody>
                    <a:bodyPr/>
                    <a:lstStyle/>
                    <a:p>
                      <a:pPr algn="ctr" fontAlgn="ctr"/>
                      <a:r>
                        <a:rPr lang="en-US" sz="1050" b="0" i="0" u="none" strike="noStrike">
                          <a:solidFill>
                            <a:srgbClr val="000000"/>
                          </a:solidFill>
                          <a:effectLst/>
                          <a:latin typeface="Calibri" panose="020F0502020204030204" pitchFamily="34" charset="0"/>
                        </a:rPr>
                        <a:t>% Thd Target</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rowSpan="2">
                  <a:txBody>
                    <a:bodyPr/>
                    <a:lstStyle/>
                    <a:p>
                      <a:pPr algn="ctr" fontAlgn="ctr"/>
                      <a:r>
                        <a:rPr lang="en-US" sz="1050" b="0" i="0" u="none" strike="noStrike" dirty="0" err="1">
                          <a:solidFill>
                            <a:srgbClr val="000000"/>
                          </a:solidFill>
                          <a:effectLst/>
                          <a:latin typeface="Calibri" panose="020F0502020204030204" pitchFamily="34" charset="0"/>
                        </a:rPr>
                        <a:t>Keterangan</a:t>
                      </a:r>
                      <a:endParaRPr lang="en-US" sz="1050" b="0" i="0" u="none" strike="noStrike" dirty="0">
                        <a:solidFill>
                          <a:srgbClr val="000000"/>
                        </a:solidFill>
                        <a:effectLst/>
                        <a:latin typeface="Calibri" panose="020F0502020204030204" pitchFamily="34" charset="0"/>
                      </a:endParaRP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10000"/>
                  </a:ext>
                </a:extLst>
              </a:tr>
              <a:tr h="36459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1050" b="0" i="0" u="none" strike="noStrike">
                          <a:solidFill>
                            <a:srgbClr val="000000"/>
                          </a:solidFill>
                          <a:effectLst/>
                          <a:latin typeface="Calibri" panose="020F0502020204030204" pitchFamily="34" charset="0"/>
                        </a:rPr>
                        <a:t>DJK</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Reg KAL</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dirty="0">
                          <a:solidFill>
                            <a:srgbClr val="000000"/>
                          </a:solidFill>
                          <a:effectLst/>
                          <a:latin typeface="Calibri" panose="020F0502020204030204" pitchFamily="34" charset="0"/>
                        </a:rPr>
                        <a:t>UIW KTKU</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Produksi (MWh)</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Volume (KL)</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SFC (ltr/kwh)</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DJK</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a:solidFill>
                            <a:srgbClr val="000000"/>
                          </a:solidFill>
                          <a:effectLst/>
                          <a:latin typeface="Calibri" panose="020F0502020204030204" pitchFamily="34" charset="0"/>
                        </a:rPr>
                        <a:t>Reg KAL</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050" b="0" i="0" u="none" strike="noStrike" dirty="0">
                          <a:solidFill>
                            <a:srgbClr val="000000"/>
                          </a:solidFill>
                          <a:effectLst/>
                          <a:latin typeface="Calibri" panose="020F0502020204030204" pitchFamily="34" charset="0"/>
                        </a:rPr>
                        <a:t>UIW KTKU</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vMerge="1">
                  <a:txBody>
                    <a:bodyPr/>
                    <a:lstStyle/>
                    <a:p>
                      <a:endParaRPr lang="en-US"/>
                    </a:p>
                  </a:txBody>
                  <a:tcPr/>
                </a:tc>
                <a:extLst>
                  <a:ext uri="{0D108BD9-81ED-4DB2-BD59-A6C34878D82A}">
                    <a16:rowId xmlns:a16="http://schemas.microsoft.com/office/drawing/2014/main" val="10001"/>
                  </a:ext>
                </a:extLst>
              </a:tr>
              <a:tr h="182296">
                <a:tc>
                  <a:txBody>
                    <a:bodyPr/>
                    <a:lstStyle/>
                    <a:p>
                      <a:pPr algn="ctr" fontAlgn="b"/>
                      <a:r>
                        <a:rPr lang="en-US" sz="1000" b="0" i="0" u="none" strike="noStrike" dirty="0">
                          <a:solidFill>
                            <a:srgbClr val="000000"/>
                          </a:solidFill>
                          <a:effectLst/>
                          <a:latin typeface="Calibri" panose="020F0502020204030204" pitchFamily="34" charset="0"/>
                        </a:rPr>
                        <a:t>I</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l" fontAlgn="ctr"/>
                      <a:r>
                        <a:rPr lang="nn-NO" sz="1000" b="1" i="0" u="none" strike="noStrike" dirty="0">
                          <a:solidFill>
                            <a:srgbClr val="000000"/>
                          </a:solidFill>
                          <a:effectLst/>
                          <a:latin typeface="Calibri" panose="020F0502020204030204" pitchFamily="34" charset="0"/>
                        </a:rPr>
                        <a:t>PLTD Minyak Kap &lt; 0,5 MW</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82296">
                <a:tc>
                  <a:txBody>
                    <a:bodyPr/>
                    <a:lstStyle/>
                    <a:p>
                      <a:pPr algn="ctr" fontAlgn="b"/>
                      <a:r>
                        <a:rPr lang="en-US" sz="105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1050" b="0" i="0" u="none" strike="noStrike" dirty="0">
                          <a:solidFill>
                            <a:srgbClr val="000000"/>
                          </a:solidFill>
                          <a:effectLst/>
                          <a:latin typeface="Calibri" panose="020F0502020204030204" pitchFamily="34" charset="0"/>
                        </a:rPr>
                        <a:t>UP3 </a:t>
                      </a:r>
                      <a:r>
                        <a:rPr lang="en-US" sz="1050" b="0" i="0" u="none" strike="noStrike" dirty="0" err="1">
                          <a:solidFill>
                            <a:srgbClr val="000000"/>
                          </a:solidFill>
                          <a:effectLst/>
                          <a:latin typeface="Calibri" panose="020F0502020204030204" pitchFamily="34" charset="0"/>
                        </a:rPr>
                        <a:t>Samarinda</a:t>
                      </a:r>
                      <a:endParaRPr lang="en-US" sz="1050" b="0" i="0" u="none" strike="noStrike" dirty="0">
                        <a:solidFill>
                          <a:srgbClr val="00000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8,024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rowSpan="4">
                  <a:txBody>
                    <a:bodyPr/>
                    <a:lstStyle/>
                    <a:p>
                      <a:pPr algn="ctr" fontAlgn="ctr"/>
                      <a:r>
                        <a:rPr lang="en-US" sz="1050" b="1" i="0" u="none" strike="noStrike" dirty="0">
                          <a:solidFill>
                            <a:srgbClr val="0070C0"/>
                          </a:solidFill>
                          <a:effectLst/>
                          <a:latin typeface="Calibri" panose="020F0502020204030204" pitchFamily="34" charset="0"/>
                        </a:rPr>
                        <a:t>68,830</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0.3250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 0.3001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0.2964</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7,708.301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2,654.682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0.3444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rowSpan="4">
                  <a:txBody>
                    <a:bodyPr/>
                    <a:lstStyle/>
                    <a:p>
                      <a:pPr algn="l" fontAlgn="ct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Beban</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sistem</a:t>
                      </a:r>
                      <a:r>
                        <a:rPr lang="en-US" sz="1050" b="0" i="0" u="none" strike="noStrike" dirty="0">
                          <a:solidFill>
                            <a:srgbClr val="000000"/>
                          </a:solidFill>
                          <a:effectLst/>
                          <a:latin typeface="Calibri" panose="020F0502020204030204" pitchFamily="34" charset="0"/>
                        </a:rPr>
                        <a:t> yang </a:t>
                      </a:r>
                      <a:r>
                        <a:rPr lang="en-US" sz="1050" b="0" i="0" u="none" strike="noStrike" dirty="0" err="1">
                          <a:solidFill>
                            <a:srgbClr val="000000"/>
                          </a:solidFill>
                          <a:effectLst/>
                          <a:latin typeface="Calibri" panose="020F0502020204030204" pitchFamily="34" charset="0"/>
                        </a:rPr>
                        <a:t>lebih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rendah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daripada</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beban</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mesin</a:t>
                      </a:r>
                      <a:r>
                        <a:rPr lang="en-US" sz="1050" b="0" i="0" u="none" strike="noStrike" dirty="0">
                          <a:solidFill>
                            <a:srgbClr val="000000"/>
                          </a:solidFill>
                          <a:effectLst/>
                          <a:latin typeface="Calibri" panose="020F0502020204030204" pitchFamily="34" charset="0"/>
                        </a:rPr>
                        <a:t> (CF </a:t>
                      </a:r>
                      <a:r>
                        <a:rPr lang="en-US" sz="1050" b="0" i="0" u="none" strike="noStrike" dirty="0" err="1">
                          <a:solidFill>
                            <a:srgbClr val="000000"/>
                          </a:solidFill>
                          <a:effectLst/>
                          <a:latin typeface="Calibri" panose="020F0502020204030204" pitchFamily="34" charset="0"/>
                        </a:rPr>
                        <a:t>Rendah</a:t>
                      </a:r>
                      <a:r>
                        <a:rPr lang="en-US" sz="1050" b="0" i="0" u="none" strike="noStrike" dirty="0">
                          <a:solidFill>
                            <a:srgbClr val="000000"/>
                          </a:solidFill>
                          <a:effectLst/>
                          <a:latin typeface="Calibri" panose="020F0502020204030204" pitchFamily="34" charset="0"/>
                        </a:rPr>
                        <a:t>)</a:t>
                      </a:r>
                      <a:br>
                        <a:rPr lang="en-US" sz="1050" b="0" i="0" u="none" strike="noStrike" dirty="0">
                          <a:solidFill>
                            <a:srgbClr val="000000"/>
                          </a:solidFill>
                          <a:effectLst/>
                          <a:latin typeface="Calibri" panose="020F0502020204030204" pitchFamily="34" charset="0"/>
                        </a:rPr>
                      </a:b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Kondisi</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mesin-mesin</a:t>
                      </a:r>
                      <a:r>
                        <a:rPr lang="en-US" sz="1050" b="0" i="0" u="none" strike="noStrike" dirty="0">
                          <a:solidFill>
                            <a:srgbClr val="000000"/>
                          </a:solidFill>
                          <a:effectLst/>
                          <a:latin typeface="Calibri" panose="020F0502020204030204" pitchFamily="34" charset="0"/>
                        </a:rPr>
                        <a:t> yang </a:t>
                      </a:r>
                      <a:r>
                        <a:rPr lang="en-US" sz="1050" b="0" i="0" u="none" strike="noStrike" dirty="0" err="1">
                          <a:solidFill>
                            <a:srgbClr val="000000"/>
                          </a:solidFill>
                          <a:effectLst/>
                          <a:latin typeface="Calibri" panose="020F0502020204030204" pitchFamily="34" charset="0"/>
                        </a:rPr>
                        <a:t>sudah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berusia</a:t>
                      </a:r>
                      <a:r>
                        <a:rPr lang="en-US" sz="1050" b="0" i="0" u="none" strike="noStrike" dirty="0">
                          <a:solidFill>
                            <a:srgbClr val="000000"/>
                          </a:solidFill>
                          <a:effectLst/>
                          <a:latin typeface="Calibri" panose="020F0502020204030204" pitchFamily="34" charset="0"/>
                        </a:rPr>
                        <a:t> &gt;10 </a:t>
                      </a:r>
                      <a:r>
                        <a:rPr lang="en-US" sz="1050" b="0" i="0" u="none" strike="noStrike" dirty="0" err="1">
                          <a:solidFill>
                            <a:srgbClr val="000000"/>
                          </a:solidFill>
                          <a:effectLst/>
                          <a:latin typeface="Calibri" panose="020F0502020204030204" pitchFamily="34" charset="0"/>
                        </a:rPr>
                        <a:t>tahun</a:t>
                      </a:r>
                      <a:br>
                        <a:rPr lang="en-US" sz="1050" b="0" i="0" u="none" strike="noStrike" dirty="0">
                          <a:solidFill>
                            <a:srgbClr val="000000"/>
                          </a:solidFill>
                          <a:effectLst/>
                          <a:latin typeface="Calibri" panose="020F0502020204030204" pitchFamily="34" charset="0"/>
                        </a:rPr>
                      </a:br>
                      <a:r>
                        <a:rPr lang="en-US" sz="1050" b="0" i="0" u="none" strike="noStrike" dirty="0">
                          <a:solidFill>
                            <a:srgbClr val="000000"/>
                          </a:solidFill>
                          <a:effectLst/>
                          <a:latin typeface="Calibri" panose="020F0502020204030204" pitchFamily="34" charset="0"/>
                        </a:rPr>
                        <a:t>- Jam </a:t>
                      </a:r>
                      <a:r>
                        <a:rPr lang="en-US" sz="1050" b="0" i="0" u="none" strike="noStrike" dirty="0" err="1">
                          <a:solidFill>
                            <a:srgbClr val="000000"/>
                          </a:solidFill>
                          <a:effectLst/>
                          <a:latin typeface="Calibri" panose="020F0502020204030204" pitchFamily="34" charset="0"/>
                        </a:rPr>
                        <a:t>nyala</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sistem</a:t>
                      </a:r>
                      <a:r>
                        <a:rPr lang="en-US" sz="1050" b="0" i="0" u="none" strike="noStrike" dirty="0">
                          <a:solidFill>
                            <a:srgbClr val="000000"/>
                          </a:solidFill>
                          <a:effectLst/>
                          <a:latin typeface="Calibri" panose="020F0502020204030204" pitchFamily="34" charset="0"/>
                        </a:rPr>
                        <a:t> isolated yang </a:t>
                      </a:r>
                      <a:r>
                        <a:rPr lang="en-US" sz="1050" b="0" i="0" u="none" strike="noStrike" dirty="0" err="1">
                          <a:solidFill>
                            <a:srgbClr val="000000"/>
                          </a:solidFill>
                          <a:effectLst/>
                          <a:latin typeface="Calibri" panose="020F0502020204030204" pitchFamily="34" charset="0"/>
                        </a:rPr>
                        <a:t>belum</a:t>
                      </a:r>
                      <a:r>
                        <a:rPr lang="en-US" sz="1050" b="0" i="0" u="none" strike="noStrike" dirty="0">
                          <a:solidFill>
                            <a:srgbClr val="000000"/>
                          </a:solidFill>
                          <a:effectLst/>
                          <a:latin typeface="Calibri" panose="020F0502020204030204" pitchFamily="34" charset="0"/>
                        </a:rPr>
                        <a:t> 24 jam</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296">
                <a:tc>
                  <a:txBody>
                    <a:bodyPr/>
                    <a:lstStyle/>
                    <a:p>
                      <a:pPr algn="ctr" fontAlgn="b"/>
                      <a:r>
                        <a:rPr lang="en-US" sz="105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1050" b="0" i="0" u="none" strike="noStrike" dirty="0">
                          <a:solidFill>
                            <a:srgbClr val="000000"/>
                          </a:solidFill>
                          <a:effectLst/>
                          <a:latin typeface="Calibri" panose="020F0502020204030204" pitchFamily="34" charset="0"/>
                        </a:rPr>
                        <a:t>UP3 </a:t>
                      </a:r>
                      <a:r>
                        <a:rPr lang="en-US" sz="1050" b="0" i="0" u="none" strike="noStrike" dirty="0" err="1">
                          <a:solidFill>
                            <a:srgbClr val="000000"/>
                          </a:solidFill>
                          <a:effectLst/>
                          <a:latin typeface="Calibri" panose="020F0502020204030204" pitchFamily="34" charset="0"/>
                        </a:rPr>
                        <a:t>Berau</a:t>
                      </a:r>
                      <a:endParaRPr lang="en-US" sz="1050" b="0" i="0" u="none" strike="noStrike" dirty="0">
                        <a:solidFill>
                          <a:srgbClr val="00000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10,969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0" i="0" u="none" strike="noStrike">
                          <a:solidFill>
                            <a:srgbClr val="000000"/>
                          </a:solidFill>
                          <a:effectLst/>
                          <a:latin typeface="Calibri" panose="020F0502020204030204" pitchFamily="34" charset="0"/>
                        </a:rPr>
                        <a:t>9,060.159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3,017.784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0.3331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82296">
                <a:tc>
                  <a:txBody>
                    <a:bodyPr/>
                    <a:lstStyle/>
                    <a:p>
                      <a:pPr algn="ctr" fontAlgn="b"/>
                      <a:r>
                        <a:rPr lang="en-US" sz="105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Calibri" panose="020F0502020204030204" pitchFamily="34" charset="0"/>
                        </a:rPr>
                        <a:t>UP3 Bontang</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4,900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0" i="0" u="none" strike="noStrike">
                          <a:solidFill>
                            <a:srgbClr val="000000"/>
                          </a:solidFill>
                          <a:effectLst/>
                          <a:latin typeface="Calibri" panose="020F0502020204030204" pitchFamily="34" charset="0"/>
                        </a:rPr>
                        <a:t>5,420.376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1,770.490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0.3266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82296">
                <a:tc gridSpan="2">
                  <a:txBody>
                    <a:bodyPr/>
                    <a:lstStyle/>
                    <a:p>
                      <a:pPr algn="ctr" fontAlgn="b"/>
                      <a:r>
                        <a:rPr lang="en-US" sz="1000" b="1" i="0" u="none" strike="noStrike" dirty="0" err="1">
                          <a:solidFill>
                            <a:srgbClr val="0070C0"/>
                          </a:solidFill>
                          <a:effectLst/>
                          <a:latin typeface="Calibri" panose="020F0502020204030204" pitchFamily="34" charset="0"/>
                        </a:rPr>
                        <a:t>Jumlah</a:t>
                      </a:r>
                      <a:endParaRPr lang="en-US" sz="1000" b="1" i="0" u="none" strike="noStrike" dirty="0">
                        <a:solidFill>
                          <a:srgbClr val="0070C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fontAlgn="b"/>
                      <a:r>
                        <a:rPr lang="en-US" sz="1000" b="1" i="0" u="none" strike="noStrike">
                          <a:solidFill>
                            <a:srgbClr val="0070C0"/>
                          </a:solidFill>
                          <a:effectLst/>
                          <a:latin typeface="Calibri" panose="020F0502020204030204" pitchFamily="34" charset="0"/>
                        </a:rPr>
                        <a:t>169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dirty="0">
                          <a:solidFill>
                            <a:srgbClr val="0070C0"/>
                          </a:solidFill>
                          <a:effectLst/>
                          <a:latin typeface="Calibri" panose="020F0502020204030204" pitchFamily="34" charset="0"/>
                        </a:rPr>
                        <a:t>23,893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1" i="0" u="none" strike="noStrike">
                          <a:solidFill>
                            <a:srgbClr val="0070C0"/>
                          </a:solidFill>
                          <a:effectLst/>
                          <a:latin typeface="Calibri" panose="020F0502020204030204" pitchFamily="34" charset="0"/>
                        </a:rPr>
                        <a:t>22,188.836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1" i="0" u="none" strike="noStrike">
                          <a:solidFill>
                            <a:srgbClr val="0070C0"/>
                          </a:solidFill>
                          <a:effectLst/>
                          <a:latin typeface="Calibri" panose="020F0502020204030204" pitchFamily="34" charset="0"/>
                        </a:rPr>
                        <a:t>7,442.956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50" b="1" i="0" u="none" strike="noStrike">
                          <a:solidFill>
                            <a:srgbClr val="FF0000"/>
                          </a:solidFill>
                          <a:effectLst/>
                          <a:latin typeface="Calibri" panose="020F0502020204030204" pitchFamily="34" charset="0"/>
                        </a:rPr>
                        <a:t>     0.3354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a:solidFill>
                            <a:srgbClr val="000000"/>
                          </a:solidFill>
                          <a:effectLst/>
                          <a:latin typeface="Calibri" panose="020F0502020204030204" pitchFamily="34" charset="0"/>
                        </a:rPr>
                        <a:t>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dirty="0">
                          <a:solidFill>
                            <a:srgbClr val="000000"/>
                          </a:solidFill>
                          <a:effectLst/>
                          <a:latin typeface="Calibri" panose="020F0502020204030204" pitchFamily="34" charset="0"/>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extLst>
                  <a:ext uri="{0D108BD9-81ED-4DB2-BD59-A6C34878D82A}">
                    <a16:rowId xmlns:a16="http://schemas.microsoft.com/office/drawing/2014/main" val="10006"/>
                  </a:ext>
                </a:extLst>
              </a:tr>
              <a:tr h="182296">
                <a:tc>
                  <a:txBody>
                    <a:bodyPr/>
                    <a:lstStyle/>
                    <a:p>
                      <a:pPr algn="ctr" fontAlgn="b"/>
                      <a:r>
                        <a:rPr lang="en-US" sz="1050" b="0" i="0" u="none" strike="noStrike" dirty="0">
                          <a:solidFill>
                            <a:srgbClr val="000000"/>
                          </a:solidFill>
                          <a:effectLst/>
                          <a:latin typeface="Calibri" panose="020F0502020204030204" pitchFamily="34" charset="0"/>
                        </a:rPr>
                        <a:t>II</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4">
                  <a:txBody>
                    <a:bodyPr/>
                    <a:lstStyle/>
                    <a:p>
                      <a:pPr algn="l" fontAlgn="ctr"/>
                      <a:r>
                        <a:rPr lang="en-US" sz="1050" b="1" i="0" u="none" strike="noStrike" dirty="0">
                          <a:solidFill>
                            <a:srgbClr val="000000"/>
                          </a:solidFill>
                          <a:effectLst/>
                          <a:latin typeface="Calibri" panose="020F0502020204030204" pitchFamily="34" charset="0"/>
                        </a:rPr>
                        <a:t>PLTD </a:t>
                      </a:r>
                      <a:r>
                        <a:rPr lang="en-US" sz="1050" b="1" i="0" u="none" strike="noStrike" dirty="0" err="1">
                          <a:solidFill>
                            <a:srgbClr val="000000"/>
                          </a:solidFill>
                          <a:effectLst/>
                          <a:latin typeface="Calibri" panose="020F0502020204030204" pitchFamily="34" charset="0"/>
                        </a:rPr>
                        <a:t>Minyak</a:t>
                      </a:r>
                      <a:r>
                        <a:rPr lang="en-US" sz="1050" b="1" i="0" u="none" strike="noStrike" dirty="0">
                          <a:solidFill>
                            <a:srgbClr val="000000"/>
                          </a:solidFill>
                          <a:effectLst/>
                          <a:latin typeface="Calibri" panose="020F0502020204030204" pitchFamily="34" charset="0"/>
                        </a:rPr>
                        <a:t> 0,5 ≤ </a:t>
                      </a:r>
                      <a:r>
                        <a:rPr lang="en-US" sz="1050" b="1" i="0" u="none" strike="noStrike" dirty="0" err="1">
                          <a:solidFill>
                            <a:srgbClr val="000000"/>
                          </a:solidFill>
                          <a:effectLst/>
                          <a:latin typeface="Calibri" panose="020F0502020204030204" pitchFamily="34" charset="0"/>
                        </a:rPr>
                        <a:t>Kap</a:t>
                      </a:r>
                      <a:r>
                        <a:rPr lang="en-US" sz="1050" b="1" i="0" u="none" strike="noStrike" dirty="0">
                          <a:solidFill>
                            <a:srgbClr val="000000"/>
                          </a:solidFill>
                          <a:effectLst/>
                          <a:latin typeface="Calibri" panose="020F0502020204030204" pitchFamily="34" charset="0"/>
                        </a:rPr>
                        <a:t> ≤ 2 MW</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2296">
                <a:tc>
                  <a:txBody>
                    <a:bodyPr/>
                    <a:lstStyle/>
                    <a:p>
                      <a:pPr algn="ctr" fontAlgn="b"/>
                      <a:r>
                        <a:rPr lang="en-US" sz="1050" b="0" i="0" u="none" strike="noStrike" dirty="0">
                          <a:solidFill>
                            <a:srgbClr val="000000"/>
                          </a:solidFill>
                          <a:effectLst/>
                          <a:latin typeface="Calibri" panose="020F0502020204030204" pitchFamily="34" charset="0"/>
                        </a:rPr>
                        <a:t>1</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1050" b="0" i="0" u="none" strike="noStrike" dirty="0">
                          <a:solidFill>
                            <a:srgbClr val="000000"/>
                          </a:solidFill>
                          <a:effectLst/>
                          <a:latin typeface="Calibri" panose="020F0502020204030204" pitchFamily="34" charset="0"/>
                        </a:rPr>
                        <a:t>UP3 </a:t>
                      </a:r>
                      <a:r>
                        <a:rPr lang="en-US" sz="1050" b="0" i="0" u="none" strike="noStrike" dirty="0" err="1">
                          <a:solidFill>
                            <a:srgbClr val="000000"/>
                          </a:solidFill>
                          <a:effectLst/>
                          <a:latin typeface="Calibri" panose="020F0502020204030204" pitchFamily="34" charset="0"/>
                        </a:rPr>
                        <a:t>Samarinda</a:t>
                      </a:r>
                      <a:endParaRPr lang="en-US" sz="1050" b="0" i="0" u="none" strike="noStrike" dirty="0">
                        <a:solidFill>
                          <a:srgbClr val="00000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7,200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rowSpan="4">
                  <a:txBody>
                    <a:bodyPr/>
                    <a:lstStyle/>
                    <a:p>
                      <a:pPr algn="ctr" fontAlgn="ctr"/>
                      <a:r>
                        <a:rPr lang="en-US" sz="1050" b="1" i="0" u="none" strike="noStrike">
                          <a:solidFill>
                            <a:srgbClr val="0070C0"/>
                          </a:solidFill>
                          <a:effectLst/>
                          <a:latin typeface="Calibri" panose="020F0502020204030204" pitchFamily="34" charset="0"/>
                        </a:rPr>
                        <a:t>372,557</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  0.2707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  0.2618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ctr"/>
                      <a:r>
                        <a:rPr lang="en-US" sz="1050" b="0" i="0" u="none" strike="noStrike" dirty="0">
                          <a:solidFill>
                            <a:srgbClr val="000000"/>
                          </a:solidFill>
                          <a:effectLst/>
                          <a:latin typeface="Calibri" panose="020F0502020204030204" pitchFamily="34" charset="0"/>
                        </a:rPr>
                        <a:t>0.2606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8,421.161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2,536.339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0.3012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ysDot"/>
                      <a:round/>
                      <a:headEnd type="none" w="med" len="med"/>
                      <a:tailEnd type="none" w="med" len="med"/>
                    </a:lnB>
                  </a:tcPr>
                </a:tc>
                <a:tc rowSpan="4">
                  <a:txBody>
                    <a:bodyPr/>
                    <a:lstStyle/>
                    <a:p>
                      <a:pPr algn="l" fontAlgn="ct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Beban</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sistem</a:t>
                      </a:r>
                      <a:r>
                        <a:rPr lang="en-US" sz="1050" b="0" i="0" u="none" strike="noStrike" dirty="0">
                          <a:solidFill>
                            <a:srgbClr val="000000"/>
                          </a:solidFill>
                          <a:effectLst/>
                          <a:latin typeface="Calibri" panose="020F0502020204030204" pitchFamily="34" charset="0"/>
                        </a:rPr>
                        <a:t> yang </a:t>
                      </a:r>
                      <a:r>
                        <a:rPr lang="en-US" sz="1050" b="0" i="0" u="none" strike="noStrike" dirty="0" err="1">
                          <a:solidFill>
                            <a:srgbClr val="000000"/>
                          </a:solidFill>
                          <a:effectLst/>
                          <a:latin typeface="Calibri" panose="020F0502020204030204" pitchFamily="34" charset="0"/>
                        </a:rPr>
                        <a:t>lebih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rendah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daripada</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beban</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mesin</a:t>
                      </a:r>
                      <a:r>
                        <a:rPr lang="en-US" sz="1050" b="0" i="0" u="none" strike="noStrike" dirty="0">
                          <a:solidFill>
                            <a:srgbClr val="000000"/>
                          </a:solidFill>
                          <a:effectLst/>
                          <a:latin typeface="Calibri" panose="020F0502020204030204" pitchFamily="34" charset="0"/>
                        </a:rPr>
                        <a:t> (CF </a:t>
                      </a:r>
                      <a:r>
                        <a:rPr lang="en-US" sz="1050" b="0" i="0" u="none" strike="noStrike" dirty="0" err="1">
                          <a:solidFill>
                            <a:srgbClr val="000000"/>
                          </a:solidFill>
                          <a:effectLst/>
                          <a:latin typeface="Calibri" panose="020F0502020204030204" pitchFamily="34" charset="0"/>
                        </a:rPr>
                        <a:t>Rendah</a:t>
                      </a:r>
                      <a:r>
                        <a:rPr lang="en-US" sz="1050" b="0" i="0" u="none" strike="noStrike" dirty="0">
                          <a:solidFill>
                            <a:srgbClr val="000000"/>
                          </a:solidFill>
                          <a:effectLst/>
                          <a:latin typeface="Calibri" panose="020F0502020204030204" pitchFamily="34" charset="0"/>
                        </a:rPr>
                        <a:t>)</a:t>
                      </a:r>
                      <a:br>
                        <a:rPr lang="en-US" sz="1050" b="0" i="0" u="none" strike="noStrike" dirty="0">
                          <a:solidFill>
                            <a:srgbClr val="000000"/>
                          </a:solidFill>
                          <a:effectLst/>
                          <a:latin typeface="Calibri" panose="020F0502020204030204" pitchFamily="34" charset="0"/>
                        </a:rPr>
                      </a:b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Kondisi</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mesin-mesin</a:t>
                      </a:r>
                      <a:r>
                        <a:rPr lang="en-US" sz="1050" b="0" i="0" u="none" strike="noStrike" dirty="0">
                          <a:solidFill>
                            <a:srgbClr val="000000"/>
                          </a:solidFill>
                          <a:effectLst/>
                          <a:latin typeface="Calibri" panose="020F0502020204030204" pitchFamily="34" charset="0"/>
                        </a:rPr>
                        <a:t> yang </a:t>
                      </a:r>
                      <a:r>
                        <a:rPr lang="en-US" sz="1050" b="0" i="0" u="none" strike="noStrike" dirty="0" err="1">
                          <a:solidFill>
                            <a:srgbClr val="000000"/>
                          </a:solidFill>
                          <a:effectLst/>
                          <a:latin typeface="Calibri" panose="020F0502020204030204" pitchFamily="34" charset="0"/>
                        </a:rPr>
                        <a:t>sudah</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berusia</a:t>
                      </a:r>
                      <a:r>
                        <a:rPr lang="en-US" sz="1050" b="0" i="0" u="none" strike="noStrike" dirty="0">
                          <a:solidFill>
                            <a:srgbClr val="000000"/>
                          </a:solidFill>
                          <a:effectLst/>
                          <a:latin typeface="Calibri" panose="020F0502020204030204" pitchFamily="34" charset="0"/>
                        </a:rPr>
                        <a:t> &gt;10 </a:t>
                      </a:r>
                      <a:r>
                        <a:rPr lang="en-US" sz="1050" b="0" i="0" u="none" strike="noStrike" dirty="0" err="1">
                          <a:solidFill>
                            <a:srgbClr val="000000"/>
                          </a:solidFill>
                          <a:effectLst/>
                          <a:latin typeface="Calibri" panose="020F0502020204030204" pitchFamily="34" charset="0"/>
                        </a:rPr>
                        <a:t>tahun</a:t>
                      </a:r>
                      <a:br>
                        <a:rPr lang="en-US" sz="1050" b="0" i="0" u="none" strike="noStrike" dirty="0">
                          <a:solidFill>
                            <a:srgbClr val="000000"/>
                          </a:solidFill>
                          <a:effectLst/>
                          <a:latin typeface="Calibri" panose="020F0502020204030204" pitchFamily="34" charset="0"/>
                        </a:rPr>
                      </a:br>
                      <a:r>
                        <a:rPr lang="en-US" sz="1050" b="0" i="0" u="none" strike="noStrike" dirty="0">
                          <a:solidFill>
                            <a:srgbClr val="000000"/>
                          </a:solidFill>
                          <a:effectLst/>
                          <a:latin typeface="Calibri" panose="020F0502020204030204" pitchFamily="34" charset="0"/>
                        </a:rPr>
                        <a:t>- Jam </a:t>
                      </a:r>
                      <a:r>
                        <a:rPr lang="en-US" sz="1050" b="0" i="0" u="none" strike="noStrike" dirty="0" err="1">
                          <a:solidFill>
                            <a:srgbClr val="000000"/>
                          </a:solidFill>
                          <a:effectLst/>
                          <a:latin typeface="Calibri" panose="020F0502020204030204" pitchFamily="34" charset="0"/>
                        </a:rPr>
                        <a:t>nyala</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sistem</a:t>
                      </a:r>
                      <a:r>
                        <a:rPr lang="en-US" sz="1050" b="0" i="0" u="none" strike="noStrike" dirty="0">
                          <a:solidFill>
                            <a:srgbClr val="000000"/>
                          </a:solidFill>
                          <a:effectLst/>
                          <a:latin typeface="Calibri" panose="020F0502020204030204" pitchFamily="34" charset="0"/>
                        </a:rPr>
                        <a:t> isolated yang </a:t>
                      </a:r>
                      <a:r>
                        <a:rPr lang="en-US" sz="1050" b="0" i="0" u="none" strike="noStrike" dirty="0" err="1">
                          <a:solidFill>
                            <a:srgbClr val="000000"/>
                          </a:solidFill>
                          <a:effectLst/>
                          <a:latin typeface="Calibri" panose="020F0502020204030204" pitchFamily="34" charset="0"/>
                        </a:rPr>
                        <a:t>belum</a:t>
                      </a:r>
                      <a:r>
                        <a:rPr lang="en-US" sz="1050" b="0" i="0" u="none" strike="noStrike" dirty="0">
                          <a:solidFill>
                            <a:srgbClr val="000000"/>
                          </a:solidFill>
                          <a:effectLst/>
                          <a:latin typeface="Calibri" panose="020F0502020204030204" pitchFamily="34" charset="0"/>
                        </a:rPr>
                        <a:t> 24 jam</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2296">
                <a:tc>
                  <a:txBody>
                    <a:bodyPr/>
                    <a:lstStyle/>
                    <a:p>
                      <a:pPr algn="ctr" fontAlgn="b"/>
                      <a:r>
                        <a:rPr lang="en-US" sz="1050" b="0" i="0" u="none" strike="noStrike" dirty="0">
                          <a:solidFill>
                            <a:srgbClr val="000000"/>
                          </a:solidFill>
                          <a:effectLst/>
                          <a:latin typeface="Calibri" panose="020F0502020204030204" pitchFamily="34" charset="0"/>
                        </a:rPr>
                        <a:t>2</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1050" b="0" i="0" u="none" strike="noStrike" dirty="0">
                          <a:solidFill>
                            <a:srgbClr val="000000"/>
                          </a:solidFill>
                          <a:effectLst/>
                          <a:latin typeface="Calibri" panose="020F0502020204030204" pitchFamily="34" charset="0"/>
                        </a:rPr>
                        <a:t>UP3 </a:t>
                      </a:r>
                      <a:r>
                        <a:rPr lang="en-US" sz="1050" b="0" i="0" u="none" strike="noStrike" dirty="0" err="1">
                          <a:solidFill>
                            <a:srgbClr val="000000"/>
                          </a:solidFill>
                          <a:effectLst/>
                          <a:latin typeface="Calibri" panose="020F0502020204030204" pitchFamily="34" charset="0"/>
                        </a:rPr>
                        <a:t>Berau</a:t>
                      </a:r>
                      <a:endParaRPr lang="en-US" sz="1050" b="0" i="0" u="none" strike="noStrike" dirty="0">
                        <a:solidFill>
                          <a:srgbClr val="00000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6,059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0" i="0" u="none" strike="noStrike">
                          <a:solidFill>
                            <a:srgbClr val="000000"/>
                          </a:solidFill>
                          <a:effectLst/>
                          <a:latin typeface="Calibri" panose="020F0502020204030204" pitchFamily="34" charset="0"/>
                        </a:rPr>
                        <a:t>6,016.272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1,666.331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0.2770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9"/>
                  </a:ext>
                </a:extLst>
              </a:tr>
              <a:tr h="182296">
                <a:tc>
                  <a:txBody>
                    <a:bodyPr/>
                    <a:lstStyle/>
                    <a:p>
                      <a:pPr algn="ctr" fontAlgn="b"/>
                      <a:r>
                        <a:rPr lang="en-US" sz="1050" b="0" i="0" u="none" strike="noStrike" dirty="0">
                          <a:solidFill>
                            <a:srgbClr val="000000"/>
                          </a:solidFill>
                          <a:effectLst/>
                          <a:latin typeface="Calibri" panose="020F0502020204030204" pitchFamily="34" charset="0"/>
                        </a:rPr>
                        <a:t>3</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Calibri" panose="020F0502020204030204" pitchFamily="34" charset="0"/>
                        </a:rPr>
                        <a:t>UP3 Bontang</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4,924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0" i="0" u="none" strike="noStrike">
                          <a:solidFill>
                            <a:srgbClr val="000000"/>
                          </a:solidFill>
                          <a:effectLst/>
                          <a:latin typeface="Calibri" panose="020F0502020204030204" pitchFamily="34" charset="0"/>
                        </a:rPr>
                        <a:t>86.98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29.92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50" b="0" i="0" u="none" strike="noStrike">
                          <a:solidFill>
                            <a:srgbClr val="FF0000"/>
                          </a:solidFill>
                          <a:effectLst/>
                          <a:latin typeface="Calibri" panose="020F0502020204030204" pitchFamily="34" charset="0"/>
                        </a:rPr>
                        <a:t>     0.3439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50" b="0" i="0" u="none" strike="noStrike">
                          <a:solidFill>
                            <a:srgbClr val="000000"/>
                          </a:solidFill>
                          <a:effectLst/>
                          <a:latin typeface="Calibri" panose="020F0502020204030204" pitchFamily="34" charset="0"/>
                        </a:rPr>
                        <a:t>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10"/>
                  </a:ext>
                </a:extLst>
              </a:tr>
              <a:tr h="182296">
                <a:tc gridSpan="2">
                  <a:txBody>
                    <a:bodyPr/>
                    <a:lstStyle/>
                    <a:p>
                      <a:pPr algn="ctr" fontAlgn="b"/>
                      <a:r>
                        <a:rPr lang="en-US" sz="1050" b="1" i="0" u="none" strike="noStrike" dirty="0" err="1">
                          <a:solidFill>
                            <a:srgbClr val="0070C0"/>
                          </a:solidFill>
                          <a:effectLst/>
                          <a:latin typeface="Calibri" panose="020F0502020204030204" pitchFamily="34" charset="0"/>
                        </a:rPr>
                        <a:t>Jumlah</a:t>
                      </a:r>
                      <a:endParaRPr lang="en-US" sz="1050" b="1" i="0" u="none" strike="noStrike" dirty="0">
                        <a:solidFill>
                          <a:srgbClr val="0070C0"/>
                        </a:solidFill>
                        <a:effectLst/>
                        <a:latin typeface="Calibri" panose="020F0502020204030204" pitchFamily="34" charset="0"/>
                      </a:endParaRP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fontAlgn="b"/>
                      <a:r>
                        <a:rPr lang="en-US" sz="1000" b="1" i="0" u="none" strike="noStrike">
                          <a:solidFill>
                            <a:srgbClr val="0070C0"/>
                          </a:solidFill>
                          <a:effectLst/>
                          <a:latin typeface="Calibri" panose="020F050202020403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000" b="1" i="0" u="none" strike="noStrike" dirty="0">
                          <a:solidFill>
                            <a:srgbClr val="0070C0"/>
                          </a:solidFill>
                          <a:effectLst/>
                          <a:latin typeface="Calibri" panose="020F0502020204030204" pitchFamily="34" charset="0"/>
                        </a:rPr>
                        <a:t>18,183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r" fontAlgn="b"/>
                      <a:r>
                        <a:rPr lang="en-US" sz="950" b="1" i="0" u="none" strike="noStrike">
                          <a:solidFill>
                            <a:srgbClr val="0070C0"/>
                          </a:solidFill>
                          <a:effectLst/>
                          <a:latin typeface="Calibri" panose="020F0502020204030204" pitchFamily="34" charset="0"/>
                        </a:rPr>
                        <a:t>14,524.414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1" i="0" u="none" strike="noStrike">
                          <a:solidFill>
                            <a:srgbClr val="0070C0"/>
                          </a:solidFill>
                          <a:effectLst/>
                          <a:latin typeface="Calibri" panose="020F0502020204030204" pitchFamily="34" charset="0"/>
                        </a:rPr>
                        <a:t>4,232.585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950" b="1" i="0" u="none" strike="noStrike">
                          <a:solidFill>
                            <a:srgbClr val="FF0000"/>
                          </a:solidFill>
                          <a:effectLst/>
                          <a:latin typeface="Calibri" panose="020F0502020204030204" pitchFamily="34" charset="0"/>
                        </a:rPr>
                        <a:t>     0.2914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950" b="0" i="0" u="none" strike="noStrike">
                          <a:solidFill>
                            <a:srgbClr val="000000"/>
                          </a:solidFill>
                          <a:effectLst/>
                          <a:latin typeface="Calibri" panose="020F050202020403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extLst>
                  <a:ext uri="{0D108BD9-81ED-4DB2-BD59-A6C34878D82A}">
                    <a16:rowId xmlns:a16="http://schemas.microsoft.com/office/drawing/2014/main" val="10011"/>
                  </a:ext>
                </a:extLst>
              </a:tr>
              <a:tr h="182296">
                <a:tc>
                  <a:txBody>
                    <a:bodyPr/>
                    <a:lstStyle/>
                    <a:p>
                      <a:pPr algn="ctr" fontAlgn="b"/>
                      <a:r>
                        <a:rPr lang="en-US" sz="1000" b="0" i="0" u="none" strike="noStrike" dirty="0">
                          <a:solidFill>
                            <a:srgbClr val="000000"/>
                          </a:solidFill>
                          <a:effectLst/>
                          <a:latin typeface="Calibri" panose="020F0502020204030204" pitchFamily="34" charset="0"/>
                        </a:rPr>
                        <a:t>III</a:t>
                      </a:r>
                    </a:p>
                  </a:txBody>
                  <a:tcPr marL="7770" marR="7770" marT="777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1" i="0" u="none" strike="noStrike" dirty="0">
                          <a:solidFill>
                            <a:srgbClr val="000000"/>
                          </a:solidFill>
                          <a:effectLst/>
                          <a:latin typeface="Calibri" panose="020F0502020204030204" pitchFamily="34" charset="0"/>
                        </a:rPr>
                        <a:t>Total I + II</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ctr"/>
                      <a:r>
                        <a:rPr lang="en-US" sz="1000" b="1" i="0" u="none" strike="noStrike" dirty="0">
                          <a:solidFill>
                            <a:srgbClr val="000000"/>
                          </a:solidFill>
                          <a:effectLst/>
                          <a:latin typeface="Calibri" panose="020F0502020204030204" pitchFamily="34" charset="0"/>
                        </a:rPr>
                        <a:t>192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ctr"/>
                      <a:r>
                        <a:rPr lang="en-US" sz="1000" b="1" i="0" u="none" strike="noStrike" dirty="0">
                          <a:solidFill>
                            <a:srgbClr val="000000"/>
                          </a:solidFill>
                          <a:effectLst/>
                          <a:latin typeface="Calibri" panose="020F0502020204030204" pitchFamily="34" charset="0"/>
                        </a:rPr>
                        <a:t>42,076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ctr" fontAlgn="ctr"/>
                      <a:r>
                        <a:rPr lang="en-US" sz="1000" b="1" i="0" u="none" strike="noStrike" dirty="0">
                          <a:solidFill>
                            <a:srgbClr val="000000"/>
                          </a:solidFill>
                          <a:effectLst/>
                          <a:latin typeface="Calibri" panose="020F0502020204030204" pitchFamily="34" charset="0"/>
                        </a:rPr>
                        <a:t>441,388</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1000" b="1" i="0" u="none" strike="noStrike" dirty="0">
                          <a:solidFill>
                            <a:srgbClr val="000000"/>
                          </a:solidFill>
                          <a:effectLst/>
                          <a:latin typeface="Calibri" panose="020F0502020204030204" pitchFamily="34" charset="0"/>
                        </a:rPr>
                        <a:t>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1000" b="1" i="0" u="none" strike="noStrike" dirty="0">
                          <a:solidFill>
                            <a:srgbClr val="000000"/>
                          </a:solidFill>
                          <a:effectLst/>
                          <a:latin typeface="Calibri" panose="020F0502020204030204" pitchFamily="34" charset="0"/>
                        </a:rPr>
                        <a:t>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1000" b="1" i="0" u="none" strike="noStrike" dirty="0">
                          <a:solidFill>
                            <a:srgbClr val="000000"/>
                          </a:solidFill>
                          <a:effectLst/>
                          <a:latin typeface="Calibri" panose="020F0502020204030204" pitchFamily="34" charset="0"/>
                        </a:rPr>
                        <a:t>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ctr"/>
                      <a:r>
                        <a:rPr lang="en-US" sz="950" b="1" i="0" u="none" strike="noStrike">
                          <a:solidFill>
                            <a:srgbClr val="000000"/>
                          </a:solidFill>
                          <a:effectLst/>
                          <a:latin typeface="Calibri" panose="020F0502020204030204" pitchFamily="34" charset="0"/>
                        </a:rPr>
                        <a:t>36,713.250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ctr"/>
                      <a:r>
                        <a:rPr lang="en-US" sz="950" b="1" i="0" u="none" strike="noStrike">
                          <a:solidFill>
                            <a:srgbClr val="000000"/>
                          </a:solidFill>
                          <a:effectLst/>
                          <a:latin typeface="Calibri" panose="020F0502020204030204" pitchFamily="34" charset="0"/>
                        </a:rPr>
                        <a:t>11,675.54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r" fontAlgn="ctr"/>
                      <a:r>
                        <a:rPr lang="en-US" sz="950" b="1" i="0" u="none" strike="noStrike">
                          <a:solidFill>
                            <a:srgbClr val="000000"/>
                          </a:solidFill>
                          <a:effectLst/>
                          <a:latin typeface="Calibri" panose="020F0502020204030204" pitchFamily="34" charset="0"/>
                        </a:rPr>
                        <a:t>0.3180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95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95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950" b="1" i="0" u="none" strike="noStrike" dirty="0">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tc>
                  <a:txBody>
                    <a:bodyPr/>
                    <a:lstStyle/>
                    <a:p>
                      <a:pPr algn="l" fontAlgn="ctr"/>
                      <a:r>
                        <a:rPr lang="en-US" sz="1000" b="1" i="0" u="none" strike="noStrike" dirty="0">
                          <a:solidFill>
                            <a:srgbClr val="000000"/>
                          </a:solidFill>
                          <a:effectLst/>
                          <a:latin typeface="Calibri" panose="020F0502020204030204" pitchFamily="34" charset="0"/>
                        </a:rPr>
                        <a:t> </a:t>
                      </a:r>
                    </a:p>
                  </a:txBody>
                  <a:tcPr marL="7770" marR="7770" marT="777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DB4E2"/>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48722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52477" y="936373"/>
            <a:ext cx="4511255" cy="5860994"/>
          </a:xfrm>
          <a:prstGeom prst="rect">
            <a:avLst/>
          </a:prstGeom>
        </p:spPr>
      </p:pic>
      <p:graphicFrame>
        <p:nvGraphicFramePr>
          <p:cNvPr id="12" name="Chart 3"/>
          <p:cNvGraphicFramePr/>
          <p:nvPr>
            <p:extLst/>
          </p:nvPr>
        </p:nvGraphicFramePr>
        <p:xfrm>
          <a:off x="52477" y="1249045"/>
          <a:ext cx="5575965" cy="2287308"/>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16</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EAF (REALISASI KINERJA KIT </a:t>
            </a:r>
            <a:r>
              <a:rPr lang="en-US" altLang="ko-KR" sz="2000" b="1" dirty="0">
                <a:solidFill>
                  <a:schemeClr val="tx1">
                    <a:lumMod val="65000"/>
                    <a:lumOff val="35000"/>
                  </a:schemeClr>
                </a:solidFill>
                <a:latin typeface="Arial" panose="020B0604020202020204" pitchFamily="34" charset="0"/>
              </a:rPr>
              <a:t>JU</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pSp>
        <p:nvGrpSpPr>
          <p:cNvPr id="7" name="Group 6"/>
          <p:cNvGrpSpPr/>
          <p:nvPr/>
        </p:nvGrpSpPr>
        <p:grpSpPr>
          <a:xfrm>
            <a:off x="52477" y="1244536"/>
            <a:ext cx="12035445" cy="2291817"/>
            <a:chOff x="145970" y="1155454"/>
            <a:chExt cx="11856640" cy="2291817"/>
          </a:xfrm>
        </p:grpSpPr>
        <p:sp>
          <p:nvSpPr>
            <p:cNvPr id="4" name="Rectangle 3"/>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6" name="Straight Connector 5"/>
            <p:cNvCxnSpPr/>
            <p:nvPr/>
          </p:nvCxnSpPr>
          <p:spPr>
            <a:xfrm flipH="1">
              <a:off x="5628443" y="1155454"/>
              <a:ext cx="17755" cy="2291817"/>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graphicFrame>
        <p:nvGraphicFramePr>
          <p:cNvPr id="16" name="Chart 3"/>
          <p:cNvGraphicFramePr/>
          <p:nvPr>
            <p:extLst/>
          </p:nvPr>
        </p:nvGraphicFramePr>
        <p:xfrm>
          <a:off x="52477" y="3644072"/>
          <a:ext cx="12035445" cy="2623450"/>
        </p:xfrm>
        <a:graphic>
          <a:graphicData uri="http://schemas.openxmlformats.org/drawingml/2006/chart">
            <c:chart xmlns:c="http://schemas.openxmlformats.org/drawingml/2006/chart" xmlns:r="http://schemas.openxmlformats.org/officeDocument/2006/relationships" r:id="rId5"/>
          </a:graphicData>
        </a:graphic>
      </p:graphicFrame>
      <p:sp>
        <p:nvSpPr>
          <p:cNvPr id="14" name="Title 1"/>
          <p:cNvSpPr txBox="1"/>
          <p:nvPr/>
        </p:nvSpPr>
        <p:spPr>
          <a:xfrm>
            <a:off x="574108" y="931573"/>
            <a:ext cx="10780331" cy="282873"/>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400" b="1" dirty="0">
                <a:solidFill>
                  <a:schemeClr val="tx1">
                    <a:lumMod val="65000"/>
                    <a:lumOff val="35000"/>
                  </a:schemeClr>
                </a:solidFill>
                <a:latin typeface="Arial" panose="020B0604020202020204" pitchFamily="34" charset="0"/>
              </a:rPr>
              <a:t>REALISASI EAF UIW KALTIMRA (%), TARGET KPI : </a:t>
            </a:r>
            <a:r>
              <a:rPr lang="en-US" altLang="ko-KR" sz="1400" b="1" dirty="0">
                <a:solidFill>
                  <a:srgbClr val="FF0000"/>
                </a:solidFill>
                <a:latin typeface="Arial" panose="020B0604020202020204" pitchFamily="34" charset="0"/>
              </a:rPr>
              <a:t>76.99%</a:t>
            </a:r>
            <a:r>
              <a:rPr lang="en-US" altLang="ko-KR" sz="1400" b="1" dirty="0">
                <a:solidFill>
                  <a:schemeClr val="tx1">
                    <a:lumMod val="65000"/>
                    <a:lumOff val="35000"/>
                  </a:schemeClr>
                </a:solidFill>
                <a:latin typeface="Arial" panose="020B0604020202020204" pitchFamily="34" charset="0"/>
              </a:rPr>
              <a:t>, </a:t>
            </a:r>
            <a:r>
              <a:rPr lang="en-US" altLang="ko-KR" sz="1400" b="1" dirty="0" err="1">
                <a:solidFill>
                  <a:schemeClr val="tx1">
                    <a:lumMod val="65000"/>
                    <a:lumOff val="35000"/>
                  </a:schemeClr>
                </a:solidFill>
                <a:latin typeface="Arial" panose="020B0604020202020204" pitchFamily="34" charset="0"/>
              </a:rPr>
              <a:t>Realisasi</a:t>
            </a:r>
            <a:r>
              <a:rPr lang="en-US" altLang="ko-KR" sz="1400" b="1" dirty="0">
                <a:solidFill>
                  <a:schemeClr val="tx1">
                    <a:lumMod val="65000"/>
                    <a:lumOff val="35000"/>
                  </a:schemeClr>
                </a:solidFill>
                <a:latin typeface="Arial" panose="020B0604020202020204" pitchFamily="34" charset="0"/>
              </a:rPr>
              <a:t> sd. </a:t>
            </a:r>
            <a:r>
              <a:rPr lang="en-US" altLang="ko-KR" sz="1400" b="1" dirty="0" err="1">
                <a:solidFill>
                  <a:schemeClr val="tx1">
                    <a:lumMod val="65000"/>
                    <a:lumOff val="35000"/>
                  </a:schemeClr>
                </a:solidFill>
                <a:latin typeface="Arial" panose="020B0604020202020204" pitchFamily="34" charset="0"/>
              </a:rPr>
              <a:t>Desember</a:t>
            </a:r>
            <a:r>
              <a:rPr lang="en-US" altLang="ko-KR" sz="1400" b="1" dirty="0">
                <a:solidFill>
                  <a:schemeClr val="tx1">
                    <a:lumMod val="65000"/>
                    <a:lumOff val="35000"/>
                  </a:schemeClr>
                </a:solidFill>
                <a:latin typeface="Arial" panose="020B0604020202020204" pitchFamily="34" charset="0"/>
              </a:rPr>
              <a:t>: </a:t>
            </a:r>
            <a:r>
              <a:rPr lang="en-US" altLang="ko-KR" sz="1400" b="1" dirty="0">
                <a:solidFill>
                  <a:srgbClr val="FF0000"/>
                </a:solidFill>
                <a:latin typeface="Arial" panose="020B0604020202020204" pitchFamily="34" charset="0"/>
              </a:rPr>
              <a:t>77.76 %, </a:t>
            </a:r>
            <a:r>
              <a:rPr lang="en-US" altLang="ko-KR" sz="1400" b="1" dirty="0">
                <a:solidFill>
                  <a:schemeClr val="tx1">
                    <a:lumMod val="65000"/>
                    <a:lumOff val="35000"/>
                  </a:schemeClr>
                </a:solidFill>
                <a:latin typeface="Arial" panose="020B0604020202020204" pitchFamily="34" charset="0"/>
              </a:rPr>
              <a:t>POLARITAS : </a:t>
            </a:r>
            <a:r>
              <a:rPr lang="en-US" altLang="ko-KR" sz="1400" b="1" dirty="0" err="1">
                <a:solidFill>
                  <a:schemeClr val="tx1">
                    <a:lumMod val="65000"/>
                    <a:lumOff val="35000"/>
                  </a:schemeClr>
                </a:solidFill>
                <a:latin typeface="Arial" panose="020B0604020202020204" pitchFamily="34" charset="0"/>
              </a:rPr>
              <a:t>positif</a:t>
            </a:r>
            <a:r>
              <a:rPr lang="en-US" altLang="ko-KR" sz="1400" b="1" dirty="0">
                <a:solidFill>
                  <a:schemeClr val="tx1">
                    <a:lumMod val="65000"/>
                    <a:lumOff val="35000"/>
                  </a:schemeClr>
                </a:solidFill>
                <a:latin typeface="Arial" panose="020B0604020202020204" pitchFamily="34" charset="0"/>
              </a:rPr>
              <a:t> (+) </a:t>
            </a:r>
            <a:endParaRPr lang="id-ID" sz="1400" b="1" dirty="0">
              <a:solidFill>
                <a:schemeClr val="tx1">
                  <a:lumMod val="65000"/>
                  <a:lumOff val="35000"/>
                </a:schemeClr>
              </a:solidFill>
            </a:endParaRPr>
          </a:p>
        </p:txBody>
      </p:sp>
      <p:graphicFrame>
        <p:nvGraphicFramePr>
          <p:cNvPr id="15" name="Chart 3"/>
          <p:cNvGraphicFramePr/>
          <p:nvPr>
            <p:extLst/>
          </p:nvPr>
        </p:nvGraphicFramePr>
        <p:xfrm>
          <a:off x="5628442" y="1256944"/>
          <a:ext cx="6459480" cy="2279409"/>
        </p:xfrm>
        <a:graphic>
          <a:graphicData uri="http://schemas.openxmlformats.org/drawingml/2006/chart">
            <c:chart xmlns:c="http://schemas.openxmlformats.org/drawingml/2006/chart" xmlns:r="http://schemas.openxmlformats.org/officeDocument/2006/relationships" r:id="rId6"/>
          </a:graphicData>
        </a:graphic>
      </p:graphicFrame>
      <p:sp>
        <p:nvSpPr>
          <p:cNvPr id="21" name="Title 1"/>
          <p:cNvSpPr txBox="1"/>
          <p:nvPr/>
        </p:nvSpPr>
        <p:spPr>
          <a:xfrm>
            <a:off x="2489897" y="3861528"/>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85.02</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sp>
        <p:nvSpPr>
          <p:cNvPr id="22" name="Title 1"/>
          <p:cNvSpPr txBox="1"/>
          <p:nvPr/>
        </p:nvSpPr>
        <p:spPr>
          <a:xfrm>
            <a:off x="6355902" y="3861528"/>
            <a:ext cx="1947333" cy="212416"/>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83.65</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sp>
        <p:nvSpPr>
          <p:cNvPr id="23" name="Title 1"/>
          <p:cNvSpPr txBox="1"/>
          <p:nvPr/>
        </p:nvSpPr>
        <p:spPr>
          <a:xfrm>
            <a:off x="9881664" y="3866870"/>
            <a:ext cx="1947333" cy="152042"/>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74.26</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sp>
        <p:nvSpPr>
          <p:cNvPr id="18" name="Rectangular Callout 17"/>
          <p:cNvSpPr/>
          <p:nvPr/>
        </p:nvSpPr>
        <p:spPr>
          <a:xfrm>
            <a:off x="6070199" y="1634164"/>
            <a:ext cx="971550" cy="473536"/>
          </a:xfrm>
          <a:prstGeom prst="wedgeRectCallout">
            <a:avLst>
              <a:gd name="adj1" fmla="val 3064"/>
              <a:gd name="adj2" fmla="val 82093"/>
            </a:avLst>
          </a:prstGeom>
        </p:spPr>
        <p:style>
          <a:lnRef idx="1">
            <a:schemeClr val="accent4"/>
          </a:lnRef>
          <a:fillRef idx="2">
            <a:schemeClr val="accent4"/>
          </a:fillRef>
          <a:effectRef idx="1">
            <a:schemeClr val="accent4"/>
          </a:effectRef>
          <a:fontRef idx="minor">
            <a:schemeClr val="dk1"/>
          </a:fontRef>
        </p:style>
        <p:txBody>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000" dirty="0" err="1"/>
              <a:t>Penetapan</a:t>
            </a:r>
            <a:r>
              <a:rPr lang="en-US" sz="1000" dirty="0"/>
              <a:t> NKO Regional</a:t>
            </a:r>
          </a:p>
        </p:txBody>
      </p:sp>
    </p:spTree>
    <p:extLst>
      <p:ext uri="{BB962C8B-B14F-4D97-AF65-F5344CB8AC3E}">
        <p14:creationId xmlns:p14="http://schemas.microsoft.com/office/powerpoint/2010/main" val="256038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75212" y="1038137"/>
            <a:ext cx="4550584" cy="5912090"/>
          </a:xfrm>
          <a:prstGeom prst="rect">
            <a:avLst/>
          </a:prstGeom>
        </p:spPr>
      </p:pic>
      <p:graphicFrame>
        <p:nvGraphicFramePr>
          <p:cNvPr id="12" name="Chart 3"/>
          <p:cNvGraphicFramePr/>
          <p:nvPr>
            <p:extLst/>
          </p:nvPr>
        </p:nvGraphicFramePr>
        <p:xfrm>
          <a:off x="75213" y="1266634"/>
          <a:ext cx="5639022" cy="2291817"/>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17</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rPr>
              <a:t>FUEL MIX</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(REALISASI KINERJA KIT JAN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sp>
        <p:nvSpPr>
          <p:cNvPr id="9" name="Title 1"/>
          <p:cNvSpPr txBox="1"/>
          <p:nvPr/>
        </p:nvSpPr>
        <p:spPr>
          <a:xfrm>
            <a:off x="75212" y="860055"/>
            <a:ext cx="12192000" cy="371996"/>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400" b="1" dirty="0">
                <a:solidFill>
                  <a:schemeClr val="tx1">
                    <a:lumMod val="65000"/>
                    <a:lumOff val="35000"/>
                  </a:schemeClr>
                </a:solidFill>
                <a:latin typeface="Arial" panose="020B0604020202020204" pitchFamily="34" charset="0"/>
              </a:rPr>
              <a:t>REALISASI FUEL MIX UIW KALTIMRA (%), TARGET : </a:t>
            </a:r>
            <a:r>
              <a:rPr lang="en-US" altLang="ko-KR" sz="1400" b="1" dirty="0">
                <a:solidFill>
                  <a:srgbClr val="FF0000"/>
                </a:solidFill>
                <a:latin typeface="Arial" panose="020B0604020202020204" pitchFamily="34" charset="0"/>
              </a:rPr>
              <a:t>17.70 % </a:t>
            </a:r>
            <a:r>
              <a:rPr lang="en-US" altLang="ko-KR" sz="1400" b="1" dirty="0" err="1">
                <a:solidFill>
                  <a:schemeClr val="tx1">
                    <a:lumMod val="65000"/>
                    <a:lumOff val="35000"/>
                  </a:schemeClr>
                </a:solidFill>
                <a:latin typeface="Arial" panose="020B0604020202020204" pitchFamily="34" charset="0"/>
              </a:rPr>
              <a:t>Realisasi</a:t>
            </a:r>
            <a:r>
              <a:rPr lang="en-US" altLang="ko-KR" sz="1400" b="1" dirty="0">
                <a:solidFill>
                  <a:schemeClr val="tx1">
                    <a:lumMod val="65000"/>
                    <a:lumOff val="35000"/>
                  </a:schemeClr>
                </a:solidFill>
                <a:latin typeface="Arial" panose="020B0604020202020204" pitchFamily="34" charset="0"/>
              </a:rPr>
              <a:t> sd. </a:t>
            </a:r>
            <a:r>
              <a:rPr lang="en-US" altLang="ko-KR" sz="1400" b="1" dirty="0" err="1">
                <a:solidFill>
                  <a:schemeClr val="tx1">
                    <a:lumMod val="65000"/>
                    <a:lumOff val="35000"/>
                  </a:schemeClr>
                </a:solidFill>
                <a:latin typeface="Arial" panose="020B0604020202020204" pitchFamily="34" charset="0"/>
              </a:rPr>
              <a:t>Desember</a:t>
            </a:r>
            <a:r>
              <a:rPr lang="en-US" altLang="ko-KR" sz="1400" b="1" dirty="0">
                <a:solidFill>
                  <a:schemeClr val="tx1">
                    <a:lumMod val="65000"/>
                    <a:lumOff val="35000"/>
                  </a:schemeClr>
                </a:solidFill>
                <a:latin typeface="Arial" panose="020B0604020202020204" pitchFamily="34" charset="0"/>
              </a:rPr>
              <a:t> : </a:t>
            </a:r>
            <a:r>
              <a:rPr lang="en-US" altLang="ko-KR" sz="1400" b="1" dirty="0">
                <a:solidFill>
                  <a:srgbClr val="FF0000"/>
                </a:solidFill>
                <a:latin typeface="Arial" panose="020B0604020202020204" pitchFamily="34" charset="0"/>
              </a:rPr>
              <a:t>1</a:t>
            </a:r>
            <a:r>
              <a:rPr lang="id-ID" altLang="en-US" sz="1400" b="1" dirty="0">
                <a:solidFill>
                  <a:srgbClr val="FF0000"/>
                </a:solidFill>
                <a:latin typeface="Arial" panose="020B0604020202020204" pitchFamily="34" charset="0"/>
              </a:rPr>
              <a:t>4</a:t>
            </a:r>
            <a:r>
              <a:rPr lang="en-US" altLang="en-US" sz="1400" b="1" dirty="0">
                <a:solidFill>
                  <a:srgbClr val="FF0000"/>
                </a:solidFill>
                <a:latin typeface="Arial" panose="020B0604020202020204" pitchFamily="34" charset="0"/>
              </a:rPr>
              <a:t>.11</a:t>
            </a:r>
            <a:r>
              <a:rPr lang="en-US" altLang="ko-KR" sz="1400" b="1" dirty="0">
                <a:solidFill>
                  <a:srgbClr val="FF0000"/>
                </a:solidFill>
                <a:latin typeface="Arial" panose="020B0604020202020204" pitchFamily="34" charset="0"/>
              </a:rPr>
              <a:t> %</a:t>
            </a:r>
            <a:r>
              <a:rPr lang="en-US" altLang="ko-KR" sz="1400" b="1" dirty="0">
                <a:solidFill>
                  <a:schemeClr val="tx1">
                    <a:lumMod val="65000"/>
                    <a:lumOff val="35000"/>
                  </a:schemeClr>
                </a:solidFill>
                <a:latin typeface="Arial" panose="020B0604020202020204" pitchFamily="34" charset="0"/>
              </a:rPr>
              <a:t>, POLARITAS : negative (-)</a:t>
            </a:r>
            <a:endParaRPr lang="id-ID" sz="1400" b="1" dirty="0">
              <a:solidFill>
                <a:schemeClr val="tx1">
                  <a:lumMod val="65000"/>
                  <a:lumOff val="35000"/>
                </a:schemeClr>
              </a:solidFill>
            </a:endParaRPr>
          </a:p>
        </p:txBody>
      </p:sp>
      <p:graphicFrame>
        <p:nvGraphicFramePr>
          <p:cNvPr id="10" name="Chart 3"/>
          <p:cNvGraphicFramePr/>
          <p:nvPr>
            <p:extLst/>
          </p:nvPr>
        </p:nvGraphicFramePr>
        <p:xfrm>
          <a:off x="5732230" y="1266634"/>
          <a:ext cx="6360621" cy="2291817"/>
        </p:xfrm>
        <a:graphic>
          <a:graphicData uri="http://schemas.openxmlformats.org/drawingml/2006/chart">
            <c:chart xmlns:c="http://schemas.openxmlformats.org/drawingml/2006/chart" xmlns:r="http://schemas.openxmlformats.org/officeDocument/2006/relationships" r:id="rId5"/>
          </a:graphicData>
        </a:graphic>
      </p:graphicFrame>
      <p:grpSp>
        <p:nvGrpSpPr>
          <p:cNvPr id="7" name="Group 6"/>
          <p:cNvGrpSpPr/>
          <p:nvPr/>
        </p:nvGrpSpPr>
        <p:grpSpPr>
          <a:xfrm>
            <a:off x="75212" y="1266634"/>
            <a:ext cx="12017639" cy="2291817"/>
            <a:chOff x="145970" y="1155454"/>
            <a:chExt cx="11856640" cy="2291817"/>
          </a:xfrm>
        </p:grpSpPr>
        <p:sp>
          <p:nvSpPr>
            <p:cNvPr id="4" name="Rectangle 3"/>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6" name="Straight Connector 5"/>
            <p:cNvCxnSpPr/>
            <p:nvPr/>
          </p:nvCxnSpPr>
          <p:spPr>
            <a:xfrm flipH="1">
              <a:off x="5709447" y="1155454"/>
              <a:ext cx="17755" cy="2291817"/>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graphicFrame>
        <p:nvGraphicFramePr>
          <p:cNvPr id="19" name="Chart 3"/>
          <p:cNvGraphicFramePr/>
          <p:nvPr>
            <p:extLst/>
          </p:nvPr>
        </p:nvGraphicFramePr>
        <p:xfrm>
          <a:off x="90242" y="3702908"/>
          <a:ext cx="11823591" cy="2555849"/>
        </p:xfrm>
        <a:graphic>
          <a:graphicData uri="http://schemas.openxmlformats.org/drawingml/2006/chart">
            <c:chart xmlns:c="http://schemas.openxmlformats.org/drawingml/2006/chart" xmlns:r="http://schemas.openxmlformats.org/officeDocument/2006/relationships" r:id="rId6"/>
          </a:graphicData>
        </a:graphic>
      </p:graphicFrame>
      <p:sp>
        <p:nvSpPr>
          <p:cNvPr id="20" name="Title 1"/>
          <p:cNvSpPr txBox="1"/>
          <p:nvPr/>
        </p:nvSpPr>
        <p:spPr>
          <a:xfrm>
            <a:off x="2589145" y="3863468"/>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50.5</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sp>
        <p:nvSpPr>
          <p:cNvPr id="13" name="Title 1"/>
          <p:cNvSpPr txBox="1"/>
          <p:nvPr/>
        </p:nvSpPr>
        <p:spPr>
          <a:xfrm>
            <a:off x="5110364" y="4003936"/>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8.00</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sp>
        <p:nvSpPr>
          <p:cNvPr id="14" name="Title 1"/>
          <p:cNvSpPr txBox="1"/>
          <p:nvPr/>
        </p:nvSpPr>
        <p:spPr>
          <a:xfrm>
            <a:off x="8955582" y="3994182"/>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rPr>
              <a:t>5.00</a:t>
            </a:r>
            <a:r>
              <a:rPr lang="en-US" altLang="ko-KR" sz="1000" b="1" dirty="0">
                <a:solidFill>
                  <a:srgbClr val="FF0000"/>
                </a:solidFill>
                <a:latin typeface="Arial" panose="020B0604020202020204" pitchFamily="34" charset="0"/>
                <a:cs typeface="Arial" panose="020B0604020202020204" pitchFamily="34" charset="0"/>
              </a:rPr>
              <a:t> %</a:t>
            </a:r>
            <a:endParaRPr lang="id-ID" sz="1000" b="1" dirty="0">
              <a:solidFill>
                <a:srgbClr val="FF0000"/>
              </a:solidFill>
            </a:endParaRPr>
          </a:p>
        </p:txBody>
      </p:sp>
      <p:pic>
        <p:nvPicPr>
          <p:cNvPr id="18" name="Picture 17"/>
          <p:cNvPicPr>
            <a:picLocks noChangeAspect="1"/>
          </p:cNvPicPr>
          <p:nvPr/>
        </p:nvPicPr>
        <p:blipFill>
          <a:blip r:embed="rId7"/>
          <a:stretch>
            <a:fillRect/>
          </a:stretch>
        </p:blipFill>
        <p:spPr>
          <a:xfrm>
            <a:off x="3968586" y="4138343"/>
            <a:ext cx="201760" cy="203854"/>
          </a:xfrm>
          <a:prstGeom prst="rect">
            <a:avLst/>
          </a:prstGeom>
        </p:spPr>
      </p:pic>
      <p:pic>
        <p:nvPicPr>
          <p:cNvPr id="16" name="Picture 15"/>
          <p:cNvPicPr>
            <a:picLocks noChangeAspect="1"/>
          </p:cNvPicPr>
          <p:nvPr/>
        </p:nvPicPr>
        <p:blipFill>
          <a:blip r:embed="rId7"/>
          <a:stretch>
            <a:fillRect/>
          </a:stretch>
        </p:blipFill>
        <p:spPr>
          <a:xfrm>
            <a:off x="6544270" y="4270996"/>
            <a:ext cx="201760" cy="203854"/>
          </a:xfrm>
          <a:prstGeom prst="rect">
            <a:avLst/>
          </a:prstGeom>
        </p:spPr>
      </p:pic>
      <p:pic>
        <p:nvPicPr>
          <p:cNvPr id="21" name="Picture 20"/>
          <p:cNvPicPr>
            <a:picLocks noChangeAspect="1"/>
          </p:cNvPicPr>
          <p:nvPr/>
        </p:nvPicPr>
        <p:blipFill>
          <a:blip r:embed="rId7"/>
          <a:stretch>
            <a:fillRect/>
          </a:stretch>
        </p:blipFill>
        <p:spPr>
          <a:xfrm>
            <a:off x="10437969" y="4270996"/>
            <a:ext cx="201760" cy="203854"/>
          </a:xfrm>
          <a:prstGeom prst="rect">
            <a:avLst/>
          </a:prstGeom>
        </p:spPr>
      </p:pic>
    </p:spTree>
    <p:extLst>
      <p:ext uri="{BB962C8B-B14F-4D97-AF65-F5344CB8AC3E}">
        <p14:creationId xmlns:p14="http://schemas.microsoft.com/office/powerpoint/2010/main" val="3149013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print">
            <a:duotone>
              <a:schemeClr val="bg2">
                <a:shade val="45000"/>
                <a:satMod val="135000"/>
              </a:schemeClr>
              <a:prstClr val="white"/>
            </a:duotone>
            <a:lum contrast="30000"/>
            <a:extLst>
              <a:ext uri="{BEBA8EAE-BF5A-486C-A8C5-ECC9F3942E4B}">
                <a14:imgProps xmlns:a14="http://schemas.microsoft.com/office/drawing/2010/main">
                  <a14:imgLayer r:embed="rId4">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90242" y="1002867"/>
            <a:ext cx="4156488" cy="5400083"/>
          </a:xfrm>
          <a:prstGeom prst="rect">
            <a:avLst/>
          </a:prstGeom>
        </p:spPr>
      </p:pic>
      <p:graphicFrame>
        <p:nvGraphicFramePr>
          <p:cNvPr id="12" name="Chart 3"/>
          <p:cNvGraphicFramePr/>
          <p:nvPr>
            <p:extLst/>
          </p:nvPr>
        </p:nvGraphicFramePr>
        <p:xfrm>
          <a:off x="90242" y="1257104"/>
          <a:ext cx="5797602" cy="2291817"/>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18</a:t>
            </a:fld>
            <a:endParaRPr lang="en-ID" dirty="0"/>
          </a:p>
        </p:txBody>
      </p:sp>
      <p:graphicFrame>
        <p:nvGraphicFramePr>
          <p:cNvPr id="10" name="Chart 3"/>
          <p:cNvGraphicFramePr/>
          <p:nvPr>
            <p:extLst/>
          </p:nvPr>
        </p:nvGraphicFramePr>
        <p:xfrm>
          <a:off x="5844659" y="1257104"/>
          <a:ext cx="6265565" cy="2279249"/>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Group 6"/>
          <p:cNvGrpSpPr/>
          <p:nvPr/>
        </p:nvGrpSpPr>
        <p:grpSpPr>
          <a:xfrm>
            <a:off x="90242" y="1244536"/>
            <a:ext cx="12019982" cy="2304385"/>
            <a:chOff x="145970" y="1155454"/>
            <a:chExt cx="11856640" cy="2304385"/>
          </a:xfrm>
        </p:grpSpPr>
        <p:sp>
          <p:nvSpPr>
            <p:cNvPr id="4" name="Rectangle 3"/>
            <p:cNvSpPr/>
            <p:nvPr/>
          </p:nvSpPr>
          <p:spPr>
            <a:xfrm>
              <a:off x="145970" y="1155454"/>
              <a:ext cx="11856640" cy="229181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1"/>
                  </a:solidFill>
                </a:ln>
              </a:endParaRPr>
            </a:p>
          </p:txBody>
        </p:sp>
        <p:cxnSp>
          <p:nvCxnSpPr>
            <p:cNvPr id="6" name="Straight Connector 5"/>
            <p:cNvCxnSpPr/>
            <p:nvPr/>
          </p:nvCxnSpPr>
          <p:spPr>
            <a:xfrm>
              <a:off x="5822189" y="1155454"/>
              <a:ext cx="0" cy="2304385"/>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pSp>
      <p:sp>
        <p:nvSpPr>
          <p:cNvPr id="13" name="Title 1"/>
          <p:cNvSpPr txBox="1"/>
          <p:nvPr/>
        </p:nvSpPr>
        <p:spPr>
          <a:xfrm>
            <a:off x="417250" y="846402"/>
            <a:ext cx="10788239" cy="363285"/>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400" b="1" dirty="0">
                <a:solidFill>
                  <a:schemeClr val="tx1">
                    <a:lumMod val="65000"/>
                    <a:lumOff val="35000"/>
                  </a:schemeClr>
                </a:solidFill>
                <a:latin typeface="Arial" panose="020B0604020202020204" pitchFamily="34" charset="0"/>
              </a:rPr>
              <a:t>REALISASI PS UIW KALTIMRA (%), TARGET KPI : </a:t>
            </a:r>
            <a:r>
              <a:rPr lang="en-US" altLang="ko-KR" sz="1400" b="1" dirty="0">
                <a:solidFill>
                  <a:srgbClr val="FF0000"/>
                </a:solidFill>
                <a:latin typeface="Arial" panose="020B0604020202020204" pitchFamily="34" charset="0"/>
              </a:rPr>
              <a:t>2.41 %</a:t>
            </a:r>
            <a:r>
              <a:rPr lang="en-US" altLang="ko-KR" sz="1400" b="1" dirty="0">
                <a:solidFill>
                  <a:schemeClr val="tx1">
                    <a:lumMod val="65000"/>
                    <a:lumOff val="35000"/>
                  </a:schemeClr>
                </a:solidFill>
                <a:latin typeface="Arial" panose="020B0604020202020204" pitchFamily="34" charset="0"/>
              </a:rPr>
              <a:t>, </a:t>
            </a:r>
            <a:r>
              <a:rPr lang="en-US" altLang="ko-KR" sz="1400" b="1" dirty="0" err="1">
                <a:solidFill>
                  <a:schemeClr val="tx1">
                    <a:lumMod val="65000"/>
                    <a:lumOff val="35000"/>
                  </a:schemeClr>
                </a:solidFill>
                <a:latin typeface="Arial" panose="020B0604020202020204" pitchFamily="34" charset="0"/>
              </a:rPr>
              <a:t>Realisasi</a:t>
            </a:r>
            <a:r>
              <a:rPr lang="en-US" altLang="ko-KR" sz="1400" b="1" dirty="0">
                <a:solidFill>
                  <a:schemeClr val="tx1">
                    <a:lumMod val="65000"/>
                    <a:lumOff val="35000"/>
                  </a:schemeClr>
                </a:solidFill>
                <a:latin typeface="Arial" panose="020B0604020202020204" pitchFamily="34" charset="0"/>
              </a:rPr>
              <a:t> sd. </a:t>
            </a:r>
            <a:r>
              <a:rPr lang="en-US" altLang="ko-KR" sz="1400" b="1" dirty="0" err="1">
                <a:solidFill>
                  <a:schemeClr val="tx1">
                    <a:lumMod val="65000"/>
                    <a:lumOff val="35000"/>
                  </a:schemeClr>
                </a:solidFill>
                <a:latin typeface="Arial" panose="020B0604020202020204" pitchFamily="34" charset="0"/>
              </a:rPr>
              <a:t>Desember</a:t>
            </a:r>
            <a:r>
              <a:rPr lang="en-US" altLang="ko-KR" sz="1400" b="1" dirty="0">
                <a:solidFill>
                  <a:schemeClr val="tx1">
                    <a:lumMod val="65000"/>
                    <a:lumOff val="35000"/>
                  </a:schemeClr>
                </a:solidFill>
                <a:latin typeface="Arial" panose="020B0604020202020204" pitchFamily="34" charset="0"/>
              </a:rPr>
              <a:t> : </a:t>
            </a:r>
            <a:r>
              <a:rPr lang="id-ID" altLang="en-US" sz="1400" b="1" dirty="0">
                <a:solidFill>
                  <a:srgbClr val="FF0000"/>
                </a:solidFill>
                <a:latin typeface="Arial" panose="020B0604020202020204" pitchFamily="34" charset="0"/>
              </a:rPr>
              <a:t>1.</a:t>
            </a:r>
            <a:r>
              <a:rPr lang="en-US" altLang="en-US" sz="1400" b="1" dirty="0">
                <a:solidFill>
                  <a:srgbClr val="FF0000"/>
                </a:solidFill>
                <a:latin typeface="Arial" panose="020B0604020202020204" pitchFamily="34" charset="0"/>
              </a:rPr>
              <a:t>25</a:t>
            </a:r>
            <a:r>
              <a:rPr lang="en-US" altLang="ko-KR" sz="1400" b="1" dirty="0">
                <a:solidFill>
                  <a:srgbClr val="FF0000"/>
                </a:solidFill>
                <a:latin typeface="Arial" panose="020B0604020202020204" pitchFamily="34" charset="0"/>
              </a:rPr>
              <a:t> %,</a:t>
            </a:r>
            <a:r>
              <a:rPr lang="en-US" altLang="ko-KR" sz="1400" b="1" dirty="0">
                <a:solidFill>
                  <a:schemeClr val="tx1">
                    <a:lumMod val="65000"/>
                    <a:lumOff val="35000"/>
                  </a:schemeClr>
                </a:solidFill>
                <a:latin typeface="Arial" panose="020B0604020202020204" pitchFamily="34" charset="0"/>
              </a:rPr>
              <a:t> POLARITAS : negative (-)</a:t>
            </a:r>
            <a:endParaRPr lang="id-ID" sz="1400" b="1" dirty="0">
              <a:solidFill>
                <a:schemeClr val="tx1">
                  <a:lumMod val="65000"/>
                  <a:lumOff val="35000"/>
                </a:schemeClr>
              </a:solidFill>
            </a:endParaRPr>
          </a:p>
        </p:txBody>
      </p:sp>
      <p:graphicFrame>
        <p:nvGraphicFramePr>
          <p:cNvPr id="16" name="Chart 3"/>
          <p:cNvGraphicFramePr/>
          <p:nvPr>
            <p:extLst/>
          </p:nvPr>
        </p:nvGraphicFramePr>
        <p:xfrm>
          <a:off x="90242" y="3625130"/>
          <a:ext cx="12019982" cy="2665815"/>
        </p:xfrm>
        <a:graphic>
          <a:graphicData uri="http://schemas.openxmlformats.org/drawingml/2006/chart">
            <c:chart xmlns:c="http://schemas.openxmlformats.org/drawingml/2006/chart" xmlns:r="http://schemas.openxmlformats.org/officeDocument/2006/relationships" r:id="rId7"/>
          </a:graphicData>
        </a:graphic>
      </p:graphicFrame>
      <p:sp>
        <p:nvSpPr>
          <p:cNvPr id="14" name="Title 1"/>
          <p:cNvSpPr txBox="1"/>
          <p:nvPr/>
        </p:nvSpPr>
        <p:spPr>
          <a:xfrm>
            <a:off x="1547520" y="4091695"/>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100" b="1" dirty="0">
                <a:solidFill>
                  <a:schemeClr val="tx1">
                    <a:lumMod val="65000"/>
                    <a:lumOff val="35000"/>
                  </a:schemeClr>
                </a:solidFill>
                <a:latin typeface="Arial" panose="020B0604020202020204" pitchFamily="34" charset="0"/>
              </a:rPr>
              <a:t>TARGET : </a:t>
            </a:r>
            <a:r>
              <a:rPr lang="en-US" altLang="ko-KR" sz="1100" b="1" dirty="0">
                <a:solidFill>
                  <a:srgbClr val="FF0000"/>
                </a:solidFill>
                <a:latin typeface="Arial" panose="020B0604020202020204" pitchFamily="34" charset="0"/>
              </a:rPr>
              <a:t>2.30 %</a:t>
            </a:r>
            <a:endParaRPr lang="id-ID" sz="1100" b="1" dirty="0">
              <a:solidFill>
                <a:srgbClr val="FF0000"/>
              </a:solidFill>
            </a:endParaRPr>
          </a:p>
        </p:txBody>
      </p:sp>
      <p:pic>
        <p:nvPicPr>
          <p:cNvPr id="18" name="Picture 17"/>
          <p:cNvPicPr>
            <a:picLocks noChangeAspect="1"/>
          </p:cNvPicPr>
          <p:nvPr/>
        </p:nvPicPr>
        <p:blipFill>
          <a:blip r:embed="rId8"/>
          <a:stretch>
            <a:fillRect/>
          </a:stretch>
        </p:blipFill>
        <p:spPr>
          <a:xfrm>
            <a:off x="3124650" y="4195190"/>
            <a:ext cx="371515" cy="359424"/>
          </a:xfrm>
          <a:prstGeom prst="rect">
            <a:avLst/>
          </a:prstGeom>
        </p:spPr>
      </p:pic>
      <p:sp>
        <p:nvSpPr>
          <p:cNvPr id="23"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rPr>
              <a:t>PS </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(REALISASI KINERJA KIT JAN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sp>
        <p:nvSpPr>
          <p:cNvPr id="25" name="Title 1"/>
          <p:cNvSpPr txBox="1"/>
          <p:nvPr/>
        </p:nvSpPr>
        <p:spPr>
          <a:xfrm>
            <a:off x="5487853" y="4091695"/>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100" b="1" dirty="0">
                <a:solidFill>
                  <a:schemeClr val="tx1">
                    <a:lumMod val="65000"/>
                    <a:lumOff val="35000"/>
                  </a:schemeClr>
                </a:solidFill>
                <a:latin typeface="Arial" panose="020B0604020202020204" pitchFamily="34" charset="0"/>
              </a:rPr>
              <a:t>TARGET : </a:t>
            </a:r>
            <a:r>
              <a:rPr lang="en-US" altLang="ko-KR" sz="1100" b="1" dirty="0">
                <a:solidFill>
                  <a:srgbClr val="FF0000"/>
                </a:solidFill>
                <a:latin typeface="Arial" panose="020B0604020202020204" pitchFamily="34" charset="0"/>
              </a:rPr>
              <a:t>2.30 %</a:t>
            </a:r>
            <a:endParaRPr lang="id-ID" sz="1100" b="1" dirty="0">
              <a:solidFill>
                <a:srgbClr val="FF0000"/>
              </a:solidFill>
            </a:endParaRPr>
          </a:p>
        </p:txBody>
      </p:sp>
      <p:pic>
        <p:nvPicPr>
          <p:cNvPr id="26" name="Picture 25"/>
          <p:cNvPicPr>
            <a:picLocks noChangeAspect="1"/>
          </p:cNvPicPr>
          <p:nvPr/>
        </p:nvPicPr>
        <p:blipFill>
          <a:blip r:embed="rId8"/>
          <a:stretch>
            <a:fillRect/>
          </a:stretch>
        </p:blipFill>
        <p:spPr>
          <a:xfrm>
            <a:off x="7064983" y="4195190"/>
            <a:ext cx="371515" cy="359424"/>
          </a:xfrm>
          <a:prstGeom prst="rect">
            <a:avLst/>
          </a:prstGeom>
        </p:spPr>
      </p:pic>
      <p:sp>
        <p:nvSpPr>
          <p:cNvPr id="27" name="Title 1"/>
          <p:cNvSpPr txBox="1"/>
          <p:nvPr/>
        </p:nvSpPr>
        <p:spPr>
          <a:xfrm>
            <a:off x="9012316" y="4091695"/>
            <a:ext cx="1947333" cy="340687"/>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50000"/>
              </a:lnSpc>
            </a:pPr>
            <a:r>
              <a:rPr lang="en-US" altLang="ko-KR" sz="1100" b="1" dirty="0">
                <a:solidFill>
                  <a:schemeClr val="tx1">
                    <a:lumMod val="65000"/>
                    <a:lumOff val="35000"/>
                  </a:schemeClr>
                </a:solidFill>
                <a:latin typeface="Arial" panose="020B0604020202020204" pitchFamily="34" charset="0"/>
              </a:rPr>
              <a:t>TARGET : </a:t>
            </a:r>
            <a:r>
              <a:rPr lang="en-US" altLang="ko-KR" sz="1100" b="1" dirty="0">
                <a:solidFill>
                  <a:srgbClr val="FF0000"/>
                </a:solidFill>
                <a:latin typeface="Arial" panose="020B0604020202020204" pitchFamily="34" charset="0"/>
              </a:rPr>
              <a:t>2.30 %</a:t>
            </a:r>
            <a:endParaRPr lang="id-ID" sz="1100" b="1" dirty="0">
              <a:solidFill>
                <a:srgbClr val="FF0000"/>
              </a:solidFill>
            </a:endParaRPr>
          </a:p>
        </p:txBody>
      </p:sp>
      <p:pic>
        <p:nvPicPr>
          <p:cNvPr id="28" name="Picture 27"/>
          <p:cNvPicPr>
            <a:picLocks noChangeAspect="1"/>
          </p:cNvPicPr>
          <p:nvPr/>
        </p:nvPicPr>
        <p:blipFill>
          <a:blip r:embed="rId8"/>
          <a:stretch>
            <a:fillRect/>
          </a:stretch>
        </p:blipFill>
        <p:spPr>
          <a:xfrm>
            <a:off x="10589446" y="4195190"/>
            <a:ext cx="371515" cy="359424"/>
          </a:xfrm>
          <a:prstGeom prst="rect">
            <a:avLst/>
          </a:prstGeom>
        </p:spPr>
      </p:pic>
    </p:spTree>
    <p:extLst>
      <p:ext uri="{BB962C8B-B14F-4D97-AF65-F5344CB8AC3E}">
        <p14:creationId xmlns:p14="http://schemas.microsoft.com/office/powerpoint/2010/main" val="118288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9567" y="6356356"/>
            <a:ext cx="2743200" cy="365125"/>
          </a:xfrm>
          <a:prstGeom prst="rect">
            <a:avLst/>
          </a:prstGeom>
        </p:spPr>
        <p:txBody>
          <a:bodyPr/>
          <a:lstStyle/>
          <a:p>
            <a:pPr algn="r"/>
            <a:fld id="{87DEDD7D-33E7-41EE-86D6-4E46DC6CDBCE}" type="slidenum">
              <a:rPr lang="en-ID" sz="1400" smtClean="0">
                <a:solidFill>
                  <a:schemeClr val="bg1"/>
                </a:solidFill>
                <a:latin typeface="Arial" panose="020B0604020202020204" pitchFamily="34" charset="0"/>
                <a:cs typeface="Arial" panose="020B0604020202020204" pitchFamily="34" charset="0"/>
              </a:rPr>
              <a:pPr algn="r"/>
              <a:t>19</a:t>
            </a:fld>
            <a:endParaRPr lang="en-ID" sz="1400" dirty="0">
              <a:solidFill>
                <a:schemeClr val="bg1"/>
              </a:solidFill>
              <a:latin typeface="Arial" panose="020B0604020202020204" pitchFamily="34" charset="0"/>
              <a:cs typeface="Arial" panose="020B0604020202020204" pitchFamily="34" charset="0"/>
            </a:endParaRPr>
          </a:p>
        </p:txBody>
      </p:sp>
      <p:grpSp>
        <p:nvGrpSpPr>
          <p:cNvPr id="19" name="Group 18"/>
          <p:cNvGrpSpPr/>
          <p:nvPr/>
        </p:nvGrpSpPr>
        <p:grpSpPr>
          <a:xfrm>
            <a:off x="3587067" y="337722"/>
            <a:ext cx="4213907" cy="5491577"/>
            <a:chOff x="3587067" y="337722"/>
            <a:chExt cx="4213907" cy="549157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067" y="365823"/>
              <a:ext cx="4213907" cy="5463476"/>
            </a:xfrm>
            <a:prstGeom prst="rect">
              <a:avLst/>
            </a:prstGeom>
          </p:spPr>
        </p:pic>
        <p:pic>
          <p:nvPicPr>
            <p:cNvPr id="138" name="Picture 13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12221" y="3269350"/>
              <a:ext cx="88555" cy="134047"/>
            </a:xfrm>
            <a:prstGeom prst="rect">
              <a:avLst/>
            </a:prstGeom>
          </p:spPr>
        </p:pic>
        <p:pic>
          <p:nvPicPr>
            <p:cNvPr id="137" name="Picture 13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717868" y="2940315"/>
              <a:ext cx="88555" cy="134047"/>
            </a:xfrm>
            <a:prstGeom prst="rect">
              <a:avLst/>
            </a:prstGeom>
          </p:spPr>
        </p:pic>
        <p:pic>
          <p:nvPicPr>
            <p:cNvPr id="136" name="Picture 13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409416" y="1940177"/>
              <a:ext cx="88555" cy="134047"/>
            </a:xfrm>
            <a:prstGeom prst="rect">
              <a:avLst/>
            </a:prstGeom>
          </p:spPr>
        </p:pic>
        <p:pic>
          <p:nvPicPr>
            <p:cNvPr id="163" name="Picture 16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119539" y="1882632"/>
              <a:ext cx="88555" cy="134047"/>
            </a:xfrm>
            <a:prstGeom prst="rect">
              <a:avLst/>
            </a:prstGeom>
          </p:spPr>
        </p:pic>
        <p:pic>
          <p:nvPicPr>
            <p:cNvPr id="164" name="Picture 16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225369" y="1110066"/>
              <a:ext cx="88555" cy="134047"/>
            </a:xfrm>
            <a:prstGeom prst="rect">
              <a:avLst/>
            </a:prstGeom>
          </p:spPr>
        </p:pic>
        <p:pic>
          <p:nvPicPr>
            <p:cNvPr id="165" name="Picture 16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572955" y="817513"/>
              <a:ext cx="88555" cy="134047"/>
            </a:xfrm>
            <a:prstGeom prst="rect">
              <a:avLst/>
            </a:prstGeom>
          </p:spPr>
        </p:pic>
        <p:pic>
          <p:nvPicPr>
            <p:cNvPr id="166" name="Picture 16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06625" y="543137"/>
              <a:ext cx="88555" cy="134047"/>
            </a:xfrm>
            <a:prstGeom prst="rect">
              <a:avLst/>
            </a:prstGeom>
          </p:spPr>
        </p:pic>
        <p:pic>
          <p:nvPicPr>
            <p:cNvPr id="167" name="Picture 16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739812" y="365823"/>
              <a:ext cx="88555" cy="134047"/>
            </a:xfrm>
            <a:prstGeom prst="rect">
              <a:avLst/>
            </a:prstGeom>
          </p:spPr>
        </p:pic>
        <p:pic>
          <p:nvPicPr>
            <p:cNvPr id="168" name="Picture 16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060562" y="703900"/>
              <a:ext cx="88555" cy="134047"/>
            </a:xfrm>
            <a:prstGeom prst="rect">
              <a:avLst/>
            </a:prstGeom>
          </p:spPr>
        </p:pic>
        <p:pic>
          <p:nvPicPr>
            <p:cNvPr id="169" name="Picture 16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204525" y="899777"/>
              <a:ext cx="88555" cy="134047"/>
            </a:xfrm>
            <a:prstGeom prst="rect">
              <a:avLst/>
            </a:prstGeom>
          </p:spPr>
        </p:pic>
        <p:pic>
          <p:nvPicPr>
            <p:cNvPr id="170" name="Picture 16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064894" y="891483"/>
              <a:ext cx="88555" cy="134047"/>
            </a:xfrm>
            <a:prstGeom prst="rect">
              <a:avLst/>
            </a:prstGeom>
          </p:spPr>
        </p:pic>
        <p:pic>
          <p:nvPicPr>
            <p:cNvPr id="171" name="Picture 17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545817" y="2439334"/>
              <a:ext cx="88555" cy="134047"/>
            </a:xfrm>
            <a:prstGeom prst="rect">
              <a:avLst/>
            </a:prstGeom>
          </p:spPr>
        </p:pic>
        <p:pic>
          <p:nvPicPr>
            <p:cNvPr id="172" name="Picture 17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016421" y="1536113"/>
              <a:ext cx="88555" cy="134047"/>
            </a:xfrm>
            <a:prstGeom prst="rect">
              <a:avLst/>
            </a:prstGeom>
          </p:spPr>
        </p:pic>
        <p:pic>
          <p:nvPicPr>
            <p:cNvPr id="175" name="Picture 17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013406" y="1949655"/>
              <a:ext cx="88555" cy="134047"/>
            </a:xfrm>
            <a:prstGeom prst="rect">
              <a:avLst/>
            </a:prstGeom>
          </p:spPr>
        </p:pic>
        <p:pic>
          <p:nvPicPr>
            <p:cNvPr id="176" name="Picture 17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37803" y="2045240"/>
              <a:ext cx="88555" cy="134047"/>
            </a:xfrm>
            <a:prstGeom prst="rect">
              <a:avLst/>
            </a:prstGeom>
          </p:spPr>
        </p:pic>
        <p:pic>
          <p:nvPicPr>
            <p:cNvPr id="178" name="Picture 17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642274" y="2421306"/>
              <a:ext cx="88555" cy="134047"/>
            </a:xfrm>
            <a:prstGeom prst="rect">
              <a:avLst/>
            </a:prstGeom>
          </p:spPr>
        </p:pic>
        <p:pic>
          <p:nvPicPr>
            <p:cNvPr id="179" name="Picture 17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320861" y="2682182"/>
              <a:ext cx="88555" cy="134047"/>
            </a:xfrm>
            <a:prstGeom prst="rect">
              <a:avLst/>
            </a:prstGeom>
          </p:spPr>
        </p:pic>
        <p:pic>
          <p:nvPicPr>
            <p:cNvPr id="180" name="Picture 17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533790" y="2833429"/>
              <a:ext cx="88555" cy="134047"/>
            </a:xfrm>
            <a:prstGeom prst="rect">
              <a:avLst/>
            </a:prstGeom>
          </p:spPr>
        </p:pic>
        <p:pic>
          <p:nvPicPr>
            <p:cNvPr id="181" name="Picture 18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43773" y="2324679"/>
              <a:ext cx="88555" cy="134047"/>
            </a:xfrm>
            <a:prstGeom prst="rect">
              <a:avLst/>
            </a:prstGeom>
          </p:spPr>
        </p:pic>
        <p:pic>
          <p:nvPicPr>
            <p:cNvPr id="182" name="Picture 18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458364" y="2618824"/>
              <a:ext cx="88555" cy="134047"/>
            </a:xfrm>
            <a:prstGeom prst="rect">
              <a:avLst/>
            </a:prstGeom>
          </p:spPr>
        </p:pic>
        <p:pic>
          <p:nvPicPr>
            <p:cNvPr id="183" name="Picture 18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705787" y="2718238"/>
              <a:ext cx="88555" cy="134047"/>
            </a:xfrm>
            <a:prstGeom prst="rect">
              <a:avLst/>
            </a:prstGeom>
          </p:spPr>
        </p:pic>
        <p:pic>
          <p:nvPicPr>
            <p:cNvPr id="185" name="Picture 18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3974343" y="3192522"/>
              <a:ext cx="88555" cy="134047"/>
            </a:xfrm>
            <a:prstGeom prst="rect">
              <a:avLst/>
            </a:prstGeom>
          </p:spPr>
        </p:pic>
        <p:pic>
          <p:nvPicPr>
            <p:cNvPr id="189" name="Picture 18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249309" y="3050713"/>
              <a:ext cx="88555" cy="134047"/>
            </a:xfrm>
            <a:prstGeom prst="rect">
              <a:avLst/>
            </a:prstGeom>
          </p:spPr>
        </p:pic>
        <p:pic>
          <p:nvPicPr>
            <p:cNvPr id="190" name="Picture 189"/>
            <p:cNvPicPr>
              <a:picLocks noChangeAspect="1"/>
            </p:cNvPicPr>
            <p:nvPr/>
          </p:nvPicPr>
          <p:blipFill rotWithShape="1">
            <a:blip r:embed="rId6">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colorTemperature colorTemp="11200"/>
                      </a14:imgEffect>
                    </a14:imgLayer>
                  </a14:imgProps>
                </a:ext>
              </a:extLst>
            </a:blip>
            <a:srcRect l="9102" t="14235" r="75078" b="21249"/>
            <a:stretch/>
          </p:blipFill>
          <p:spPr>
            <a:xfrm>
              <a:off x="6456208" y="4243330"/>
              <a:ext cx="88555" cy="134047"/>
            </a:xfrm>
            <a:prstGeom prst="rect">
              <a:avLst/>
            </a:prstGeom>
          </p:spPr>
        </p:pic>
        <p:pic>
          <p:nvPicPr>
            <p:cNvPr id="191" name="Picture 19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28367" y="3263579"/>
              <a:ext cx="88555" cy="134047"/>
            </a:xfrm>
            <a:prstGeom prst="rect">
              <a:avLst/>
            </a:prstGeom>
          </p:spPr>
        </p:pic>
        <p:pic>
          <p:nvPicPr>
            <p:cNvPr id="193" name="Picture 19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22397" y="3527727"/>
              <a:ext cx="88555" cy="134047"/>
            </a:xfrm>
            <a:prstGeom prst="rect">
              <a:avLst/>
            </a:prstGeom>
          </p:spPr>
        </p:pic>
        <p:pic>
          <p:nvPicPr>
            <p:cNvPr id="195" name="Picture 19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994794" y="3290360"/>
              <a:ext cx="88555" cy="134047"/>
            </a:xfrm>
            <a:prstGeom prst="rect">
              <a:avLst/>
            </a:prstGeom>
          </p:spPr>
        </p:pic>
        <p:pic>
          <p:nvPicPr>
            <p:cNvPr id="197" name="Picture 19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005075" y="3079550"/>
              <a:ext cx="88555" cy="134047"/>
            </a:xfrm>
            <a:prstGeom prst="rect">
              <a:avLst/>
            </a:prstGeom>
          </p:spPr>
        </p:pic>
        <p:pic>
          <p:nvPicPr>
            <p:cNvPr id="257" name="Picture 25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336273" y="3313537"/>
              <a:ext cx="88555" cy="134047"/>
            </a:xfrm>
            <a:prstGeom prst="rect">
              <a:avLst/>
            </a:prstGeom>
          </p:spPr>
        </p:pic>
        <p:pic>
          <p:nvPicPr>
            <p:cNvPr id="258" name="Picture 25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364947" y="4027522"/>
              <a:ext cx="88555" cy="134047"/>
            </a:xfrm>
            <a:prstGeom prst="rect">
              <a:avLst/>
            </a:prstGeom>
          </p:spPr>
        </p:pic>
        <p:pic>
          <p:nvPicPr>
            <p:cNvPr id="259" name="Picture 25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134026" y="4322225"/>
              <a:ext cx="88555" cy="134047"/>
            </a:xfrm>
            <a:prstGeom prst="rect">
              <a:avLst/>
            </a:prstGeom>
          </p:spPr>
        </p:pic>
        <p:pic>
          <p:nvPicPr>
            <p:cNvPr id="260" name="Picture 25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259823" y="4204968"/>
              <a:ext cx="88555" cy="134047"/>
            </a:xfrm>
            <a:prstGeom prst="rect">
              <a:avLst/>
            </a:prstGeom>
          </p:spPr>
        </p:pic>
        <p:pic>
          <p:nvPicPr>
            <p:cNvPr id="261" name="Picture 26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453433" y="4083895"/>
              <a:ext cx="88555" cy="134047"/>
            </a:xfrm>
            <a:prstGeom prst="rect">
              <a:avLst/>
            </a:prstGeom>
          </p:spPr>
        </p:pic>
        <p:pic>
          <p:nvPicPr>
            <p:cNvPr id="262" name="Picture 26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570065" y="4216632"/>
              <a:ext cx="88555" cy="134047"/>
            </a:xfrm>
            <a:prstGeom prst="rect">
              <a:avLst/>
            </a:prstGeom>
          </p:spPr>
        </p:pic>
        <p:pic>
          <p:nvPicPr>
            <p:cNvPr id="263" name="Picture 26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16171" y="3988874"/>
              <a:ext cx="88555" cy="134047"/>
            </a:xfrm>
            <a:prstGeom prst="rect">
              <a:avLst/>
            </a:prstGeom>
          </p:spPr>
        </p:pic>
        <p:pic>
          <p:nvPicPr>
            <p:cNvPr id="264" name="Picture 26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677509" y="4176307"/>
              <a:ext cx="88555" cy="134047"/>
            </a:xfrm>
            <a:prstGeom prst="rect">
              <a:avLst/>
            </a:prstGeom>
          </p:spPr>
        </p:pic>
        <p:pic>
          <p:nvPicPr>
            <p:cNvPr id="265" name="Picture 26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991127" y="3687024"/>
              <a:ext cx="88555" cy="134047"/>
            </a:xfrm>
            <a:prstGeom prst="rect">
              <a:avLst/>
            </a:prstGeom>
          </p:spPr>
        </p:pic>
        <p:pic>
          <p:nvPicPr>
            <p:cNvPr id="266" name="Picture 26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794038" y="3846044"/>
              <a:ext cx="88555" cy="134047"/>
            </a:xfrm>
            <a:prstGeom prst="rect">
              <a:avLst/>
            </a:prstGeom>
          </p:spPr>
        </p:pic>
        <p:pic>
          <p:nvPicPr>
            <p:cNvPr id="268" name="Picture 26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193394" y="3821071"/>
              <a:ext cx="88555" cy="134047"/>
            </a:xfrm>
            <a:prstGeom prst="rect">
              <a:avLst/>
            </a:prstGeom>
          </p:spPr>
        </p:pic>
        <p:pic>
          <p:nvPicPr>
            <p:cNvPr id="269" name="Picture 26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852303" y="3576629"/>
              <a:ext cx="88555" cy="134047"/>
            </a:xfrm>
            <a:prstGeom prst="rect">
              <a:avLst/>
            </a:prstGeom>
          </p:spPr>
        </p:pic>
        <p:sp>
          <p:nvSpPr>
            <p:cNvPr id="300" name="Oval 299"/>
            <p:cNvSpPr/>
            <p:nvPr/>
          </p:nvSpPr>
          <p:spPr>
            <a:xfrm>
              <a:off x="7138856" y="189872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1" name="Oval 300"/>
            <p:cNvSpPr/>
            <p:nvPr/>
          </p:nvSpPr>
          <p:spPr>
            <a:xfrm>
              <a:off x="7107829" y="251663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7107829" y="251663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4" name="Oval 303"/>
            <p:cNvSpPr/>
            <p:nvPr/>
          </p:nvSpPr>
          <p:spPr>
            <a:xfrm>
              <a:off x="6890170" y="53228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5" name="Oval 304"/>
            <p:cNvSpPr/>
            <p:nvPr/>
          </p:nvSpPr>
          <p:spPr>
            <a:xfrm>
              <a:off x="6813217" y="48139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6" name="Oval 305"/>
            <p:cNvSpPr/>
            <p:nvPr/>
          </p:nvSpPr>
          <p:spPr>
            <a:xfrm>
              <a:off x="6692768" y="53190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7" name="Oval 306"/>
            <p:cNvSpPr/>
            <p:nvPr/>
          </p:nvSpPr>
          <p:spPr>
            <a:xfrm>
              <a:off x="6324670" y="5586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9" name="Oval 308"/>
            <p:cNvSpPr/>
            <p:nvPr/>
          </p:nvSpPr>
          <p:spPr>
            <a:xfrm>
              <a:off x="5761022" y="38255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2" name="Oval 311"/>
            <p:cNvSpPr/>
            <p:nvPr/>
          </p:nvSpPr>
          <p:spPr>
            <a:xfrm>
              <a:off x="5079782" y="71937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3" name="Oval 312"/>
            <p:cNvSpPr/>
            <p:nvPr/>
          </p:nvSpPr>
          <p:spPr>
            <a:xfrm>
              <a:off x="5221755" y="91491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4" name="Oval 313"/>
            <p:cNvSpPr/>
            <p:nvPr/>
          </p:nvSpPr>
          <p:spPr>
            <a:xfrm>
              <a:off x="5084419" y="90482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7" name="Oval 316"/>
            <p:cNvSpPr/>
            <p:nvPr/>
          </p:nvSpPr>
          <p:spPr>
            <a:xfrm>
              <a:off x="6810675" y="96086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8" name="Oval 317"/>
            <p:cNvSpPr/>
            <p:nvPr/>
          </p:nvSpPr>
          <p:spPr>
            <a:xfrm>
              <a:off x="6638310" y="112890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0" name="Oval 319"/>
            <p:cNvSpPr/>
            <p:nvPr/>
          </p:nvSpPr>
          <p:spPr>
            <a:xfrm>
              <a:off x="6244590" y="112430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5" name="Oval 324"/>
            <p:cNvSpPr/>
            <p:nvPr/>
          </p:nvSpPr>
          <p:spPr>
            <a:xfrm>
              <a:off x="6033547" y="154760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7" name="Oval 326"/>
            <p:cNvSpPr/>
            <p:nvPr/>
          </p:nvSpPr>
          <p:spPr>
            <a:xfrm>
              <a:off x="7034616" y="196607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8" name="Oval 327"/>
            <p:cNvSpPr/>
            <p:nvPr/>
          </p:nvSpPr>
          <p:spPr>
            <a:xfrm>
              <a:off x="6356499" y="20576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9" name="Oval 328"/>
            <p:cNvSpPr/>
            <p:nvPr/>
          </p:nvSpPr>
          <p:spPr>
            <a:xfrm>
              <a:off x="6361981" y="234228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0" name="Oval 329"/>
            <p:cNvSpPr/>
            <p:nvPr/>
          </p:nvSpPr>
          <p:spPr>
            <a:xfrm>
              <a:off x="6659652" y="243891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1" name="Oval 330"/>
            <p:cNvSpPr/>
            <p:nvPr/>
          </p:nvSpPr>
          <p:spPr>
            <a:xfrm>
              <a:off x="6477417" y="263276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2" name="Oval 331"/>
            <p:cNvSpPr/>
            <p:nvPr/>
          </p:nvSpPr>
          <p:spPr>
            <a:xfrm>
              <a:off x="6725039" y="273371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3" name="Oval 332"/>
            <p:cNvSpPr/>
            <p:nvPr/>
          </p:nvSpPr>
          <p:spPr>
            <a:xfrm>
              <a:off x="7340081" y="269565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4" name="Oval 333"/>
            <p:cNvSpPr/>
            <p:nvPr/>
          </p:nvSpPr>
          <p:spPr>
            <a:xfrm>
              <a:off x="7551020" y="284677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7" name="Oval 336"/>
            <p:cNvSpPr/>
            <p:nvPr/>
          </p:nvSpPr>
          <p:spPr>
            <a:xfrm>
              <a:off x="4564420" y="245872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8" name="Oval 337"/>
            <p:cNvSpPr/>
            <p:nvPr/>
          </p:nvSpPr>
          <p:spPr>
            <a:xfrm>
              <a:off x="4268529" y="306618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9" name="Oval 338"/>
            <p:cNvSpPr/>
            <p:nvPr/>
          </p:nvSpPr>
          <p:spPr>
            <a:xfrm>
              <a:off x="3993563" y="320812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1" name="Oval 340"/>
            <p:cNvSpPr/>
            <p:nvPr/>
          </p:nvSpPr>
          <p:spPr>
            <a:xfrm>
              <a:off x="5355493" y="332634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2" name="Oval 341"/>
            <p:cNvSpPr/>
            <p:nvPr/>
          </p:nvSpPr>
          <p:spPr>
            <a:xfrm>
              <a:off x="6024294" y="309715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3" name="Oval 342"/>
            <p:cNvSpPr/>
            <p:nvPr/>
          </p:nvSpPr>
          <p:spPr>
            <a:xfrm>
              <a:off x="5849577" y="32797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4" name="Oval 343"/>
            <p:cNvSpPr/>
            <p:nvPr/>
          </p:nvSpPr>
          <p:spPr>
            <a:xfrm>
              <a:off x="6015384" y="33044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6" name="Oval 345"/>
            <p:cNvSpPr/>
            <p:nvPr/>
          </p:nvSpPr>
          <p:spPr>
            <a:xfrm>
              <a:off x="5841420" y="35453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7" name="Oval 346"/>
            <p:cNvSpPr/>
            <p:nvPr/>
          </p:nvSpPr>
          <p:spPr>
            <a:xfrm>
              <a:off x="6010479" y="3700309"/>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8" name="Oval 347"/>
            <p:cNvSpPr/>
            <p:nvPr/>
          </p:nvSpPr>
          <p:spPr>
            <a:xfrm>
              <a:off x="6473438" y="425667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1" name="Oval 350"/>
            <p:cNvSpPr/>
            <p:nvPr/>
          </p:nvSpPr>
          <p:spPr>
            <a:xfrm>
              <a:off x="5153449" y="43367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2" name="Oval 351"/>
            <p:cNvSpPr/>
            <p:nvPr/>
          </p:nvSpPr>
          <p:spPr>
            <a:xfrm>
              <a:off x="5278765" y="421663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4" name="Oval 353"/>
            <p:cNvSpPr/>
            <p:nvPr/>
          </p:nvSpPr>
          <p:spPr>
            <a:xfrm>
              <a:off x="5588730" y="4232167"/>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5" name="Oval 354"/>
            <p:cNvSpPr/>
            <p:nvPr/>
          </p:nvSpPr>
          <p:spPr>
            <a:xfrm>
              <a:off x="5696729" y="4193859"/>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7" name="Oval 356"/>
            <p:cNvSpPr/>
            <p:nvPr/>
          </p:nvSpPr>
          <p:spPr>
            <a:xfrm>
              <a:off x="5835283" y="400346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8" name="Oval 357"/>
            <p:cNvSpPr/>
            <p:nvPr/>
          </p:nvSpPr>
          <p:spPr>
            <a:xfrm>
              <a:off x="5813954" y="386338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9" name="Oval 358"/>
            <p:cNvSpPr/>
            <p:nvPr/>
          </p:nvSpPr>
          <p:spPr>
            <a:xfrm>
              <a:off x="5473416" y="409739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0" name="Oval 359"/>
            <p:cNvSpPr/>
            <p:nvPr/>
          </p:nvSpPr>
          <p:spPr>
            <a:xfrm>
              <a:off x="5383496" y="404101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2" name="Oval 361"/>
            <p:cNvSpPr/>
            <p:nvPr/>
          </p:nvSpPr>
          <p:spPr>
            <a:xfrm>
              <a:off x="5213688" y="383639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4" name="Oval 363"/>
            <p:cNvSpPr/>
            <p:nvPr/>
          </p:nvSpPr>
          <p:spPr>
            <a:xfrm>
              <a:off x="4871523" y="359210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pic>
          <p:nvPicPr>
            <p:cNvPr id="375" name="Picture 37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591614" y="4087389"/>
              <a:ext cx="88555" cy="134047"/>
            </a:xfrm>
            <a:prstGeom prst="rect">
              <a:avLst/>
            </a:prstGeom>
          </p:spPr>
        </p:pic>
        <p:sp>
          <p:nvSpPr>
            <p:cNvPr id="377" name="Oval 376"/>
            <p:cNvSpPr/>
            <p:nvPr/>
          </p:nvSpPr>
          <p:spPr>
            <a:xfrm>
              <a:off x="5611597" y="410088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88" name="Oval 387"/>
            <p:cNvSpPr/>
            <p:nvPr/>
          </p:nvSpPr>
          <p:spPr>
            <a:xfrm>
              <a:off x="6592175" y="8330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87" name="TextBox 386"/>
            <p:cNvSpPr txBox="1"/>
            <p:nvPr/>
          </p:nvSpPr>
          <p:spPr>
            <a:xfrm>
              <a:off x="6519573" y="788775"/>
              <a:ext cx="202152" cy="153888"/>
            </a:xfrm>
            <a:prstGeom prst="rect">
              <a:avLst/>
            </a:prstGeom>
            <a:noFill/>
          </p:spPr>
          <p:txBody>
            <a:bodyPr wrap="square" rtlCol="0">
              <a:spAutoFit/>
            </a:bodyPr>
            <a:lstStyle/>
            <a:p>
              <a:endParaRPr lang="en-US" sz="400" dirty="0"/>
            </a:p>
          </p:txBody>
        </p:sp>
        <p:sp>
          <p:nvSpPr>
            <p:cNvPr id="393" name="TextBox 392"/>
            <p:cNvSpPr txBox="1"/>
            <p:nvPr/>
          </p:nvSpPr>
          <p:spPr>
            <a:xfrm>
              <a:off x="6172418" y="1078309"/>
              <a:ext cx="202152" cy="153888"/>
            </a:xfrm>
            <a:prstGeom prst="rect">
              <a:avLst/>
            </a:prstGeom>
            <a:noFill/>
          </p:spPr>
          <p:txBody>
            <a:bodyPr wrap="square" rtlCol="0">
              <a:spAutoFit/>
            </a:bodyPr>
            <a:lstStyle/>
            <a:p>
              <a:endParaRPr lang="en-US" sz="400" dirty="0"/>
            </a:p>
          </p:txBody>
        </p:sp>
        <p:sp>
          <p:nvSpPr>
            <p:cNvPr id="394" name="TextBox 393"/>
            <p:cNvSpPr txBox="1"/>
            <p:nvPr/>
          </p:nvSpPr>
          <p:spPr>
            <a:xfrm>
              <a:off x="5960674" y="1502451"/>
              <a:ext cx="202152" cy="153888"/>
            </a:xfrm>
            <a:prstGeom prst="rect">
              <a:avLst/>
            </a:prstGeom>
            <a:noFill/>
          </p:spPr>
          <p:txBody>
            <a:bodyPr wrap="square" rtlCol="0">
              <a:spAutoFit/>
            </a:bodyPr>
            <a:lstStyle/>
            <a:p>
              <a:endParaRPr lang="en-US" sz="400" dirty="0"/>
            </a:p>
          </p:txBody>
        </p:sp>
        <p:sp>
          <p:nvSpPr>
            <p:cNvPr id="397" name="TextBox 396"/>
            <p:cNvSpPr txBox="1"/>
            <p:nvPr/>
          </p:nvSpPr>
          <p:spPr>
            <a:xfrm>
              <a:off x="6959771" y="1919964"/>
              <a:ext cx="202152" cy="153888"/>
            </a:xfrm>
            <a:prstGeom prst="rect">
              <a:avLst/>
            </a:prstGeom>
            <a:noFill/>
          </p:spPr>
          <p:txBody>
            <a:bodyPr wrap="square" rtlCol="0">
              <a:spAutoFit/>
            </a:bodyPr>
            <a:lstStyle/>
            <a:p>
              <a:endParaRPr lang="en-US" sz="400" dirty="0"/>
            </a:p>
          </p:txBody>
        </p:sp>
        <p:sp>
          <p:nvSpPr>
            <p:cNvPr id="399" name="TextBox 398"/>
            <p:cNvSpPr txBox="1"/>
            <p:nvPr/>
          </p:nvSpPr>
          <p:spPr>
            <a:xfrm>
              <a:off x="7064827" y="1854430"/>
              <a:ext cx="202152" cy="153888"/>
            </a:xfrm>
            <a:prstGeom prst="rect">
              <a:avLst/>
            </a:prstGeom>
            <a:noFill/>
          </p:spPr>
          <p:txBody>
            <a:bodyPr wrap="square" rtlCol="0">
              <a:spAutoFit/>
            </a:bodyPr>
            <a:lstStyle/>
            <a:p>
              <a:endParaRPr lang="en-US" sz="400" dirty="0"/>
            </a:p>
          </p:txBody>
        </p:sp>
        <p:sp>
          <p:nvSpPr>
            <p:cNvPr id="416" name="TextBox 415"/>
            <p:cNvSpPr txBox="1"/>
            <p:nvPr/>
          </p:nvSpPr>
          <p:spPr>
            <a:xfrm>
              <a:off x="6251324" y="517827"/>
              <a:ext cx="202152" cy="153888"/>
            </a:xfrm>
            <a:prstGeom prst="rect">
              <a:avLst/>
            </a:prstGeom>
            <a:noFill/>
          </p:spPr>
          <p:txBody>
            <a:bodyPr wrap="square" rtlCol="0">
              <a:spAutoFit/>
            </a:bodyPr>
            <a:lstStyle/>
            <a:p>
              <a:endParaRPr lang="en-US" sz="400" dirty="0"/>
            </a:p>
          </p:txBody>
        </p:sp>
        <p:sp>
          <p:nvSpPr>
            <p:cNvPr id="417" name="TextBox 416"/>
            <p:cNvSpPr txBox="1"/>
            <p:nvPr/>
          </p:nvSpPr>
          <p:spPr>
            <a:xfrm>
              <a:off x="5688983" y="337722"/>
              <a:ext cx="202152" cy="153888"/>
            </a:xfrm>
            <a:prstGeom prst="rect">
              <a:avLst/>
            </a:prstGeom>
            <a:noFill/>
          </p:spPr>
          <p:txBody>
            <a:bodyPr wrap="square" rtlCol="0">
              <a:spAutoFit/>
            </a:bodyPr>
            <a:lstStyle/>
            <a:p>
              <a:endParaRPr lang="en-US" sz="400" dirty="0"/>
            </a:p>
          </p:txBody>
        </p:sp>
        <p:sp>
          <p:nvSpPr>
            <p:cNvPr id="418" name="TextBox 417"/>
            <p:cNvSpPr txBox="1"/>
            <p:nvPr/>
          </p:nvSpPr>
          <p:spPr>
            <a:xfrm>
              <a:off x="5004957" y="675250"/>
              <a:ext cx="202152" cy="153888"/>
            </a:xfrm>
            <a:prstGeom prst="rect">
              <a:avLst/>
            </a:prstGeom>
            <a:noFill/>
          </p:spPr>
          <p:txBody>
            <a:bodyPr wrap="square" rtlCol="0">
              <a:spAutoFit/>
            </a:bodyPr>
            <a:lstStyle/>
            <a:p>
              <a:endParaRPr lang="en-US" sz="400" dirty="0"/>
            </a:p>
          </p:txBody>
        </p:sp>
        <p:sp>
          <p:nvSpPr>
            <p:cNvPr id="421" name="TextBox 420"/>
            <p:cNvSpPr txBox="1"/>
            <p:nvPr/>
          </p:nvSpPr>
          <p:spPr>
            <a:xfrm>
              <a:off x="5009993" y="861977"/>
              <a:ext cx="202152" cy="153888"/>
            </a:xfrm>
            <a:prstGeom prst="rect">
              <a:avLst/>
            </a:prstGeom>
            <a:noFill/>
          </p:spPr>
          <p:txBody>
            <a:bodyPr wrap="square" rtlCol="0">
              <a:spAutoFit/>
            </a:bodyPr>
            <a:lstStyle/>
            <a:p>
              <a:endParaRPr lang="en-US" sz="400" dirty="0"/>
            </a:p>
          </p:txBody>
        </p:sp>
        <p:sp>
          <p:nvSpPr>
            <p:cNvPr id="422" name="TextBox 421"/>
            <p:cNvSpPr txBox="1"/>
            <p:nvPr/>
          </p:nvSpPr>
          <p:spPr>
            <a:xfrm>
              <a:off x="5148783" y="869993"/>
              <a:ext cx="202152" cy="153888"/>
            </a:xfrm>
            <a:prstGeom prst="rect">
              <a:avLst/>
            </a:prstGeom>
            <a:noFill/>
          </p:spPr>
          <p:txBody>
            <a:bodyPr wrap="square" rtlCol="0">
              <a:spAutoFit/>
            </a:bodyPr>
            <a:lstStyle/>
            <a:p>
              <a:endParaRPr lang="en-US" sz="400" dirty="0"/>
            </a:p>
          </p:txBody>
        </p:sp>
        <p:sp>
          <p:nvSpPr>
            <p:cNvPr id="424" name="TextBox 423"/>
            <p:cNvSpPr txBox="1"/>
            <p:nvPr/>
          </p:nvSpPr>
          <p:spPr>
            <a:xfrm>
              <a:off x="4490391" y="2412472"/>
              <a:ext cx="202152" cy="153888"/>
            </a:xfrm>
            <a:prstGeom prst="rect">
              <a:avLst/>
            </a:prstGeom>
            <a:noFill/>
          </p:spPr>
          <p:txBody>
            <a:bodyPr wrap="square" rtlCol="0">
              <a:spAutoFit/>
            </a:bodyPr>
            <a:lstStyle/>
            <a:p>
              <a:endParaRPr lang="en-US" sz="400" dirty="0"/>
            </a:p>
          </p:txBody>
        </p:sp>
        <p:sp>
          <p:nvSpPr>
            <p:cNvPr id="206" name="Oval 205"/>
            <p:cNvSpPr/>
            <p:nvPr/>
          </p:nvSpPr>
          <p:spPr>
            <a:xfrm>
              <a:off x="6738992" y="2957097"/>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208" name="Oval 207"/>
            <p:cNvSpPr/>
            <p:nvPr/>
          </p:nvSpPr>
          <p:spPr>
            <a:xfrm>
              <a:off x="6330023" y="328695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210" name="Oval 209"/>
            <p:cNvSpPr/>
            <p:nvPr/>
          </p:nvSpPr>
          <p:spPr>
            <a:xfrm>
              <a:off x="7428832" y="195778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grpSp>
      <p:cxnSp>
        <p:nvCxnSpPr>
          <p:cNvPr id="12" name="Straight Arrow Connector 11"/>
          <p:cNvCxnSpPr>
            <a:stCxn id="188" idx="0"/>
            <a:endCxn id="190" idx="2"/>
          </p:cNvCxnSpPr>
          <p:nvPr/>
        </p:nvCxnSpPr>
        <p:spPr>
          <a:xfrm rot="16200000" flipV="1">
            <a:off x="7635523" y="3242340"/>
            <a:ext cx="475678" cy="2745751"/>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99" idx="3"/>
            <a:endCxn id="262" idx="2"/>
          </p:cNvCxnSpPr>
          <p:nvPr/>
        </p:nvCxnSpPr>
        <p:spPr>
          <a:xfrm flipV="1">
            <a:off x="4020648" y="4350679"/>
            <a:ext cx="1593695" cy="1516673"/>
          </a:xfrm>
          <a:prstGeom prst="bentConnector2">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98" idx="1"/>
            <a:endCxn id="264" idx="2"/>
          </p:cNvCxnSpPr>
          <p:nvPr/>
        </p:nvCxnSpPr>
        <p:spPr>
          <a:xfrm rot="10800000">
            <a:off x="5721788" y="4310354"/>
            <a:ext cx="1317275" cy="1554726"/>
          </a:xfrm>
          <a:prstGeom prst="bentConnector2">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72" name="Straight Arrow Connector 271"/>
          <p:cNvCxnSpPr>
            <a:stCxn id="196" idx="1"/>
            <a:endCxn id="375" idx="3"/>
          </p:cNvCxnSpPr>
          <p:nvPr/>
        </p:nvCxnSpPr>
        <p:spPr>
          <a:xfrm rot="10800000">
            <a:off x="5680170" y="4154413"/>
            <a:ext cx="722465" cy="1230496"/>
          </a:xfrm>
          <a:prstGeom prst="bentConnector3">
            <a:avLst>
              <a:gd name="adj1" fmla="val 56153"/>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77" name="Straight Arrow Connector 276"/>
          <p:cNvCxnSpPr>
            <a:stCxn id="192" idx="1"/>
            <a:endCxn id="263" idx="3"/>
          </p:cNvCxnSpPr>
          <p:nvPr/>
        </p:nvCxnSpPr>
        <p:spPr>
          <a:xfrm rot="10800000">
            <a:off x="5904726" y="4055898"/>
            <a:ext cx="928960" cy="928346"/>
          </a:xfrm>
          <a:prstGeom prst="bentConnector3">
            <a:avLst>
              <a:gd name="adj1" fmla="val 62988"/>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88" name="Straight Arrow Connector 287"/>
          <p:cNvCxnSpPr>
            <a:stCxn id="187" idx="1"/>
            <a:endCxn id="266" idx="3"/>
          </p:cNvCxnSpPr>
          <p:nvPr/>
        </p:nvCxnSpPr>
        <p:spPr>
          <a:xfrm rot="10800000">
            <a:off x="5882594" y="3913069"/>
            <a:ext cx="1526823" cy="400347"/>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94" name="Straight Arrow Connector 293"/>
          <p:cNvCxnSpPr>
            <a:stCxn id="200" idx="3"/>
            <a:endCxn id="261" idx="2"/>
          </p:cNvCxnSpPr>
          <p:nvPr/>
        </p:nvCxnSpPr>
        <p:spPr>
          <a:xfrm flipV="1">
            <a:off x="4015642" y="4217942"/>
            <a:ext cx="1482069" cy="1170325"/>
          </a:xfrm>
          <a:prstGeom prst="bentConnector2">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97" name="Straight Arrow Connector 296"/>
          <p:cNvCxnSpPr>
            <a:endCxn id="259" idx="2"/>
          </p:cNvCxnSpPr>
          <p:nvPr/>
        </p:nvCxnSpPr>
        <p:spPr>
          <a:xfrm flipV="1">
            <a:off x="1777074" y="4456272"/>
            <a:ext cx="3401230" cy="189226"/>
          </a:xfrm>
          <a:prstGeom prst="bentConnector2">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308" name="Straight Arrow Connector 307"/>
          <p:cNvCxnSpPr>
            <a:endCxn id="260" idx="2"/>
          </p:cNvCxnSpPr>
          <p:nvPr/>
        </p:nvCxnSpPr>
        <p:spPr>
          <a:xfrm flipV="1">
            <a:off x="3974343" y="4339015"/>
            <a:ext cx="1329758" cy="645229"/>
          </a:xfrm>
          <a:prstGeom prst="bentConnector2">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316" name="Straight Arrow Connector 315"/>
          <p:cNvCxnSpPr>
            <a:endCxn id="258" idx="1"/>
          </p:cNvCxnSpPr>
          <p:nvPr/>
        </p:nvCxnSpPr>
        <p:spPr>
          <a:xfrm flipV="1">
            <a:off x="4055900" y="4094546"/>
            <a:ext cx="1309047" cy="111220"/>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326" name="Straight Arrow Connector 325"/>
          <p:cNvCxnSpPr>
            <a:endCxn id="268" idx="1"/>
          </p:cNvCxnSpPr>
          <p:nvPr/>
        </p:nvCxnSpPr>
        <p:spPr>
          <a:xfrm>
            <a:off x="2107887" y="3804756"/>
            <a:ext cx="3085507" cy="83339"/>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157" name="Straight Arrow Connector 156"/>
          <p:cNvCxnSpPr>
            <a:endCxn id="269" idx="1"/>
          </p:cNvCxnSpPr>
          <p:nvPr/>
        </p:nvCxnSpPr>
        <p:spPr>
          <a:xfrm>
            <a:off x="1774081" y="3311664"/>
            <a:ext cx="3078222" cy="331989"/>
          </a:xfrm>
          <a:prstGeom prst="bentConnector3">
            <a:avLst>
              <a:gd name="adj1" fmla="val 18851"/>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365" name="Straight Arrow Connector 364"/>
          <p:cNvCxnSpPr>
            <a:endCxn id="257" idx="1"/>
          </p:cNvCxnSpPr>
          <p:nvPr/>
        </p:nvCxnSpPr>
        <p:spPr>
          <a:xfrm>
            <a:off x="2021976" y="2559102"/>
            <a:ext cx="3314297" cy="821459"/>
          </a:xfrm>
          <a:prstGeom prst="bentConnector3">
            <a:avLst>
              <a:gd name="adj1" fmla="val 17237"/>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408" name="Straight Arrow Connector 407"/>
          <p:cNvCxnSpPr>
            <a:endCxn id="185" idx="1"/>
          </p:cNvCxnSpPr>
          <p:nvPr/>
        </p:nvCxnSpPr>
        <p:spPr>
          <a:xfrm>
            <a:off x="1881723" y="2001772"/>
            <a:ext cx="2092620" cy="1257774"/>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410" name="Straight Arrow Connector 409"/>
          <p:cNvCxnSpPr>
            <a:endCxn id="189" idx="1"/>
          </p:cNvCxnSpPr>
          <p:nvPr/>
        </p:nvCxnSpPr>
        <p:spPr>
          <a:xfrm>
            <a:off x="3175947" y="1310404"/>
            <a:ext cx="1073362" cy="1807333"/>
          </a:xfrm>
          <a:prstGeom prst="bentConnector3">
            <a:avLst>
              <a:gd name="adj1" fmla="val 50000"/>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194" name="Straight Arrow Connector 193"/>
          <p:cNvCxnSpPr>
            <a:stCxn id="184" idx="0"/>
            <a:endCxn id="265" idx="2"/>
          </p:cNvCxnSpPr>
          <p:nvPr/>
        </p:nvCxnSpPr>
        <p:spPr>
          <a:xfrm rot="16200000" flipV="1">
            <a:off x="7672921" y="2183555"/>
            <a:ext cx="337382" cy="3612413"/>
          </a:xfrm>
          <a:prstGeom prst="bentConnector3">
            <a:avLst>
              <a:gd name="adj1" fmla="val 87643"/>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609" name="Straight Arrow Connector 608"/>
          <p:cNvCxnSpPr>
            <a:stCxn id="193" idx="3"/>
            <a:endCxn id="177" idx="1"/>
          </p:cNvCxnSpPr>
          <p:nvPr/>
        </p:nvCxnSpPr>
        <p:spPr>
          <a:xfrm>
            <a:off x="5910952" y="3594751"/>
            <a:ext cx="1524332" cy="83074"/>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cxnSp>
        <p:nvCxnSpPr>
          <p:cNvPr id="212" name="Straight Arrow Connector 211"/>
          <p:cNvCxnSpPr>
            <a:stCxn id="191" idx="2"/>
            <a:endCxn id="174" idx="0"/>
          </p:cNvCxnSpPr>
          <p:nvPr/>
        </p:nvCxnSpPr>
        <p:spPr>
          <a:xfrm rot="16200000" flipH="1">
            <a:off x="7930624" y="1339646"/>
            <a:ext cx="147704" cy="4263663"/>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195" idx="2"/>
            <a:endCxn id="173" idx="1"/>
          </p:cNvCxnSpPr>
          <p:nvPr/>
        </p:nvCxnSpPr>
        <p:spPr>
          <a:xfrm rot="5400000" flipH="1" flipV="1">
            <a:off x="7876234" y="1369873"/>
            <a:ext cx="217372" cy="3891696"/>
          </a:xfrm>
          <a:prstGeom prst="bentConnector4">
            <a:avLst>
              <a:gd name="adj1" fmla="val 7011"/>
              <a:gd name="adj2" fmla="val 85813"/>
            </a:avLst>
          </a:prstGeom>
          <a:ln>
            <a:tailEnd type="stealth"/>
          </a:ln>
        </p:spPr>
        <p:style>
          <a:lnRef idx="1">
            <a:schemeClr val="dk1"/>
          </a:lnRef>
          <a:fillRef idx="0">
            <a:schemeClr val="dk1"/>
          </a:fillRef>
          <a:effectRef idx="0">
            <a:schemeClr val="dk1"/>
          </a:effectRef>
          <a:fontRef idx="minor">
            <a:schemeClr val="tx1"/>
          </a:fontRef>
        </p:style>
      </p:cxnSp>
      <p:cxnSp>
        <p:nvCxnSpPr>
          <p:cNvPr id="235" name="Straight Arrow Connector 234"/>
          <p:cNvCxnSpPr>
            <a:endCxn id="161" idx="1"/>
          </p:cNvCxnSpPr>
          <p:nvPr/>
        </p:nvCxnSpPr>
        <p:spPr>
          <a:xfrm flipV="1">
            <a:off x="6382080" y="2714901"/>
            <a:ext cx="3515277" cy="616576"/>
          </a:xfrm>
          <a:prstGeom prst="bentConnector3">
            <a:avLst>
              <a:gd name="adj1" fmla="val 78397"/>
            </a:avLst>
          </a:prstGeom>
          <a:ln>
            <a:tailEnd type="stealth"/>
          </a:ln>
        </p:spPr>
        <p:style>
          <a:lnRef idx="1">
            <a:schemeClr val="dk1"/>
          </a:lnRef>
          <a:fillRef idx="0">
            <a:schemeClr val="dk1"/>
          </a:fillRef>
          <a:effectRef idx="0">
            <a:schemeClr val="dk1"/>
          </a:effectRef>
          <a:fontRef idx="minor">
            <a:schemeClr val="tx1"/>
          </a:fontRef>
        </p:style>
      </p:cxnSp>
      <p:cxnSp>
        <p:nvCxnSpPr>
          <p:cNvPr id="239" name="Straight Arrow Connector 238"/>
          <p:cNvCxnSpPr>
            <a:stCxn id="197" idx="3"/>
            <a:endCxn id="160" idx="1"/>
          </p:cNvCxnSpPr>
          <p:nvPr/>
        </p:nvCxnSpPr>
        <p:spPr>
          <a:xfrm flipV="1">
            <a:off x="6093630" y="2182832"/>
            <a:ext cx="3803727" cy="963742"/>
          </a:xfrm>
          <a:prstGeom prst="bentConnector3">
            <a:avLst>
              <a:gd name="adj1" fmla="val 75843"/>
            </a:avLst>
          </a:prstGeom>
          <a:ln>
            <a:tailEnd type="stealth"/>
          </a:ln>
        </p:spPr>
        <p:style>
          <a:lnRef idx="1">
            <a:schemeClr val="dk1"/>
          </a:lnRef>
          <a:fillRef idx="0">
            <a:schemeClr val="dk1"/>
          </a:fillRef>
          <a:effectRef idx="0">
            <a:schemeClr val="dk1"/>
          </a:effectRef>
          <a:fontRef idx="minor">
            <a:schemeClr val="tx1"/>
          </a:fontRef>
        </p:style>
      </p:cxnSp>
      <p:cxnSp>
        <p:nvCxnSpPr>
          <p:cNvPr id="372" name="Straight Arrow Connector 371"/>
          <p:cNvCxnSpPr>
            <a:stCxn id="137" idx="2"/>
          </p:cNvCxnSpPr>
          <p:nvPr/>
        </p:nvCxnSpPr>
        <p:spPr>
          <a:xfrm rot="5400000" flipH="1" flipV="1">
            <a:off x="7219659" y="2172593"/>
            <a:ext cx="444256" cy="1359282"/>
          </a:xfrm>
          <a:prstGeom prst="bentConnector3">
            <a:avLst>
              <a:gd name="adj1" fmla="val -572"/>
            </a:avLst>
          </a:prstGeom>
          <a:ln>
            <a:tailEnd type="stealth"/>
          </a:ln>
        </p:spPr>
        <p:style>
          <a:lnRef idx="1">
            <a:schemeClr val="dk1"/>
          </a:lnRef>
          <a:fillRef idx="0">
            <a:schemeClr val="dk1"/>
          </a:fillRef>
          <a:effectRef idx="0">
            <a:schemeClr val="dk1"/>
          </a:effectRef>
          <a:fontRef idx="minor">
            <a:schemeClr val="tx1"/>
          </a:fontRef>
        </p:style>
      </p:cxnSp>
      <p:cxnSp>
        <p:nvCxnSpPr>
          <p:cNvPr id="381" name="Straight Arrow Connector 380"/>
          <p:cNvCxnSpPr>
            <a:stCxn id="183" idx="3"/>
            <a:endCxn id="156" idx="1"/>
          </p:cNvCxnSpPr>
          <p:nvPr/>
        </p:nvCxnSpPr>
        <p:spPr>
          <a:xfrm flipV="1">
            <a:off x="6794342" y="1798021"/>
            <a:ext cx="1531275" cy="987241"/>
          </a:xfrm>
          <a:prstGeom prst="bentConnector3">
            <a:avLst>
              <a:gd name="adj1" fmla="val 31588"/>
            </a:avLst>
          </a:prstGeom>
          <a:ln>
            <a:tailEnd type="stealth"/>
          </a:ln>
        </p:spPr>
        <p:style>
          <a:lnRef idx="1">
            <a:schemeClr val="dk1"/>
          </a:lnRef>
          <a:fillRef idx="0">
            <a:schemeClr val="dk1"/>
          </a:fillRef>
          <a:effectRef idx="0">
            <a:schemeClr val="dk1"/>
          </a:effectRef>
          <a:fontRef idx="minor">
            <a:schemeClr val="tx1"/>
          </a:fontRef>
        </p:style>
      </p:cxnSp>
      <p:cxnSp>
        <p:nvCxnSpPr>
          <p:cNvPr id="386" name="Straight Arrow Connector 385"/>
          <p:cNvCxnSpPr>
            <a:stCxn id="182" idx="3"/>
            <a:endCxn id="154" idx="1"/>
          </p:cNvCxnSpPr>
          <p:nvPr/>
        </p:nvCxnSpPr>
        <p:spPr>
          <a:xfrm flipV="1">
            <a:off x="6546919" y="1255017"/>
            <a:ext cx="862497" cy="1430831"/>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sp>
        <p:nvSpPr>
          <p:cNvPr id="390" name="TextBox 389"/>
          <p:cNvSpPr txBox="1"/>
          <p:nvPr/>
        </p:nvSpPr>
        <p:spPr>
          <a:xfrm>
            <a:off x="726308" y="237790"/>
            <a:ext cx="3439724" cy="646331"/>
          </a:xfrm>
          <a:prstGeom prst="rect">
            <a:avLst/>
          </a:prstGeom>
          <a:noFill/>
        </p:spPr>
        <p:txBody>
          <a:bodyPr wrap="none" rtlCol="0">
            <a:spAutoFit/>
          </a:bodyPr>
          <a:lstStyle/>
          <a:p>
            <a:r>
              <a:rPr lang="en-US" dirty="0"/>
              <a:t>BEBAN PUNCAK SISTEM ISOLATED</a:t>
            </a:r>
          </a:p>
          <a:p>
            <a:r>
              <a:rPr lang="en-US" dirty="0"/>
              <a:t>UP3 SAMARINDA &amp; UP3 BONTANG</a:t>
            </a:r>
          </a:p>
        </p:txBody>
      </p:sp>
      <p:graphicFrame>
        <p:nvGraphicFramePr>
          <p:cNvPr id="154" name="Table 153"/>
          <p:cNvGraphicFramePr>
            <a:graphicFrameLocks noGrp="1"/>
          </p:cNvGraphicFramePr>
          <p:nvPr/>
        </p:nvGraphicFramePr>
        <p:xfrm>
          <a:off x="7409416" y="1124304"/>
          <a:ext cx="1300244" cy="261426"/>
        </p:xfrm>
        <a:graphic>
          <a:graphicData uri="http://schemas.openxmlformats.org/drawingml/2006/table">
            <a:tbl>
              <a:tblPr/>
              <a:tblGrid>
                <a:gridCol w="392527">
                  <a:extLst>
                    <a:ext uri="{9D8B030D-6E8A-4147-A177-3AD203B41FA5}">
                      <a16:colId xmlns:a16="http://schemas.microsoft.com/office/drawing/2014/main" val="20000"/>
                    </a:ext>
                  </a:extLst>
                </a:gridCol>
                <a:gridCol w="257595">
                  <a:extLst>
                    <a:ext uri="{9D8B030D-6E8A-4147-A177-3AD203B41FA5}">
                      <a16:colId xmlns:a16="http://schemas.microsoft.com/office/drawing/2014/main" val="20001"/>
                    </a:ext>
                  </a:extLst>
                </a:gridCol>
                <a:gridCol w="392527">
                  <a:extLst>
                    <a:ext uri="{9D8B030D-6E8A-4147-A177-3AD203B41FA5}">
                      <a16:colId xmlns:a16="http://schemas.microsoft.com/office/drawing/2014/main" val="20002"/>
                    </a:ext>
                  </a:extLst>
                </a:gridCol>
                <a:gridCol w="257595">
                  <a:extLst>
                    <a:ext uri="{9D8B030D-6E8A-4147-A177-3AD203B41FA5}">
                      <a16:colId xmlns:a16="http://schemas.microsoft.com/office/drawing/2014/main" val="20003"/>
                    </a:ext>
                  </a:extLst>
                </a:gridCol>
              </a:tblGrid>
              <a:tr h="112572">
                <a:tc gridSpan="4">
                  <a:txBody>
                    <a:bodyPr/>
                    <a:lstStyle/>
                    <a:p>
                      <a:pPr algn="ctr" fontAlgn="b"/>
                      <a:r>
                        <a:rPr lang="en-US" sz="700" b="1" i="0" u="none" strike="noStrike" dirty="0">
                          <a:solidFill>
                            <a:srgbClr val="000000"/>
                          </a:solidFill>
                          <a:effectLst/>
                          <a:latin typeface="Calibri" panose="020F0502020204030204" pitchFamily="34" charset="0"/>
                        </a:rPr>
                        <a:t>PLTD PENGADAN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5221">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151</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56" name="Table 155"/>
          <p:cNvGraphicFramePr>
            <a:graphicFrameLocks noGrp="1"/>
          </p:cNvGraphicFramePr>
          <p:nvPr/>
        </p:nvGraphicFramePr>
        <p:xfrm>
          <a:off x="8325617" y="1649244"/>
          <a:ext cx="1478422" cy="297554"/>
        </p:xfrm>
        <a:graphic>
          <a:graphicData uri="http://schemas.openxmlformats.org/drawingml/2006/table">
            <a:tbl>
              <a:tblPr/>
              <a:tblGrid>
                <a:gridCol w="446317">
                  <a:extLst>
                    <a:ext uri="{9D8B030D-6E8A-4147-A177-3AD203B41FA5}">
                      <a16:colId xmlns:a16="http://schemas.microsoft.com/office/drawing/2014/main" val="20000"/>
                    </a:ext>
                  </a:extLst>
                </a:gridCol>
                <a:gridCol w="292894">
                  <a:extLst>
                    <a:ext uri="{9D8B030D-6E8A-4147-A177-3AD203B41FA5}">
                      <a16:colId xmlns:a16="http://schemas.microsoft.com/office/drawing/2014/main" val="20001"/>
                    </a:ext>
                  </a:extLst>
                </a:gridCol>
                <a:gridCol w="446317">
                  <a:extLst>
                    <a:ext uri="{9D8B030D-6E8A-4147-A177-3AD203B41FA5}">
                      <a16:colId xmlns:a16="http://schemas.microsoft.com/office/drawing/2014/main" val="20002"/>
                    </a:ext>
                  </a:extLst>
                </a:gridCol>
                <a:gridCol w="292894">
                  <a:extLst>
                    <a:ext uri="{9D8B030D-6E8A-4147-A177-3AD203B41FA5}">
                      <a16:colId xmlns:a16="http://schemas.microsoft.com/office/drawing/2014/main" val="20003"/>
                    </a:ext>
                  </a:extLst>
                </a:gridCol>
              </a:tblGrid>
              <a:tr h="148777">
                <a:tc gridSpan="4">
                  <a:txBody>
                    <a:bodyPr/>
                    <a:lstStyle/>
                    <a:p>
                      <a:pPr algn="ctr" fontAlgn="b"/>
                      <a:r>
                        <a:rPr lang="en-US" sz="700" b="1" i="0" u="none" strike="noStrike" dirty="0">
                          <a:solidFill>
                            <a:srgbClr val="000000"/>
                          </a:solidFill>
                          <a:effectLst/>
                          <a:latin typeface="Calibri" panose="020F0502020204030204" pitchFamily="34" charset="0"/>
                        </a:rPr>
                        <a:t>PLTD KARANGAN</a:t>
                      </a:r>
                      <a:r>
                        <a:rPr lang="en-US" sz="700" b="1" i="0" u="none" strike="noStrike" baseline="0" dirty="0">
                          <a:solidFill>
                            <a:srgbClr val="000000"/>
                          </a:solidFill>
                          <a:effectLst/>
                          <a:latin typeface="Calibri" panose="020F0502020204030204" pitchFamily="34" charset="0"/>
                        </a:rPr>
                        <a:t> DALAM (24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8777">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770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352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59" name="Table 158"/>
          <p:cNvGraphicFramePr>
            <a:graphicFrameLocks noGrp="1"/>
          </p:cNvGraphicFramePr>
          <p:nvPr/>
        </p:nvGraphicFramePr>
        <p:xfrm>
          <a:off x="7538147" y="2363128"/>
          <a:ext cx="1306382" cy="250404"/>
        </p:xfrm>
        <a:graphic>
          <a:graphicData uri="http://schemas.openxmlformats.org/drawingml/2006/table">
            <a:tbl>
              <a:tblPr/>
              <a:tblGrid>
                <a:gridCol w="394380">
                  <a:extLst>
                    <a:ext uri="{9D8B030D-6E8A-4147-A177-3AD203B41FA5}">
                      <a16:colId xmlns:a16="http://schemas.microsoft.com/office/drawing/2014/main" val="20000"/>
                    </a:ext>
                  </a:extLst>
                </a:gridCol>
                <a:gridCol w="258811">
                  <a:extLst>
                    <a:ext uri="{9D8B030D-6E8A-4147-A177-3AD203B41FA5}">
                      <a16:colId xmlns:a16="http://schemas.microsoft.com/office/drawing/2014/main" val="20001"/>
                    </a:ext>
                  </a:extLst>
                </a:gridCol>
                <a:gridCol w="394380">
                  <a:extLst>
                    <a:ext uri="{9D8B030D-6E8A-4147-A177-3AD203B41FA5}">
                      <a16:colId xmlns:a16="http://schemas.microsoft.com/office/drawing/2014/main" val="20002"/>
                    </a:ext>
                  </a:extLst>
                </a:gridCol>
                <a:gridCol w="258811">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PANTUN (6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0" name="Table 159"/>
          <p:cNvGraphicFramePr>
            <a:graphicFrameLocks noGrp="1"/>
          </p:cNvGraphicFramePr>
          <p:nvPr/>
        </p:nvGraphicFramePr>
        <p:xfrm>
          <a:off x="9897357" y="2057630"/>
          <a:ext cx="1334522" cy="250404"/>
        </p:xfrm>
        <a:graphic>
          <a:graphicData uri="http://schemas.openxmlformats.org/drawingml/2006/table">
            <a:tbl>
              <a:tblPr/>
              <a:tblGrid>
                <a:gridCol w="402875">
                  <a:extLst>
                    <a:ext uri="{9D8B030D-6E8A-4147-A177-3AD203B41FA5}">
                      <a16:colId xmlns:a16="http://schemas.microsoft.com/office/drawing/2014/main" val="20000"/>
                    </a:ext>
                  </a:extLst>
                </a:gridCol>
                <a:gridCol w="264386">
                  <a:extLst>
                    <a:ext uri="{9D8B030D-6E8A-4147-A177-3AD203B41FA5}">
                      <a16:colId xmlns:a16="http://schemas.microsoft.com/office/drawing/2014/main" val="20001"/>
                    </a:ext>
                  </a:extLst>
                </a:gridCol>
                <a:gridCol w="402875">
                  <a:extLst>
                    <a:ext uri="{9D8B030D-6E8A-4147-A177-3AD203B41FA5}">
                      <a16:colId xmlns:a16="http://schemas.microsoft.com/office/drawing/2014/main" val="20002"/>
                    </a:ext>
                  </a:extLst>
                </a:gridCol>
                <a:gridCol w="264386">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LONG SEGAR (6</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175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1" name="Table 160"/>
          <p:cNvGraphicFramePr>
            <a:graphicFrameLocks noGrp="1"/>
          </p:cNvGraphicFramePr>
          <p:nvPr/>
        </p:nvGraphicFramePr>
        <p:xfrm>
          <a:off x="9897357" y="2589699"/>
          <a:ext cx="1334522" cy="250404"/>
        </p:xfrm>
        <a:graphic>
          <a:graphicData uri="http://schemas.openxmlformats.org/drawingml/2006/table">
            <a:tbl>
              <a:tblPr/>
              <a:tblGrid>
                <a:gridCol w="402875">
                  <a:extLst>
                    <a:ext uri="{9D8B030D-6E8A-4147-A177-3AD203B41FA5}">
                      <a16:colId xmlns:a16="http://schemas.microsoft.com/office/drawing/2014/main" val="20000"/>
                    </a:ext>
                  </a:extLst>
                </a:gridCol>
                <a:gridCol w="264386">
                  <a:extLst>
                    <a:ext uri="{9D8B030D-6E8A-4147-A177-3AD203B41FA5}">
                      <a16:colId xmlns:a16="http://schemas.microsoft.com/office/drawing/2014/main" val="20001"/>
                    </a:ext>
                  </a:extLst>
                </a:gridCol>
                <a:gridCol w="402875">
                  <a:extLst>
                    <a:ext uri="{9D8B030D-6E8A-4147-A177-3AD203B41FA5}">
                      <a16:colId xmlns:a16="http://schemas.microsoft.com/office/drawing/2014/main" val="20002"/>
                    </a:ext>
                  </a:extLst>
                </a:gridCol>
                <a:gridCol w="264386">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KAUBUN  (6</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326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3" name="Table 172"/>
          <p:cNvGraphicFramePr>
            <a:graphicFrameLocks noGrp="1"/>
          </p:cNvGraphicFramePr>
          <p:nvPr/>
        </p:nvGraphicFramePr>
        <p:xfrm>
          <a:off x="9930768" y="3081833"/>
          <a:ext cx="1367676" cy="250404"/>
        </p:xfrm>
        <a:graphic>
          <a:graphicData uri="http://schemas.openxmlformats.org/drawingml/2006/table">
            <a:tbl>
              <a:tblPr/>
              <a:tblGrid>
                <a:gridCol w="412884">
                  <a:extLst>
                    <a:ext uri="{9D8B030D-6E8A-4147-A177-3AD203B41FA5}">
                      <a16:colId xmlns:a16="http://schemas.microsoft.com/office/drawing/2014/main" val="20000"/>
                    </a:ext>
                  </a:extLst>
                </a:gridCol>
                <a:gridCol w="270954">
                  <a:extLst>
                    <a:ext uri="{9D8B030D-6E8A-4147-A177-3AD203B41FA5}">
                      <a16:colId xmlns:a16="http://schemas.microsoft.com/office/drawing/2014/main" val="20001"/>
                    </a:ext>
                  </a:extLst>
                </a:gridCol>
                <a:gridCol w="412884">
                  <a:extLst>
                    <a:ext uri="{9D8B030D-6E8A-4147-A177-3AD203B41FA5}">
                      <a16:colId xmlns:a16="http://schemas.microsoft.com/office/drawing/2014/main" val="20002"/>
                    </a:ext>
                  </a:extLst>
                </a:gridCol>
                <a:gridCol w="270954">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BATU AMPAR (12</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465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232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4" name="Table 173"/>
          <p:cNvGraphicFramePr>
            <a:graphicFrameLocks noGrp="1"/>
          </p:cNvGraphicFramePr>
          <p:nvPr/>
        </p:nvGraphicFramePr>
        <p:xfrm>
          <a:off x="9496667" y="3545330"/>
          <a:ext cx="1279282" cy="250404"/>
        </p:xfrm>
        <a:graphic>
          <a:graphicData uri="http://schemas.openxmlformats.org/drawingml/2006/table">
            <a:tbl>
              <a:tblPr/>
              <a:tblGrid>
                <a:gridCol w="386199">
                  <a:extLst>
                    <a:ext uri="{9D8B030D-6E8A-4147-A177-3AD203B41FA5}">
                      <a16:colId xmlns:a16="http://schemas.microsoft.com/office/drawing/2014/main" val="20000"/>
                    </a:ext>
                  </a:extLst>
                </a:gridCol>
                <a:gridCol w="253442">
                  <a:extLst>
                    <a:ext uri="{9D8B030D-6E8A-4147-A177-3AD203B41FA5}">
                      <a16:colId xmlns:a16="http://schemas.microsoft.com/office/drawing/2014/main" val="20001"/>
                    </a:ext>
                  </a:extLst>
                </a:gridCol>
                <a:gridCol w="386199">
                  <a:extLst>
                    <a:ext uri="{9D8B030D-6E8A-4147-A177-3AD203B41FA5}">
                      <a16:colId xmlns:a16="http://schemas.microsoft.com/office/drawing/2014/main" val="20002"/>
                    </a:ext>
                  </a:extLst>
                </a:gridCol>
                <a:gridCol w="253442">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GEMAR BARU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535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260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 name="Table 176"/>
          <p:cNvGraphicFramePr>
            <a:graphicFrameLocks noGrp="1"/>
          </p:cNvGraphicFramePr>
          <p:nvPr/>
        </p:nvGraphicFramePr>
        <p:xfrm>
          <a:off x="7435284" y="3552623"/>
          <a:ext cx="1247228" cy="250404"/>
        </p:xfrm>
        <a:graphic>
          <a:graphicData uri="http://schemas.openxmlformats.org/drawingml/2006/table">
            <a:tbl>
              <a:tblPr/>
              <a:tblGrid>
                <a:gridCol w="376522">
                  <a:extLst>
                    <a:ext uri="{9D8B030D-6E8A-4147-A177-3AD203B41FA5}">
                      <a16:colId xmlns:a16="http://schemas.microsoft.com/office/drawing/2014/main" val="20000"/>
                    </a:ext>
                  </a:extLst>
                </a:gridCol>
                <a:gridCol w="247092">
                  <a:extLst>
                    <a:ext uri="{9D8B030D-6E8A-4147-A177-3AD203B41FA5}">
                      <a16:colId xmlns:a16="http://schemas.microsoft.com/office/drawing/2014/main" val="20001"/>
                    </a:ext>
                  </a:extLst>
                </a:gridCol>
                <a:gridCol w="376522">
                  <a:extLst>
                    <a:ext uri="{9D8B030D-6E8A-4147-A177-3AD203B41FA5}">
                      <a16:colId xmlns:a16="http://schemas.microsoft.com/office/drawing/2014/main" val="20002"/>
                    </a:ext>
                  </a:extLst>
                </a:gridCol>
                <a:gridCol w="247092">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SENYIUR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370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235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4" name="Table 183"/>
          <p:cNvGraphicFramePr>
            <a:graphicFrameLocks noGrp="1"/>
          </p:cNvGraphicFramePr>
          <p:nvPr/>
        </p:nvGraphicFramePr>
        <p:xfrm>
          <a:off x="9027686" y="4158453"/>
          <a:ext cx="1240264" cy="250404"/>
        </p:xfrm>
        <a:graphic>
          <a:graphicData uri="http://schemas.openxmlformats.org/drawingml/2006/table">
            <a:tbl>
              <a:tblPr/>
              <a:tblGrid>
                <a:gridCol w="374420">
                  <a:extLst>
                    <a:ext uri="{9D8B030D-6E8A-4147-A177-3AD203B41FA5}">
                      <a16:colId xmlns:a16="http://schemas.microsoft.com/office/drawing/2014/main" val="20000"/>
                    </a:ext>
                  </a:extLst>
                </a:gridCol>
                <a:gridCol w="245712">
                  <a:extLst>
                    <a:ext uri="{9D8B030D-6E8A-4147-A177-3AD203B41FA5}">
                      <a16:colId xmlns:a16="http://schemas.microsoft.com/office/drawing/2014/main" val="20001"/>
                    </a:ext>
                  </a:extLst>
                </a:gridCol>
                <a:gridCol w="374420">
                  <a:extLst>
                    <a:ext uri="{9D8B030D-6E8A-4147-A177-3AD203B41FA5}">
                      <a16:colId xmlns:a16="http://schemas.microsoft.com/office/drawing/2014/main" val="20002"/>
                    </a:ext>
                  </a:extLst>
                </a:gridCol>
                <a:gridCol w="245712">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SEDULANG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368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7" name="Table 186"/>
          <p:cNvGraphicFramePr>
            <a:graphicFrameLocks noGrp="1"/>
          </p:cNvGraphicFramePr>
          <p:nvPr/>
        </p:nvGraphicFramePr>
        <p:xfrm>
          <a:off x="7409416" y="4188213"/>
          <a:ext cx="1295408" cy="250404"/>
        </p:xfrm>
        <a:graphic>
          <a:graphicData uri="http://schemas.openxmlformats.org/drawingml/2006/table">
            <a:tbl>
              <a:tblPr/>
              <a:tblGrid>
                <a:gridCol w="391067">
                  <a:extLst>
                    <a:ext uri="{9D8B030D-6E8A-4147-A177-3AD203B41FA5}">
                      <a16:colId xmlns:a16="http://schemas.microsoft.com/office/drawing/2014/main" val="20000"/>
                    </a:ext>
                  </a:extLst>
                </a:gridCol>
                <a:gridCol w="256637">
                  <a:extLst>
                    <a:ext uri="{9D8B030D-6E8A-4147-A177-3AD203B41FA5}">
                      <a16:colId xmlns:a16="http://schemas.microsoft.com/office/drawing/2014/main" val="20001"/>
                    </a:ext>
                  </a:extLst>
                </a:gridCol>
                <a:gridCol w="391067">
                  <a:extLst>
                    <a:ext uri="{9D8B030D-6E8A-4147-A177-3AD203B41FA5}">
                      <a16:colId xmlns:a16="http://schemas.microsoft.com/office/drawing/2014/main" val="20002"/>
                    </a:ext>
                  </a:extLst>
                </a:gridCol>
                <a:gridCol w="256637">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SIRAN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144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126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8" name="Table 187"/>
          <p:cNvGraphicFramePr>
            <a:graphicFrameLocks noGrp="1"/>
          </p:cNvGraphicFramePr>
          <p:nvPr/>
        </p:nvGraphicFramePr>
        <p:xfrm>
          <a:off x="8522994" y="4853055"/>
          <a:ext cx="1446486" cy="250404"/>
        </p:xfrm>
        <a:graphic>
          <a:graphicData uri="http://schemas.openxmlformats.org/drawingml/2006/table">
            <a:tbl>
              <a:tblPr/>
              <a:tblGrid>
                <a:gridCol w="436675">
                  <a:extLst>
                    <a:ext uri="{9D8B030D-6E8A-4147-A177-3AD203B41FA5}">
                      <a16:colId xmlns:a16="http://schemas.microsoft.com/office/drawing/2014/main" val="20000"/>
                    </a:ext>
                  </a:extLst>
                </a:gridCol>
                <a:gridCol w="286568">
                  <a:extLst>
                    <a:ext uri="{9D8B030D-6E8A-4147-A177-3AD203B41FA5}">
                      <a16:colId xmlns:a16="http://schemas.microsoft.com/office/drawing/2014/main" val="20001"/>
                    </a:ext>
                  </a:extLst>
                </a:gridCol>
                <a:gridCol w="436675">
                  <a:extLst>
                    <a:ext uri="{9D8B030D-6E8A-4147-A177-3AD203B41FA5}">
                      <a16:colId xmlns:a16="http://schemas.microsoft.com/office/drawing/2014/main" val="20002"/>
                    </a:ext>
                  </a:extLst>
                </a:gridCol>
                <a:gridCol w="286568">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PANTUAN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336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175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2" name="Table 191"/>
          <p:cNvGraphicFramePr>
            <a:graphicFrameLocks noGrp="1"/>
          </p:cNvGraphicFramePr>
          <p:nvPr/>
        </p:nvGraphicFramePr>
        <p:xfrm>
          <a:off x="6833686" y="4859042"/>
          <a:ext cx="1378408" cy="250404"/>
        </p:xfrm>
        <a:graphic>
          <a:graphicData uri="http://schemas.openxmlformats.org/drawingml/2006/table">
            <a:tbl>
              <a:tblPr/>
              <a:tblGrid>
                <a:gridCol w="416124">
                  <a:extLst>
                    <a:ext uri="{9D8B030D-6E8A-4147-A177-3AD203B41FA5}">
                      <a16:colId xmlns:a16="http://schemas.microsoft.com/office/drawing/2014/main" val="20000"/>
                    </a:ext>
                  </a:extLst>
                </a:gridCol>
                <a:gridCol w="273080">
                  <a:extLst>
                    <a:ext uri="{9D8B030D-6E8A-4147-A177-3AD203B41FA5}">
                      <a16:colId xmlns:a16="http://schemas.microsoft.com/office/drawing/2014/main" val="20001"/>
                    </a:ext>
                  </a:extLst>
                </a:gridCol>
                <a:gridCol w="416124">
                  <a:extLst>
                    <a:ext uri="{9D8B030D-6E8A-4147-A177-3AD203B41FA5}">
                      <a16:colId xmlns:a16="http://schemas.microsoft.com/office/drawing/2014/main" val="20002"/>
                    </a:ext>
                  </a:extLst>
                </a:gridCol>
                <a:gridCol w="273080">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SEMAYANG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318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185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6" name="Table 195"/>
          <p:cNvGraphicFramePr>
            <a:graphicFrameLocks noGrp="1"/>
          </p:cNvGraphicFramePr>
          <p:nvPr/>
        </p:nvGraphicFramePr>
        <p:xfrm>
          <a:off x="6402634" y="5259707"/>
          <a:ext cx="1214502" cy="250404"/>
        </p:xfrm>
        <a:graphic>
          <a:graphicData uri="http://schemas.openxmlformats.org/drawingml/2006/table">
            <a:tbl>
              <a:tblPr/>
              <a:tblGrid>
                <a:gridCol w="366642">
                  <a:extLst>
                    <a:ext uri="{9D8B030D-6E8A-4147-A177-3AD203B41FA5}">
                      <a16:colId xmlns:a16="http://schemas.microsoft.com/office/drawing/2014/main" val="20000"/>
                    </a:ext>
                  </a:extLst>
                </a:gridCol>
                <a:gridCol w="240609">
                  <a:extLst>
                    <a:ext uri="{9D8B030D-6E8A-4147-A177-3AD203B41FA5}">
                      <a16:colId xmlns:a16="http://schemas.microsoft.com/office/drawing/2014/main" val="20001"/>
                    </a:ext>
                  </a:extLst>
                </a:gridCol>
                <a:gridCol w="366642">
                  <a:extLst>
                    <a:ext uri="{9D8B030D-6E8A-4147-A177-3AD203B41FA5}">
                      <a16:colId xmlns:a16="http://schemas.microsoft.com/office/drawing/2014/main" val="20002"/>
                    </a:ext>
                  </a:extLst>
                </a:gridCol>
                <a:gridCol w="240609">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JANTUR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600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367</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8" name="Table 197"/>
          <p:cNvGraphicFramePr>
            <a:graphicFrameLocks noGrp="1"/>
          </p:cNvGraphicFramePr>
          <p:nvPr/>
        </p:nvGraphicFramePr>
        <p:xfrm>
          <a:off x="7039062" y="5739878"/>
          <a:ext cx="1339984" cy="250404"/>
        </p:xfrm>
        <a:graphic>
          <a:graphicData uri="http://schemas.openxmlformats.org/drawingml/2006/table">
            <a:tbl>
              <a:tblPr/>
              <a:tblGrid>
                <a:gridCol w="404524">
                  <a:extLst>
                    <a:ext uri="{9D8B030D-6E8A-4147-A177-3AD203B41FA5}">
                      <a16:colId xmlns:a16="http://schemas.microsoft.com/office/drawing/2014/main" val="20000"/>
                    </a:ext>
                  </a:extLst>
                </a:gridCol>
                <a:gridCol w="265468">
                  <a:extLst>
                    <a:ext uri="{9D8B030D-6E8A-4147-A177-3AD203B41FA5}">
                      <a16:colId xmlns:a16="http://schemas.microsoft.com/office/drawing/2014/main" val="20001"/>
                    </a:ext>
                  </a:extLst>
                </a:gridCol>
                <a:gridCol w="404524">
                  <a:extLst>
                    <a:ext uri="{9D8B030D-6E8A-4147-A177-3AD203B41FA5}">
                      <a16:colId xmlns:a16="http://schemas.microsoft.com/office/drawing/2014/main" val="20002"/>
                    </a:ext>
                  </a:extLst>
                </a:gridCol>
                <a:gridCol w="265468">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ALOH (6</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92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9" name="Table 198"/>
          <p:cNvGraphicFramePr>
            <a:graphicFrameLocks noGrp="1"/>
          </p:cNvGraphicFramePr>
          <p:nvPr/>
        </p:nvGraphicFramePr>
        <p:xfrm>
          <a:off x="2622550" y="5693309"/>
          <a:ext cx="1398098" cy="348087"/>
        </p:xfrm>
        <a:graphic>
          <a:graphicData uri="http://schemas.openxmlformats.org/drawingml/2006/table">
            <a:tbl>
              <a:tblPr/>
              <a:tblGrid>
                <a:gridCol w="422068">
                  <a:extLst>
                    <a:ext uri="{9D8B030D-6E8A-4147-A177-3AD203B41FA5}">
                      <a16:colId xmlns:a16="http://schemas.microsoft.com/office/drawing/2014/main" val="20000"/>
                    </a:ext>
                  </a:extLst>
                </a:gridCol>
                <a:gridCol w="276981">
                  <a:extLst>
                    <a:ext uri="{9D8B030D-6E8A-4147-A177-3AD203B41FA5}">
                      <a16:colId xmlns:a16="http://schemas.microsoft.com/office/drawing/2014/main" val="20001"/>
                    </a:ext>
                  </a:extLst>
                </a:gridCol>
                <a:gridCol w="422068">
                  <a:extLst>
                    <a:ext uri="{9D8B030D-6E8A-4147-A177-3AD203B41FA5}">
                      <a16:colId xmlns:a16="http://schemas.microsoft.com/office/drawing/2014/main" val="20002"/>
                    </a:ext>
                  </a:extLst>
                </a:gridCol>
                <a:gridCol w="276981">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KEDANG – BONGAN (12</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1.200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0" name="Table 199"/>
          <p:cNvGraphicFramePr>
            <a:graphicFrameLocks noGrp="1"/>
          </p:cNvGraphicFramePr>
          <p:nvPr/>
        </p:nvGraphicFramePr>
        <p:xfrm>
          <a:off x="2656628" y="5263065"/>
          <a:ext cx="1359014" cy="250404"/>
        </p:xfrm>
        <a:graphic>
          <a:graphicData uri="http://schemas.openxmlformats.org/drawingml/2006/table">
            <a:tbl>
              <a:tblPr/>
              <a:tblGrid>
                <a:gridCol w="410269">
                  <a:extLst>
                    <a:ext uri="{9D8B030D-6E8A-4147-A177-3AD203B41FA5}">
                      <a16:colId xmlns:a16="http://schemas.microsoft.com/office/drawing/2014/main" val="20000"/>
                    </a:ext>
                  </a:extLst>
                </a:gridCol>
                <a:gridCol w="269238">
                  <a:extLst>
                    <a:ext uri="{9D8B030D-6E8A-4147-A177-3AD203B41FA5}">
                      <a16:colId xmlns:a16="http://schemas.microsoft.com/office/drawing/2014/main" val="20001"/>
                    </a:ext>
                  </a:extLst>
                </a:gridCol>
                <a:gridCol w="410269">
                  <a:extLst>
                    <a:ext uri="{9D8B030D-6E8A-4147-A177-3AD203B41FA5}">
                      <a16:colId xmlns:a16="http://schemas.microsoft.com/office/drawing/2014/main" val="20002"/>
                    </a:ext>
                  </a:extLst>
                </a:gridCol>
                <a:gridCol w="269238">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PENYINGGAHAN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560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1" name="Table 200"/>
          <p:cNvGraphicFramePr>
            <a:graphicFrameLocks noGrp="1"/>
          </p:cNvGraphicFramePr>
          <p:nvPr/>
        </p:nvGraphicFramePr>
        <p:xfrm>
          <a:off x="2640023" y="4859042"/>
          <a:ext cx="1334320" cy="250404"/>
        </p:xfrm>
        <a:graphic>
          <a:graphicData uri="http://schemas.openxmlformats.org/drawingml/2006/table">
            <a:tbl>
              <a:tblPr/>
              <a:tblGrid>
                <a:gridCol w="402814">
                  <a:extLst>
                    <a:ext uri="{9D8B030D-6E8A-4147-A177-3AD203B41FA5}">
                      <a16:colId xmlns:a16="http://schemas.microsoft.com/office/drawing/2014/main" val="20000"/>
                    </a:ext>
                  </a:extLst>
                </a:gridCol>
                <a:gridCol w="264346">
                  <a:extLst>
                    <a:ext uri="{9D8B030D-6E8A-4147-A177-3AD203B41FA5}">
                      <a16:colId xmlns:a16="http://schemas.microsoft.com/office/drawing/2014/main" val="20001"/>
                    </a:ext>
                  </a:extLst>
                </a:gridCol>
                <a:gridCol w="402814">
                  <a:extLst>
                    <a:ext uri="{9D8B030D-6E8A-4147-A177-3AD203B41FA5}">
                      <a16:colId xmlns:a16="http://schemas.microsoft.com/office/drawing/2014/main" val="20002"/>
                    </a:ext>
                  </a:extLst>
                </a:gridCol>
                <a:gridCol w="264346">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TABISAQ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235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2" name="Table 201"/>
          <p:cNvGraphicFramePr>
            <a:graphicFrameLocks noGrp="1"/>
          </p:cNvGraphicFramePr>
          <p:nvPr/>
        </p:nvGraphicFramePr>
        <p:xfrm>
          <a:off x="507999" y="4520296"/>
          <a:ext cx="1266082" cy="250404"/>
        </p:xfrm>
        <a:graphic>
          <a:graphicData uri="http://schemas.openxmlformats.org/drawingml/2006/table">
            <a:tbl>
              <a:tblPr/>
              <a:tblGrid>
                <a:gridCol w="382214">
                  <a:extLst>
                    <a:ext uri="{9D8B030D-6E8A-4147-A177-3AD203B41FA5}">
                      <a16:colId xmlns:a16="http://schemas.microsoft.com/office/drawing/2014/main" val="20000"/>
                    </a:ext>
                  </a:extLst>
                </a:gridCol>
                <a:gridCol w="250827">
                  <a:extLst>
                    <a:ext uri="{9D8B030D-6E8A-4147-A177-3AD203B41FA5}">
                      <a16:colId xmlns:a16="http://schemas.microsoft.com/office/drawing/2014/main" val="20001"/>
                    </a:ext>
                  </a:extLst>
                </a:gridCol>
                <a:gridCol w="382214">
                  <a:extLst>
                    <a:ext uri="{9D8B030D-6E8A-4147-A177-3AD203B41FA5}">
                      <a16:colId xmlns:a16="http://schemas.microsoft.com/office/drawing/2014/main" val="20002"/>
                    </a:ext>
                  </a:extLst>
                </a:gridCol>
                <a:gridCol w="250827">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DILANG PUTI (6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192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3" name="Table 202"/>
          <p:cNvGraphicFramePr>
            <a:graphicFrameLocks noGrp="1"/>
          </p:cNvGraphicFramePr>
          <p:nvPr/>
        </p:nvGraphicFramePr>
        <p:xfrm>
          <a:off x="2509678" y="4112406"/>
          <a:ext cx="1537772" cy="250404"/>
        </p:xfrm>
        <a:graphic>
          <a:graphicData uri="http://schemas.openxmlformats.org/drawingml/2006/table">
            <a:tbl>
              <a:tblPr/>
              <a:tblGrid>
                <a:gridCol w="464233">
                  <a:extLst>
                    <a:ext uri="{9D8B030D-6E8A-4147-A177-3AD203B41FA5}">
                      <a16:colId xmlns:a16="http://schemas.microsoft.com/office/drawing/2014/main" val="20000"/>
                    </a:ext>
                  </a:extLst>
                </a:gridCol>
                <a:gridCol w="304653">
                  <a:extLst>
                    <a:ext uri="{9D8B030D-6E8A-4147-A177-3AD203B41FA5}">
                      <a16:colId xmlns:a16="http://schemas.microsoft.com/office/drawing/2014/main" val="20001"/>
                    </a:ext>
                  </a:extLst>
                </a:gridCol>
                <a:gridCol w="464233">
                  <a:extLst>
                    <a:ext uri="{9D8B030D-6E8A-4147-A177-3AD203B41FA5}">
                      <a16:colId xmlns:a16="http://schemas.microsoft.com/office/drawing/2014/main" val="20002"/>
                    </a:ext>
                  </a:extLst>
                </a:gridCol>
                <a:gridCol w="304653">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MUARA PAHU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382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4" name="Table 203"/>
          <p:cNvGraphicFramePr>
            <a:graphicFrameLocks noGrp="1"/>
          </p:cNvGraphicFramePr>
          <p:nvPr/>
        </p:nvGraphicFramePr>
        <p:xfrm>
          <a:off x="882651" y="3693594"/>
          <a:ext cx="1225236" cy="250404"/>
        </p:xfrm>
        <a:graphic>
          <a:graphicData uri="http://schemas.openxmlformats.org/drawingml/2006/table">
            <a:tbl>
              <a:tblPr/>
              <a:tblGrid>
                <a:gridCol w="369883">
                  <a:extLst>
                    <a:ext uri="{9D8B030D-6E8A-4147-A177-3AD203B41FA5}">
                      <a16:colId xmlns:a16="http://schemas.microsoft.com/office/drawing/2014/main" val="20000"/>
                    </a:ext>
                  </a:extLst>
                </a:gridCol>
                <a:gridCol w="242735">
                  <a:extLst>
                    <a:ext uri="{9D8B030D-6E8A-4147-A177-3AD203B41FA5}">
                      <a16:colId xmlns:a16="http://schemas.microsoft.com/office/drawing/2014/main" val="20001"/>
                    </a:ext>
                  </a:extLst>
                </a:gridCol>
                <a:gridCol w="369883">
                  <a:extLst>
                    <a:ext uri="{9D8B030D-6E8A-4147-A177-3AD203B41FA5}">
                      <a16:colId xmlns:a16="http://schemas.microsoft.com/office/drawing/2014/main" val="20002"/>
                    </a:ext>
                  </a:extLst>
                </a:gridCol>
                <a:gridCol w="242735">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KELUMPANG (6</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5" name="Table 204"/>
          <p:cNvGraphicFramePr>
            <a:graphicFrameLocks noGrp="1"/>
          </p:cNvGraphicFramePr>
          <p:nvPr/>
        </p:nvGraphicFramePr>
        <p:xfrm>
          <a:off x="391949" y="3184760"/>
          <a:ext cx="1382132" cy="250404"/>
        </p:xfrm>
        <a:graphic>
          <a:graphicData uri="http://schemas.openxmlformats.org/drawingml/2006/table">
            <a:tbl>
              <a:tblPr/>
              <a:tblGrid>
                <a:gridCol w="417248">
                  <a:extLst>
                    <a:ext uri="{9D8B030D-6E8A-4147-A177-3AD203B41FA5}">
                      <a16:colId xmlns:a16="http://schemas.microsoft.com/office/drawing/2014/main" val="20000"/>
                    </a:ext>
                  </a:extLst>
                </a:gridCol>
                <a:gridCol w="273818">
                  <a:extLst>
                    <a:ext uri="{9D8B030D-6E8A-4147-A177-3AD203B41FA5}">
                      <a16:colId xmlns:a16="http://schemas.microsoft.com/office/drawing/2014/main" val="20001"/>
                    </a:ext>
                  </a:extLst>
                </a:gridCol>
                <a:gridCol w="417248">
                  <a:extLst>
                    <a:ext uri="{9D8B030D-6E8A-4147-A177-3AD203B41FA5}">
                      <a16:colId xmlns:a16="http://schemas.microsoft.com/office/drawing/2014/main" val="20002"/>
                    </a:ext>
                  </a:extLst>
                </a:gridCol>
                <a:gridCol w="273818">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DATAH BILANG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864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328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7" name="Table 206"/>
          <p:cNvGraphicFramePr>
            <a:graphicFrameLocks noGrp="1"/>
          </p:cNvGraphicFramePr>
          <p:nvPr/>
        </p:nvGraphicFramePr>
        <p:xfrm>
          <a:off x="855414" y="2467834"/>
          <a:ext cx="1166562" cy="250404"/>
        </p:xfrm>
        <a:graphic>
          <a:graphicData uri="http://schemas.openxmlformats.org/drawingml/2006/table">
            <a:tbl>
              <a:tblPr/>
              <a:tblGrid>
                <a:gridCol w="352170">
                  <a:extLst>
                    <a:ext uri="{9D8B030D-6E8A-4147-A177-3AD203B41FA5}">
                      <a16:colId xmlns:a16="http://schemas.microsoft.com/office/drawing/2014/main" val="20000"/>
                    </a:ext>
                  </a:extLst>
                </a:gridCol>
                <a:gridCol w="231111">
                  <a:extLst>
                    <a:ext uri="{9D8B030D-6E8A-4147-A177-3AD203B41FA5}">
                      <a16:colId xmlns:a16="http://schemas.microsoft.com/office/drawing/2014/main" val="20001"/>
                    </a:ext>
                  </a:extLst>
                </a:gridCol>
                <a:gridCol w="352170">
                  <a:extLst>
                    <a:ext uri="{9D8B030D-6E8A-4147-A177-3AD203B41FA5}">
                      <a16:colId xmlns:a16="http://schemas.microsoft.com/office/drawing/2014/main" val="20002"/>
                    </a:ext>
                  </a:extLst>
                </a:gridCol>
                <a:gridCol w="231111">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TABANG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330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11" name="Table 210"/>
          <p:cNvGraphicFramePr>
            <a:graphicFrameLocks noGrp="1"/>
          </p:cNvGraphicFramePr>
          <p:nvPr/>
        </p:nvGraphicFramePr>
        <p:xfrm>
          <a:off x="628649" y="1869715"/>
          <a:ext cx="1253074" cy="250404"/>
        </p:xfrm>
        <a:graphic>
          <a:graphicData uri="http://schemas.openxmlformats.org/drawingml/2006/table">
            <a:tbl>
              <a:tblPr/>
              <a:tblGrid>
                <a:gridCol w="378287">
                  <a:extLst>
                    <a:ext uri="{9D8B030D-6E8A-4147-A177-3AD203B41FA5}">
                      <a16:colId xmlns:a16="http://schemas.microsoft.com/office/drawing/2014/main" val="20000"/>
                    </a:ext>
                  </a:extLst>
                </a:gridCol>
                <a:gridCol w="248250">
                  <a:extLst>
                    <a:ext uri="{9D8B030D-6E8A-4147-A177-3AD203B41FA5}">
                      <a16:colId xmlns:a16="http://schemas.microsoft.com/office/drawing/2014/main" val="20001"/>
                    </a:ext>
                  </a:extLst>
                </a:gridCol>
                <a:gridCol w="378287">
                  <a:extLst>
                    <a:ext uri="{9D8B030D-6E8A-4147-A177-3AD203B41FA5}">
                      <a16:colId xmlns:a16="http://schemas.microsoft.com/office/drawing/2014/main" val="20002"/>
                    </a:ext>
                  </a:extLst>
                </a:gridCol>
                <a:gridCol w="248250">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LONG PAHANGAI (6</a:t>
                      </a:r>
                      <a:r>
                        <a:rPr lang="en-US" sz="700" b="1" i="0" u="none" strike="noStrike" baseline="0" dirty="0">
                          <a:solidFill>
                            <a:srgbClr val="000000"/>
                          </a:solidFill>
                          <a:effectLst/>
                          <a:latin typeface="Calibri" panose="020F0502020204030204" pitchFamily="34" charset="0"/>
                        </a:rPr>
                        <a:t>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13" name="Table 212"/>
          <p:cNvGraphicFramePr>
            <a:graphicFrameLocks noGrp="1"/>
          </p:cNvGraphicFramePr>
          <p:nvPr/>
        </p:nvGraphicFramePr>
        <p:xfrm>
          <a:off x="2009841" y="1196049"/>
          <a:ext cx="1166562" cy="250404"/>
        </p:xfrm>
        <a:graphic>
          <a:graphicData uri="http://schemas.openxmlformats.org/drawingml/2006/table">
            <a:tbl>
              <a:tblPr/>
              <a:tblGrid>
                <a:gridCol w="352170">
                  <a:extLst>
                    <a:ext uri="{9D8B030D-6E8A-4147-A177-3AD203B41FA5}">
                      <a16:colId xmlns:a16="http://schemas.microsoft.com/office/drawing/2014/main" val="20000"/>
                    </a:ext>
                  </a:extLst>
                </a:gridCol>
                <a:gridCol w="231111">
                  <a:extLst>
                    <a:ext uri="{9D8B030D-6E8A-4147-A177-3AD203B41FA5}">
                      <a16:colId xmlns:a16="http://schemas.microsoft.com/office/drawing/2014/main" val="20001"/>
                    </a:ext>
                  </a:extLst>
                </a:gridCol>
                <a:gridCol w="352170">
                  <a:extLst>
                    <a:ext uri="{9D8B030D-6E8A-4147-A177-3AD203B41FA5}">
                      <a16:colId xmlns:a16="http://schemas.microsoft.com/office/drawing/2014/main" val="20002"/>
                    </a:ext>
                  </a:extLst>
                </a:gridCol>
                <a:gridCol w="231111">
                  <a:extLst>
                    <a:ext uri="{9D8B030D-6E8A-4147-A177-3AD203B41FA5}">
                      <a16:colId xmlns:a16="http://schemas.microsoft.com/office/drawing/2014/main" val="20003"/>
                    </a:ext>
                  </a:extLst>
                </a:gridCol>
              </a:tblGrid>
              <a:tr h="125202">
                <a:tc gridSpan="4">
                  <a:txBody>
                    <a:bodyPr/>
                    <a:lstStyle/>
                    <a:p>
                      <a:pPr algn="ctr" fontAlgn="b"/>
                      <a:r>
                        <a:rPr lang="en-US" sz="700" b="1" i="0" u="none" strike="noStrike" dirty="0">
                          <a:solidFill>
                            <a:srgbClr val="000000"/>
                          </a:solidFill>
                          <a:effectLst/>
                          <a:latin typeface="Calibri" panose="020F0502020204030204" pitchFamily="34" charset="0"/>
                        </a:rPr>
                        <a:t>PLTD LONG APARI</a:t>
                      </a:r>
                      <a:r>
                        <a:rPr lang="en-US" sz="700" b="1" i="0" u="none" strike="noStrike" baseline="0" dirty="0">
                          <a:solidFill>
                            <a:srgbClr val="000000"/>
                          </a:solidFill>
                          <a:effectLst/>
                          <a:latin typeface="Calibri" panose="020F0502020204030204" pitchFamily="34" charset="0"/>
                        </a:rPr>
                        <a:t> (6 Jam)</a:t>
                      </a:r>
                      <a:endParaRPr lang="en-US" sz="7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5202">
                <a:tc>
                  <a:txBody>
                    <a:bodyPr/>
                    <a:lstStyle/>
                    <a:p>
                      <a:pPr algn="ctr" fontAlgn="b"/>
                      <a:r>
                        <a:rPr lang="en-US" sz="7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480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70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6278108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913755" y="3451225"/>
            <a:ext cx="5452745" cy="718820"/>
          </a:xfrm>
        </p:spPr>
        <p:txBody>
          <a:bodyPr>
            <a:noAutofit/>
          </a:bodyPr>
          <a:lstStyle/>
          <a:p>
            <a:r>
              <a:rPr lang="en-US" sz="4800" dirty="0">
                <a:solidFill>
                  <a:schemeClr val="tx1"/>
                </a:solidFill>
              </a:rPr>
              <a:t>UIW KALTIMRA</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500" autoRev="1" fill="hold"/>
                                        <p:tgtEl>
                                          <p:spTgt spid="6">
                                            <p:txEl>
                                              <p:pRg st="0" end="0"/>
                                            </p:txEl>
                                          </p:spTgt>
                                        </p:tgtEl>
                                        <p:attrNameLst>
                                          <p:attrName>style.color</p:attrName>
                                        </p:attrNameLst>
                                      </p:cBhvr>
                                      <p:to>
                                        <p:clrVal>
                                          <a:schemeClr val="bg1"/>
                                        </p:clrVal>
                                      </p:to>
                                    </p:set>
                                    <p:set>
                                      <p:cBhvr>
                                        <p:cTn id="16" dur="500" autoRev="1" fill="hold"/>
                                        <p:tgtEl>
                                          <p:spTgt spid="6">
                                            <p:txEl>
                                              <p:pRg st="0" end="0"/>
                                            </p:txEl>
                                          </p:spTgt>
                                        </p:tgtEl>
                                        <p:attrNameLst>
                                          <p:attrName>fillcolor</p:attrName>
                                        </p:attrNameLst>
                                      </p:cBhvr>
                                      <p:to>
                                        <p:clrVal>
                                          <a:schemeClr val="bg1"/>
                                        </p:clrVal>
                                      </p:to>
                                    </p:set>
                                    <p:set>
                                      <p:cBhvr>
                                        <p:cTn id="17" dur="50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9567" y="6356356"/>
            <a:ext cx="2743200" cy="365125"/>
          </a:xfrm>
          <a:prstGeom prst="rect">
            <a:avLst/>
          </a:prstGeom>
        </p:spPr>
        <p:txBody>
          <a:bodyPr/>
          <a:lstStyle/>
          <a:p>
            <a:pPr algn="r"/>
            <a:fld id="{87DEDD7D-33E7-41EE-86D6-4E46DC6CDBCE}" type="slidenum">
              <a:rPr lang="en-ID" sz="1400" smtClean="0">
                <a:solidFill>
                  <a:schemeClr val="bg1"/>
                </a:solidFill>
                <a:latin typeface="Arial" panose="020B0604020202020204" pitchFamily="34" charset="0"/>
                <a:cs typeface="Arial" panose="020B0604020202020204" pitchFamily="34" charset="0"/>
              </a:rPr>
              <a:pPr algn="r"/>
              <a:t>20</a:t>
            </a:fld>
            <a:endParaRPr lang="en-ID" sz="1400" dirty="0">
              <a:solidFill>
                <a:schemeClr val="bg1"/>
              </a:solidFill>
              <a:latin typeface="Arial" panose="020B0604020202020204" pitchFamily="34" charset="0"/>
              <a:cs typeface="Arial" panose="020B0604020202020204" pitchFamily="34" charset="0"/>
            </a:endParaRPr>
          </a:p>
        </p:txBody>
      </p:sp>
      <p:grpSp>
        <p:nvGrpSpPr>
          <p:cNvPr id="19" name="Group 18"/>
          <p:cNvGrpSpPr/>
          <p:nvPr/>
        </p:nvGrpSpPr>
        <p:grpSpPr>
          <a:xfrm>
            <a:off x="3587067" y="337722"/>
            <a:ext cx="4213907" cy="5491577"/>
            <a:chOff x="3587067" y="337722"/>
            <a:chExt cx="4213907" cy="549157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067" y="365823"/>
              <a:ext cx="4213907" cy="5463476"/>
            </a:xfrm>
            <a:prstGeom prst="rect">
              <a:avLst/>
            </a:prstGeom>
          </p:spPr>
        </p:pic>
        <p:pic>
          <p:nvPicPr>
            <p:cNvPr id="138" name="Picture 13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12221" y="3269350"/>
              <a:ext cx="88555" cy="134047"/>
            </a:xfrm>
            <a:prstGeom prst="rect">
              <a:avLst/>
            </a:prstGeom>
          </p:spPr>
        </p:pic>
        <p:pic>
          <p:nvPicPr>
            <p:cNvPr id="137" name="Picture 13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717868" y="2940315"/>
              <a:ext cx="88555" cy="134047"/>
            </a:xfrm>
            <a:prstGeom prst="rect">
              <a:avLst/>
            </a:prstGeom>
          </p:spPr>
        </p:pic>
        <p:pic>
          <p:nvPicPr>
            <p:cNvPr id="136" name="Picture 13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409416" y="1940177"/>
              <a:ext cx="88555" cy="134047"/>
            </a:xfrm>
            <a:prstGeom prst="rect">
              <a:avLst/>
            </a:prstGeom>
          </p:spPr>
        </p:pic>
        <p:pic>
          <p:nvPicPr>
            <p:cNvPr id="163" name="Picture 16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119539" y="1882632"/>
              <a:ext cx="88555" cy="134047"/>
            </a:xfrm>
            <a:prstGeom prst="rect">
              <a:avLst/>
            </a:prstGeom>
          </p:spPr>
        </p:pic>
        <p:pic>
          <p:nvPicPr>
            <p:cNvPr id="164" name="Picture 16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225369" y="1110066"/>
              <a:ext cx="88555" cy="134047"/>
            </a:xfrm>
            <a:prstGeom prst="rect">
              <a:avLst/>
            </a:prstGeom>
          </p:spPr>
        </p:pic>
        <p:pic>
          <p:nvPicPr>
            <p:cNvPr id="165" name="Picture 16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572955" y="817513"/>
              <a:ext cx="88555" cy="134047"/>
            </a:xfrm>
            <a:prstGeom prst="rect">
              <a:avLst/>
            </a:prstGeom>
          </p:spPr>
        </p:pic>
        <p:pic>
          <p:nvPicPr>
            <p:cNvPr id="166" name="Picture 16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06625" y="543137"/>
              <a:ext cx="88555" cy="134047"/>
            </a:xfrm>
            <a:prstGeom prst="rect">
              <a:avLst/>
            </a:prstGeom>
          </p:spPr>
        </p:pic>
        <p:pic>
          <p:nvPicPr>
            <p:cNvPr id="167" name="Picture 16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739812" y="365823"/>
              <a:ext cx="88555" cy="134047"/>
            </a:xfrm>
            <a:prstGeom prst="rect">
              <a:avLst/>
            </a:prstGeom>
          </p:spPr>
        </p:pic>
        <p:pic>
          <p:nvPicPr>
            <p:cNvPr id="168" name="Picture 16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060562" y="703900"/>
              <a:ext cx="88555" cy="134047"/>
            </a:xfrm>
            <a:prstGeom prst="rect">
              <a:avLst/>
            </a:prstGeom>
          </p:spPr>
        </p:pic>
        <p:pic>
          <p:nvPicPr>
            <p:cNvPr id="169" name="Picture 16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204525" y="899777"/>
              <a:ext cx="88555" cy="134047"/>
            </a:xfrm>
            <a:prstGeom prst="rect">
              <a:avLst/>
            </a:prstGeom>
          </p:spPr>
        </p:pic>
        <p:pic>
          <p:nvPicPr>
            <p:cNvPr id="170" name="Picture 16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064894" y="891483"/>
              <a:ext cx="88555" cy="134047"/>
            </a:xfrm>
            <a:prstGeom prst="rect">
              <a:avLst/>
            </a:prstGeom>
          </p:spPr>
        </p:pic>
        <p:pic>
          <p:nvPicPr>
            <p:cNvPr id="171" name="Picture 17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545817" y="2439334"/>
              <a:ext cx="88555" cy="134047"/>
            </a:xfrm>
            <a:prstGeom prst="rect">
              <a:avLst/>
            </a:prstGeom>
          </p:spPr>
        </p:pic>
        <p:pic>
          <p:nvPicPr>
            <p:cNvPr id="172" name="Picture 17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016421" y="1536113"/>
              <a:ext cx="88555" cy="134047"/>
            </a:xfrm>
            <a:prstGeom prst="rect">
              <a:avLst/>
            </a:prstGeom>
          </p:spPr>
        </p:pic>
        <p:pic>
          <p:nvPicPr>
            <p:cNvPr id="175" name="Picture 17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013406" y="1949655"/>
              <a:ext cx="88555" cy="134047"/>
            </a:xfrm>
            <a:prstGeom prst="rect">
              <a:avLst/>
            </a:prstGeom>
          </p:spPr>
        </p:pic>
        <p:pic>
          <p:nvPicPr>
            <p:cNvPr id="176" name="Picture 17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37803" y="2045240"/>
              <a:ext cx="88555" cy="134047"/>
            </a:xfrm>
            <a:prstGeom prst="rect">
              <a:avLst/>
            </a:prstGeom>
          </p:spPr>
        </p:pic>
        <p:pic>
          <p:nvPicPr>
            <p:cNvPr id="178" name="Picture 17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642274" y="2421306"/>
              <a:ext cx="88555" cy="134047"/>
            </a:xfrm>
            <a:prstGeom prst="rect">
              <a:avLst/>
            </a:prstGeom>
          </p:spPr>
        </p:pic>
        <p:pic>
          <p:nvPicPr>
            <p:cNvPr id="179" name="Picture 17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320861" y="2682182"/>
              <a:ext cx="88555" cy="134047"/>
            </a:xfrm>
            <a:prstGeom prst="rect">
              <a:avLst/>
            </a:prstGeom>
          </p:spPr>
        </p:pic>
        <p:pic>
          <p:nvPicPr>
            <p:cNvPr id="180" name="Picture 17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7533790" y="2833429"/>
              <a:ext cx="88555" cy="134047"/>
            </a:xfrm>
            <a:prstGeom prst="rect">
              <a:avLst/>
            </a:prstGeom>
          </p:spPr>
        </p:pic>
        <p:pic>
          <p:nvPicPr>
            <p:cNvPr id="181" name="Picture 18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343773" y="2324679"/>
              <a:ext cx="88555" cy="134047"/>
            </a:xfrm>
            <a:prstGeom prst="rect">
              <a:avLst/>
            </a:prstGeom>
          </p:spPr>
        </p:pic>
        <p:pic>
          <p:nvPicPr>
            <p:cNvPr id="182" name="Picture 18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458364" y="2618824"/>
              <a:ext cx="88555" cy="134047"/>
            </a:xfrm>
            <a:prstGeom prst="rect">
              <a:avLst/>
            </a:prstGeom>
          </p:spPr>
        </p:pic>
        <p:pic>
          <p:nvPicPr>
            <p:cNvPr id="183" name="Picture 18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705787" y="2718238"/>
              <a:ext cx="88555" cy="134047"/>
            </a:xfrm>
            <a:prstGeom prst="rect">
              <a:avLst/>
            </a:prstGeom>
          </p:spPr>
        </p:pic>
        <p:pic>
          <p:nvPicPr>
            <p:cNvPr id="185" name="Picture 18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3974343" y="3192522"/>
              <a:ext cx="88555" cy="134047"/>
            </a:xfrm>
            <a:prstGeom prst="rect">
              <a:avLst/>
            </a:prstGeom>
          </p:spPr>
        </p:pic>
        <p:pic>
          <p:nvPicPr>
            <p:cNvPr id="189" name="Picture 18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249309" y="3050713"/>
              <a:ext cx="88555" cy="134047"/>
            </a:xfrm>
            <a:prstGeom prst="rect">
              <a:avLst/>
            </a:prstGeom>
          </p:spPr>
        </p:pic>
        <p:pic>
          <p:nvPicPr>
            <p:cNvPr id="190" name="Picture 189"/>
            <p:cNvPicPr>
              <a:picLocks noChangeAspect="1"/>
            </p:cNvPicPr>
            <p:nvPr/>
          </p:nvPicPr>
          <p:blipFill rotWithShape="1">
            <a:blip r:embed="rId6">
              <a:extLst>
                <a:ext uri="{BEBA8EAE-BF5A-486C-A8C5-ECC9F3942E4B}">
                  <a14:imgProps xmlns:a14="http://schemas.microsoft.com/office/drawing/2010/main">
                    <a14:imgLayer r:embed="rId5">
                      <a14:imgEffect>
                        <a14:backgroundRemoval t="10000" b="90000" l="10000" r="90000"/>
                      </a14:imgEffect>
                      <a14:imgEffect>
                        <a14:sharpenSoften amount="-50000"/>
                      </a14:imgEffect>
                      <a14:imgEffect>
                        <a14:colorTemperature colorTemp="11200"/>
                      </a14:imgEffect>
                    </a14:imgLayer>
                  </a14:imgProps>
                </a:ext>
              </a:extLst>
            </a:blip>
            <a:srcRect l="9102" t="14235" r="75078" b="21249"/>
            <a:stretch/>
          </p:blipFill>
          <p:spPr>
            <a:xfrm>
              <a:off x="6456208" y="4243330"/>
              <a:ext cx="88555" cy="134047"/>
            </a:xfrm>
            <a:prstGeom prst="rect">
              <a:avLst/>
            </a:prstGeom>
          </p:spPr>
        </p:pic>
        <p:pic>
          <p:nvPicPr>
            <p:cNvPr id="191" name="Picture 19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28367" y="3263579"/>
              <a:ext cx="88555" cy="134047"/>
            </a:xfrm>
            <a:prstGeom prst="rect">
              <a:avLst/>
            </a:prstGeom>
          </p:spPr>
        </p:pic>
        <p:pic>
          <p:nvPicPr>
            <p:cNvPr id="193" name="Picture 19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22397" y="3527727"/>
              <a:ext cx="88555" cy="134047"/>
            </a:xfrm>
            <a:prstGeom prst="rect">
              <a:avLst/>
            </a:prstGeom>
          </p:spPr>
        </p:pic>
        <p:pic>
          <p:nvPicPr>
            <p:cNvPr id="195" name="Picture 19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994794" y="3290360"/>
              <a:ext cx="88555" cy="134047"/>
            </a:xfrm>
            <a:prstGeom prst="rect">
              <a:avLst/>
            </a:prstGeom>
          </p:spPr>
        </p:pic>
        <p:pic>
          <p:nvPicPr>
            <p:cNvPr id="197" name="Picture 19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6005075" y="3079550"/>
              <a:ext cx="88555" cy="134047"/>
            </a:xfrm>
            <a:prstGeom prst="rect">
              <a:avLst/>
            </a:prstGeom>
          </p:spPr>
        </p:pic>
        <p:pic>
          <p:nvPicPr>
            <p:cNvPr id="257" name="Picture 25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336273" y="3313537"/>
              <a:ext cx="88555" cy="134047"/>
            </a:xfrm>
            <a:prstGeom prst="rect">
              <a:avLst/>
            </a:prstGeom>
          </p:spPr>
        </p:pic>
        <p:pic>
          <p:nvPicPr>
            <p:cNvPr id="258" name="Picture 25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364947" y="4027522"/>
              <a:ext cx="88555" cy="134047"/>
            </a:xfrm>
            <a:prstGeom prst="rect">
              <a:avLst/>
            </a:prstGeom>
          </p:spPr>
        </p:pic>
        <p:pic>
          <p:nvPicPr>
            <p:cNvPr id="259" name="Picture 25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134026" y="4322225"/>
              <a:ext cx="88555" cy="134047"/>
            </a:xfrm>
            <a:prstGeom prst="rect">
              <a:avLst/>
            </a:prstGeom>
          </p:spPr>
        </p:pic>
        <p:pic>
          <p:nvPicPr>
            <p:cNvPr id="260" name="Picture 259"/>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259823" y="4204968"/>
              <a:ext cx="88555" cy="134047"/>
            </a:xfrm>
            <a:prstGeom prst="rect">
              <a:avLst/>
            </a:prstGeom>
          </p:spPr>
        </p:pic>
        <p:pic>
          <p:nvPicPr>
            <p:cNvPr id="261" name="Picture 260"/>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453433" y="4083895"/>
              <a:ext cx="88555" cy="134047"/>
            </a:xfrm>
            <a:prstGeom prst="rect">
              <a:avLst/>
            </a:prstGeom>
          </p:spPr>
        </p:pic>
        <p:pic>
          <p:nvPicPr>
            <p:cNvPr id="262" name="Picture 261"/>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570065" y="4216632"/>
              <a:ext cx="88555" cy="134047"/>
            </a:xfrm>
            <a:prstGeom prst="rect">
              <a:avLst/>
            </a:prstGeom>
          </p:spPr>
        </p:pic>
        <p:pic>
          <p:nvPicPr>
            <p:cNvPr id="263" name="Picture 262"/>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816171" y="3988874"/>
              <a:ext cx="88555" cy="134047"/>
            </a:xfrm>
            <a:prstGeom prst="rect">
              <a:avLst/>
            </a:prstGeom>
          </p:spPr>
        </p:pic>
        <p:pic>
          <p:nvPicPr>
            <p:cNvPr id="264" name="Picture 263"/>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677509" y="4176307"/>
              <a:ext cx="88555" cy="134047"/>
            </a:xfrm>
            <a:prstGeom prst="rect">
              <a:avLst/>
            </a:prstGeom>
          </p:spPr>
        </p:pic>
        <p:pic>
          <p:nvPicPr>
            <p:cNvPr id="265" name="Picture 26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991127" y="3687024"/>
              <a:ext cx="88555" cy="134047"/>
            </a:xfrm>
            <a:prstGeom prst="rect">
              <a:avLst/>
            </a:prstGeom>
          </p:spPr>
        </p:pic>
        <p:pic>
          <p:nvPicPr>
            <p:cNvPr id="266" name="Picture 265"/>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794038" y="3846044"/>
              <a:ext cx="88555" cy="134047"/>
            </a:xfrm>
            <a:prstGeom prst="rect">
              <a:avLst/>
            </a:prstGeom>
          </p:spPr>
        </p:pic>
        <p:pic>
          <p:nvPicPr>
            <p:cNvPr id="268" name="Picture 267"/>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193394" y="3821071"/>
              <a:ext cx="88555" cy="134047"/>
            </a:xfrm>
            <a:prstGeom prst="rect">
              <a:avLst/>
            </a:prstGeom>
          </p:spPr>
        </p:pic>
        <p:pic>
          <p:nvPicPr>
            <p:cNvPr id="269" name="Picture 268"/>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4852303" y="3576629"/>
              <a:ext cx="88555" cy="134047"/>
            </a:xfrm>
            <a:prstGeom prst="rect">
              <a:avLst/>
            </a:prstGeom>
          </p:spPr>
        </p:pic>
        <p:sp>
          <p:nvSpPr>
            <p:cNvPr id="300" name="Oval 299"/>
            <p:cNvSpPr/>
            <p:nvPr/>
          </p:nvSpPr>
          <p:spPr>
            <a:xfrm>
              <a:off x="7138856" y="189872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1" name="Oval 300"/>
            <p:cNvSpPr/>
            <p:nvPr/>
          </p:nvSpPr>
          <p:spPr>
            <a:xfrm>
              <a:off x="7107829" y="251663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7107829" y="251663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4" name="Oval 303"/>
            <p:cNvSpPr/>
            <p:nvPr/>
          </p:nvSpPr>
          <p:spPr>
            <a:xfrm>
              <a:off x="6890170" y="53228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5" name="Oval 304"/>
            <p:cNvSpPr/>
            <p:nvPr/>
          </p:nvSpPr>
          <p:spPr>
            <a:xfrm>
              <a:off x="6813217" y="48139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6" name="Oval 305"/>
            <p:cNvSpPr/>
            <p:nvPr/>
          </p:nvSpPr>
          <p:spPr>
            <a:xfrm>
              <a:off x="6692768" y="53190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7" name="Oval 306"/>
            <p:cNvSpPr/>
            <p:nvPr/>
          </p:nvSpPr>
          <p:spPr>
            <a:xfrm>
              <a:off x="6324670" y="5586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09" name="Oval 308"/>
            <p:cNvSpPr/>
            <p:nvPr/>
          </p:nvSpPr>
          <p:spPr>
            <a:xfrm>
              <a:off x="5761022" y="38255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2" name="Oval 311"/>
            <p:cNvSpPr/>
            <p:nvPr/>
          </p:nvSpPr>
          <p:spPr>
            <a:xfrm>
              <a:off x="5079782" y="71937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3" name="Oval 312"/>
            <p:cNvSpPr/>
            <p:nvPr/>
          </p:nvSpPr>
          <p:spPr>
            <a:xfrm>
              <a:off x="5221755" y="91491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4" name="Oval 313"/>
            <p:cNvSpPr/>
            <p:nvPr/>
          </p:nvSpPr>
          <p:spPr>
            <a:xfrm>
              <a:off x="5084419" y="90482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7" name="Oval 316"/>
            <p:cNvSpPr/>
            <p:nvPr/>
          </p:nvSpPr>
          <p:spPr>
            <a:xfrm>
              <a:off x="6810675" y="96086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18" name="Oval 317"/>
            <p:cNvSpPr/>
            <p:nvPr/>
          </p:nvSpPr>
          <p:spPr>
            <a:xfrm>
              <a:off x="6638310" y="112890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0" name="Oval 319"/>
            <p:cNvSpPr/>
            <p:nvPr/>
          </p:nvSpPr>
          <p:spPr>
            <a:xfrm>
              <a:off x="6244590" y="112430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5" name="Oval 324"/>
            <p:cNvSpPr/>
            <p:nvPr/>
          </p:nvSpPr>
          <p:spPr>
            <a:xfrm>
              <a:off x="6033547" y="154760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7" name="Oval 326"/>
            <p:cNvSpPr/>
            <p:nvPr/>
          </p:nvSpPr>
          <p:spPr>
            <a:xfrm>
              <a:off x="7034616" y="196607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8" name="Oval 327"/>
            <p:cNvSpPr/>
            <p:nvPr/>
          </p:nvSpPr>
          <p:spPr>
            <a:xfrm>
              <a:off x="6356499" y="20576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29" name="Oval 328"/>
            <p:cNvSpPr/>
            <p:nvPr/>
          </p:nvSpPr>
          <p:spPr>
            <a:xfrm>
              <a:off x="6361981" y="234228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0" name="Oval 329"/>
            <p:cNvSpPr/>
            <p:nvPr/>
          </p:nvSpPr>
          <p:spPr>
            <a:xfrm>
              <a:off x="6659652" y="243891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1" name="Oval 330"/>
            <p:cNvSpPr/>
            <p:nvPr/>
          </p:nvSpPr>
          <p:spPr>
            <a:xfrm>
              <a:off x="6477417" y="263276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2" name="Oval 331"/>
            <p:cNvSpPr/>
            <p:nvPr/>
          </p:nvSpPr>
          <p:spPr>
            <a:xfrm>
              <a:off x="6725039" y="273371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3" name="Oval 332"/>
            <p:cNvSpPr/>
            <p:nvPr/>
          </p:nvSpPr>
          <p:spPr>
            <a:xfrm>
              <a:off x="7340081" y="269565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4" name="Oval 333"/>
            <p:cNvSpPr/>
            <p:nvPr/>
          </p:nvSpPr>
          <p:spPr>
            <a:xfrm>
              <a:off x="7551020" y="284677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7" name="Oval 336"/>
            <p:cNvSpPr/>
            <p:nvPr/>
          </p:nvSpPr>
          <p:spPr>
            <a:xfrm>
              <a:off x="4564420" y="245872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8" name="Oval 337"/>
            <p:cNvSpPr/>
            <p:nvPr/>
          </p:nvSpPr>
          <p:spPr>
            <a:xfrm>
              <a:off x="4268529" y="306618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39" name="Oval 338"/>
            <p:cNvSpPr/>
            <p:nvPr/>
          </p:nvSpPr>
          <p:spPr>
            <a:xfrm>
              <a:off x="3993563" y="3208128"/>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1" name="Oval 340"/>
            <p:cNvSpPr/>
            <p:nvPr/>
          </p:nvSpPr>
          <p:spPr>
            <a:xfrm>
              <a:off x="5355493" y="332634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2" name="Oval 341"/>
            <p:cNvSpPr/>
            <p:nvPr/>
          </p:nvSpPr>
          <p:spPr>
            <a:xfrm>
              <a:off x="6024294" y="309715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3" name="Oval 342"/>
            <p:cNvSpPr/>
            <p:nvPr/>
          </p:nvSpPr>
          <p:spPr>
            <a:xfrm>
              <a:off x="5849577" y="32797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4" name="Oval 343"/>
            <p:cNvSpPr/>
            <p:nvPr/>
          </p:nvSpPr>
          <p:spPr>
            <a:xfrm>
              <a:off x="6015384" y="33044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6" name="Oval 345"/>
            <p:cNvSpPr/>
            <p:nvPr/>
          </p:nvSpPr>
          <p:spPr>
            <a:xfrm>
              <a:off x="5841420" y="354533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7" name="Oval 346"/>
            <p:cNvSpPr/>
            <p:nvPr/>
          </p:nvSpPr>
          <p:spPr>
            <a:xfrm>
              <a:off x="6010479" y="3700309"/>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48" name="Oval 347"/>
            <p:cNvSpPr/>
            <p:nvPr/>
          </p:nvSpPr>
          <p:spPr>
            <a:xfrm>
              <a:off x="6473438" y="425667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1" name="Oval 350"/>
            <p:cNvSpPr/>
            <p:nvPr/>
          </p:nvSpPr>
          <p:spPr>
            <a:xfrm>
              <a:off x="5153449" y="43367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2" name="Oval 351"/>
            <p:cNvSpPr/>
            <p:nvPr/>
          </p:nvSpPr>
          <p:spPr>
            <a:xfrm>
              <a:off x="5278765" y="4216632"/>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4" name="Oval 353"/>
            <p:cNvSpPr/>
            <p:nvPr/>
          </p:nvSpPr>
          <p:spPr>
            <a:xfrm>
              <a:off x="5588730" y="4232167"/>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5" name="Oval 354"/>
            <p:cNvSpPr/>
            <p:nvPr/>
          </p:nvSpPr>
          <p:spPr>
            <a:xfrm>
              <a:off x="5696729" y="4193859"/>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7" name="Oval 356"/>
            <p:cNvSpPr/>
            <p:nvPr/>
          </p:nvSpPr>
          <p:spPr>
            <a:xfrm>
              <a:off x="5835283" y="400346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8" name="Oval 357"/>
            <p:cNvSpPr/>
            <p:nvPr/>
          </p:nvSpPr>
          <p:spPr>
            <a:xfrm>
              <a:off x="5813954" y="386338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59" name="Oval 358"/>
            <p:cNvSpPr/>
            <p:nvPr/>
          </p:nvSpPr>
          <p:spPr>
            <a:xfrm>
              <a:off x="5473416" y="4097390"/>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0" name="Oval 359"/>
            <p:cNvSpPr/>
            <p:nvPr/>
          </p:nvSpPr>
          <p:spPr>
            <a:xfrm>
              <a:off x="5383496" y="4041016"/>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2" name="Oval 361"/>
            <p:cNvSpPr/>
            <p:nvPr/>
          </p:nvSpPr>
          <p:spPr>
            <a:xfrm>
              <a:off x="5213688" y="383639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64" name="Oval 363"/>
            <p:cNvSpPr/>
            <p:nvPr/>
          </p:nvSpPr>
          <p:spPr>
            <a:xfrm>
              <a:off x="4871523" y="3592103"/>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pic>
          <p:nvPicPr>
            <p:cNvPr id="375" name="Picture 374"/>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102" t="14235" r="75078" b="21249"/>
            <a:stretch/>
          </p:blipFill>
          <p:spPr>
            <a:xfrm>
              <a:off x="5591614" y="4087389"/>
              <a:ext cx="88555" cy="134047"/>
            </a:xfrm>
            <a:prstGeom prst="rect">
              <a:avLst/>
            </a:prstGeom>
          </p:spPr>
        </p:pic>
        <p:sp>
          <p:nvSpPr>
            <p:cNvPr id="377" name="Oval 376"/>
            <p:cNvSpPr/>
            <p:nvPr/>
          </p:nvSpPr>
          <p:spPr>
            <a:xfrm>
              <a:off x="5611597" y="410088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88" name="Oval 387"/>
            <p:cNvSpPr/>
            <p:nvPr/>
          </p:nvSpPr>
          <p:spPr>
            <a:xfrm>
              <a:off x="6592175" y="83302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387" name="TextBox 386"/>
            <p:cNvSpPr txBox="1"/>
            <p:nvPr/>
          </p:nvSpPr>
          <p:spPr>
            <a:xfrm>
              <a:off x="6519573" y="788775"/>
              <a:ext cx="202152" cy="153888"/>
            </a:xfrm>
            <a:prstGeom prst="rect">
              <a:avLst/>
            </a:prstGeom>
            <a:noFill/>
          </p:spPr>
          <p:txBody>
            <a:bodyPr wrap="square" rtlCol="0">
              <a:spAutoFit/>
            </a:bodyPr>
            <a:lstStyle/>
            <a:p>
              <a:endParaRPr lang="en-US" sz="400" dirty="0"/>
            </a:p>
          </p:txBody>
        </p:sp>
        <p:sp>
          <p:nvSpPr>
            <p:cNvPr id="393" name="TextBox 392"/>
            <p:cNvSpPr txBox="1"/>
            <p:nvPr/>
          </p:nvSpPr>
          <p:spPr>
            <a:xfrm>
              <a:off x="6172418" y="1078309"/>
              <a:ext cx="202152" cy="153888"/>
            </a:xfrm>
            <a:prstGeom prst="rect">
              <a:avLst/>
            </a:prstGeom>
            <a:noFill/>
          </p:spPr>
          <p:txBody>
            <a:bodyPr wrap="square" rtlCol="0">
              <a:spAutoFit/>
            </a:bodyPr>
            <a:lstStyle/>
            <a:p>
              <a:endParaRPr lang="en-US" sz="400" dirty="0"/>
            </a:p>
          </p:txBody>
        </p:sp>
        <p:sp>
          <p:nvSpPr>
            <p:cNvPr id="394" name="TextBox 393"/>
            <p:cNvSpPr txBox="1"/>
            <p:nvPr/>
          </p:nvSpPr>
          <p:spPr>
            <a:xfrm>
              <a:off x="5960674" y="1502451"/>
              <a:ext cx="202152" cy="153888"/>
            </a:xfrm>
            <a:prstGeom prst="rect">
              <a:avLst/>
            </a:prstGeom>
            <a:noFill/>
          </p:spPr>
          <p:txBody>
            <a:bodyPr wrap="square" rtlCol="0">
              <a:spAutoFit/>
            </a:bodyPr>
            <a:lstStyle/>
            <a:p>
              <a:endParaRPr lang="en-US" sz="400" dirty="0"/>
            </a:p>
          </p:txBody>
        </p:sp>
        <p:sp>
          <p:nvSpPr>
            <p:cNvPr id="397" name="TextBox 396"/>
            <p:cNvSpPr txBox="1"/>
            <p:nvPr/>
          </p:nvSpPr>
          <p:spPr>
            <a:xfrm>
              <a:off x="6959771" y="1919964"/>
              <a:ext cx="202152" cy="153888"/>
            </a:xfrm>
            <a:prstGeom prst="rect">
              <a:avLst/>
            </a:prstGeom>
            <a:noFill/>
          </p:spPr>
          <p:txBody>
            <a:bodyPr wrap="square" rtlCol="0">
              <a:spAutoFit/>
            </a:bodyPr>
            <a:lstStyle/>
            <a:p>
              <a:endParaRPr lang="en-US" sz="400" dirty="0"/>
            </a:p>
          </p:txBody>
        </p:sp>
        <p:sp>
          <p:nvSpPr>
            <p:cNvPr id="399" name="TextBox 398"/>
            <p:cNvSpPr txBox="1"/>
            <p:nvPr/>
          </p:nvSpPr>
          <p:spPr>
            <a:xfrm>
              <a:off x="7064827" y="1854430"/>
              <a:ext cx="202152" cy="153888"/>
            </a:xfrm>
            <a:prstGeom prst="rect">
              <a:avLst/>
            </a:prstGeom>
            <a:noFill/>
          </p:spPr>
          <p:txBody>
            <a:bodyPr wrap="square" rtlCol="0">
              <a:spAutoFit/>
            </a:bodyPr>
            <a:lstStyle/>
            <a:p>
              <a:endParaRPr lang="en-US" sz="400" dirty="0"/>
            </a:p>
          </p:txBody>
        </p:sp>
        <p:sp>
          <p:nvSpPr>
            <p:cNvPr id="416" name="TextBox 415"/>
            <p:cNvSpPr txBox="1"/>
            <p:nvPr/>
          </p:nvSpPr>
          <p:spPr>
            <a:xfrm>
              <a:off x="6251324" y="517827"/>
              <a:ext cx="202152" cy="153888"/>
            </a:xfrm>
            <a:prstGeom prst="rect">
              <a:avLst/>
            </a:prstGeom>
            <a:noFill/>
          </p:spPr>
          <p:txBody>
            <a:bodyPr wrap="square" rtlCol="0">
              <a:spAutoFit/>
            </a:bodyPr>
            <a:lstStyle/>
            <a:p>
              <a:endParaRPr lang="en-US" sz="400" dirty="0"/>
            </a:p>
          </p:txBody>
        </p:sp>
        <p:sp>
          <p:nvSpPr>
            <p:cNvPr id="417" name="TextBox 416"/>
            <p:cNvSpPr txBox="1"/>
            <p:nvPr/>
          </p:nvSpPr>
          <p:spPr>
            <a:xfrm>
              <a:off x="5688983" y="337722"/>
              <a:ext cx="202152" cy="153888"/>
            </a:xfrm>
            <a:prstGeom prst="rect">
              <a:avLst/>
            </a:prstGeom>
            <a:noFill/>
          </p:spPr>
          <p:txBody>
            <a:bodyPr wrap="square" rtlCol="0">
              <a:spAutoFit/>
            </a:bodyPr>
            <a:lstStyle/>
            <a:p>
              <a:endParaRPr lang="en-US" sz="400" dirty="0"/>
            </a:p>
          </p:txBody>
        </p:sp>
        <p:sp>
          <p:nvSpPr>
            <p:cNvPr id="418" name="TextBox 417"/>
            <p:cNvSpPr txBox="1"/>
            <p:nvPr/>
          </p:nvSpPr>
          <p:spPr>
            <a:xfrm>
              <a:off x="5004957" y="675250"/>
              <a:ext cx="202152" cy="153888"/>
            </a:xfrm>
            <a:prstGeom prst="rect">
              <a:avLst/>
            </a:prstGeom>
            <a:noFill/>
          </p:spPr>
          <p:txBody>
            <a:bodyPr wrap="square" rtlCol="0">
              <a:spAutoFit/>
            </a:bodyPr>
            <a:lstStyle/>
            <a:p>
              <a:endParaRPr lang="en-US" sz="400" dirty="0"/>
            </a:p>
          </p:txBody>
        </p:sp>
        <p:sp>
          <p:nvSpPr>
            <p:cNvPr id="421" name="TextBox 420"/>
            <p:cNvSpPr txBox="1"/>
            <p:nvPr/>
          </p:nvSpPr>
          <p:spPr>
            <a:xfrm>
              <a:off x="5009993" y="861977"/>
              <a:ext cx="202152" cy="153888"/>
            </a:xfrm>
            <a:prstGeom prst="rect">
              <a:avLst/>
            </a:prstGeom>
            <a:noFill/>
          </p:spPr>
          <p:txBody>
            <a:bodyPr wrap="square" rtlCol="0">
              <a:spAutoFit/>
            </a:bodyPr>
            <a:lstStyle/>
            <a:p>
              <a:endParaRPr lang="en-US" sz="400" dirty="0"/>
            </a:p>
          </p:txBody>
        </p:sp>
        <p:sp>
          <p:nvSpPr>
            <p:cNvPr id="422" name="TextBox 421"/>
            <p:cNvSpPr txBox="1"/>
            <p:nvPr/>
          </p:nvSpPr>
          <p:spPr>
            <a:xfrm>
              <a:off x="5148783" y="869993"/>
              <a:ext cx="202152" cy="153888"/>
            </a:xfrm>
            <a:prstGeom prst="rect">
              <a:avLst/>
            </a:prstGeom>
            <a:noFill/>
          </p:spPr>
          <p:txBody>
            <a:bodyPr wrap="square" rtlCol="0">
              <a:spAutoFit/>
            </a:bodyPr>
            <a:lstStyle/>
            <a:p>
              <a:endParaRPr lang="en-US" sz="400" dirty="0"/>
            </a:p>
          </p:txBody>
        </p:sp>
        <p:sp>
          <p:nvSpPr>
            <p:cNvPr id="424" name="TextBox 423"/>
            <p:cNvSpPr txBox="1"/>
            <p:nvPr/>
          </p:nvSpPr>
          <p:spPr>
            <a:xfrm>
              <a:off x="4490391" y="2412472"/>
              <a:ext cx="202152" cy="153888"/>
            </a:xfrm>
            <a:prstGeom prst="rect">
              <a:avLst/>
            </a:prstGeom>
            <a:noFill/>
          </p:spPr>
          <p:txBody>
            <a:bodyPr wrap="square" rtlCol="0">
              <a:spAutoFit/>
            </a:bodyPr>
            <a:lstStyle/>
            <a:p>
              <a:endParaRPr lang="en-US" sz="400" dirty="0"/>
            </a:p>
          </p:txBody>
        </p:sp>
        <p:sp>
          <p:nvSpPr>
            <p:cNvPr id="206" name="Oval 205"/>
            <p:cNvSpPr/>
            <p:nvPr/>
          </p:nvSpPr>
          <p:spPr>
            <a:xfrm>
              <a:off x="6738992" y="2957097"/>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208" name="Oval 207"/>
            <p:cNvSpPr/>
            <p:nvPr/>
          </p:nvSpPr>
          <p:spPr>
            <a:xfrm>
              <a:off x="6330023" y="3286954"/>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sp>
          <p:nvSpPr>
            <p:cNvPr id="210" name="Oval 209"/>
            <p:cNvSpPr/>
            <p:nvPr/>
          </p:nvSpPr>
          <p:spPr>
            <a:xfrm>
              <a:off x="7428832" y="1957781"/>
              <a:ext cx="46135" cy="4942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tx1"/>
                </a:solidFill>
              </a:endParaRPr>
            </a:p>
          </p:txBody>
        </p:sp>
      </p:grpSp>
      <p:cxnSp>
        <p:nvCxnSpPr>
          <p:cNvPr id="487" name="Straight Arrow Connector 486"/>
          <p:cNvCxnSpPr>
            <a:stCxn id="424" idx="2"/>
          </p:cNvCxnSpPr>
          <p:nvPr/>
        </p:nvCxnSpPr>
        <p:spPr>
          <a:xfrm rot="5400000">
            <a:off x="3393059" y="1389744"/>
            <a:ext cx="21793" cy="2375025"/>
          </a:xfrm>
          <a:prstGeom prst="bentConnector2">
            <a:avLst/>
          </a:prstGeom>
          <a:ln>
            <a:tailEnd type="stealth"/>
          </a:ln>
        </p:spPr>
        <p:style>
          <a:lnRef idx="1">
            <a:schemeClr val="dk1"/>
          </a:lnRef>
          <a:fillRef idx="0">
            <a:schemeClr val="dk1"/>
          </a:fillRef>
          <a:effectRef idx="0">
            <a:schemeClr val="dk1"/>
          </a:effectRef>
          <a:fontRef idx="minor">
            <a:schemeClr val="tx1"/>
          </a:fontRef>
        </p:style>
      </p:cxnSp>
      <p:cxnSp>
        <p:nvCxnSpPr>
          <p:cNvPr id="643" name="Straight Arrow Connector 642"/>
          <p:cNvCxnSpPr>
            <a:stCxn id="169" idx="2"/>
          </p:cNvCxnSpPr>
          <p:nvPr/>
        </p:nvCxnSpPr>
        <p:spPr>
          <a:xfrm rot="5400000">
            <a:off x="3044281" y="1489314"/>
            <a:ext cx="2660013" cy="1749033"/>
          </a:xfrm>
          <a:prstGeom prst="bentConnector2">
            <a:avLst/>
          </a:prstGeom>
          <a:ln>
            <a:tailEnd type="stealth"/>
          </a:ln>
        </p:spPr>
        <p:style>
          <a:lnRef idx="1">
            <a:schemeClr val="dk1"/>
          </a:lnRef>
          <a:fillRef idx="0">
            <a:schemeClr val="dk1"/>
          </a:fillRef>
          <a:effectRef idx="0">
            <a:schemeClr val="dk1"/>
          </a:effectRef>
          <a:fontRef idx="minor">
            <a:schemeClr val="tx1"/>
          </a:fontRef>
        </p:style>
      </p:cxnSp>
      <p:cxnSp>
        <p:nvCxnSpPr>
          <p:cNvPr id="650" name="Straight Arrow Connector 649"/>
          <p:cNvCxnSpPr>
            <a:stCxn id="170" idx="2"/>
          </p:cNvCxnSpPr>
          <p:nvPr/>
        </p:nvCxnSpPr>
        <p:spPr>
          <a:xfrm rot="5400000">
            <a:off x="2918543" y="947189"/>
            <a:ext cx="2112289" cy="2268971"/>
          </a:xfrm>
          <a:prstGeom prst="bentConnector2">
            <a:avLst/>
          </a:prstGeom>
          <a:ln>
            <a:tailEnd type="stealth"/>
          </a:ln>
        </p:spPr>
        <p:style>
          <a:lnRef idx="1">
            <a:schemeClr val="dk1"/>
          </a:lnRef>
          <a:fillRef idx="0">
            <a:schemeClr val="dk1"/>
          </a:fillRef>
          <a:effectRef idx="0">
            <a:schemeClr val="dk1"/>
          </a:effectRef>
          <a:fontRef idx="minor">
            <a:schemeClr val="tx1"/>
          </a:fontRef>
        </p:style>
      </p:cxnSp>
      <p:cxnSp>
        <p:nvCxnSpPr>
          <p:cNvPr id="653" name="Straight Arrow Connector 652"/>
          <p:cNvCxnSpPr>
            <a:stCxn id="418" idx="1"/>
            <a:endCxn id="154" idx="3"/>
          </p:cNvCxnSpPr>
          <p:nvPr/>
        </p:nvCxnSpPr>
        <p:spPr>
          <a:xfrm rot="10800000" flipV="1">
            <a:off x="2318043" y="752194"/>
            <a:ext cx="2686915" cy="1203836"/>
          </a:xfrm>
          <a:prstGeom prst="bentConnector3">
            <a:avLst>
              <a:gd name="adj1" fmla="val 6988"/>
            </a:avLst>
          </a:prstGeom>
          <a:ln>
            <a:tailEnd type="stealth"/>
          </a:ln>
        </p:spPr>
        <p:style>
          <a:lnRef idx="1">
            <a:schemeClr val="dk1"/>
          </a:lnRef>
          <a:fillRef idx="0">
            <a:schemeClr val="dk1"/>
          </a:fillRef>
          <a:effectRef idx="0">
            <a:schemeClr val="dk1"/>
          </a:effectRef>
          <a:fontRef idx="minor">
            <a:schemeClr val="tx1"/>
          </a:fontRef>
        </p:style>
      </p:cxnSp>
      <p:cxnSp>
        <p:nvCxnSpPr>
          <p:cNvPr id="666" name="Straight Arrow Connector 665"/>
          <p:cNvCxnSpPr>
            <a:stCxn id="417" idx="1"/>
          </p:cNvCxnSpPr>
          <p:nvPr/>
        </p:nvCxnSpPr>
        <p:spPr>
          <a:xfrm rot="10800000" flipV="1">
            <a:off x="3527365" y="414665"/>
            <a:ext cx="2161618" cy="987971"/>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cxnSp>
        <p:nvCxnSpPr>
          <p:cNvPr id="708" name="Straight Arrow Connector 707"/>
          <p:cNvCxnSpPr>
            <a:stCxn id="416" idx="2"/>
          </p:cNvCxnSpPr>
          <p:nvPr/>
        </p:nvCxnSpPr>
        <p:spPr>
          <a:xfrm rot="16200000" flipH="1">
            <a:off x="7024470" y="-355"/>
            <a:ext cx="30397" cy="1374536"/>
          </a:xfrm>
          <a:prstGeom prst="bentConnector2">
            <a:avLst/>
          </a:prstGeom>
          <a:ln>
            <a:tailEnd type="stealth"/>
          </a:ln>
        </p:spPr>
        <p:style>
          <a:lnRef idx="1">
            <a:schemeClr val="dk1"/>
          </a:lnRef>
          <a:fillRef idx="0">
            <a:schemeClr val="dk1"/>
          </a:fillRef>
          <a:effectRef idx="0">
            <a:schemeClr val="dk1"/>
          </a:effectRef>
          <a:fontRef idx="minor">
            <a:schemeClr val="tx1"/>
          </a:fontRef>
        </p:style>
      </p:cxnSp>
      <p:cxnSp>
        <p:nvCxnSpPr>
          <p:cNvPr id="719" name="Straight Arrow Connector 718"/>
          <p:cNvCxnSpPr>
            <a:stCxn id="387" idx="3"/>
            <a:endCxn id="198" idx="1"/>
          </p:cNvCxnSpPr>
          <p:nvPr/>
        </p:nvCxnSpPr>
        <p:spPr>
          <a:xfrm>
            <a:off x="6721725" y="865719"/>
            <a:ext cx="618356" cy="318778"/>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cxnSp>
        <p:nvCxnSpPr>
          <p:cNvPr id="726" name="Straight Arrow Connector 725"/>
          <p:cNvCxnSpPr>
            <a:stCxn id="393" idx="2"/>
            <a:endCxn id="196" idx="1"/>
          </p:cNvCxnSpPr>
          <p:nvPr/>
        </p:nvCxnSpPr>
        <p:spPr>
          <a:xfrm rot="16200000" flipH="1">
            <a:off x="7745192" y="-239502"/>
            <a:ext cx="218803" cy="3162199"/>
          </a:xfrm>
          <a:prstGeom prst="bentConnector2">
            <a:avLst/>
          </a:prstGeom>
          <a:ln>
            <a:tailEnd type="stealth"/>
          </a:ln>
        </p:spPr>
        <p:style>
          <a:lnRef idx="1">
            <a:schemeClr val="dk1"/>
          </a:lnRef>
          <a:fillRef idx="0">
            <a:schemeClr val="dk1"/>
          </a:fillRef>
          <a:effectRef idx="0">
            <a:schemeClr val="dk1"/>
          </a:effectRef>
          <a:fontRef idx="minor">
            <a:schemeClr val="tx1"/>
          </a:fontRef>
        </p:style>
      </p:cxnSp>
      <p:cxnSp>
        <p:nvCxnSpPr>
          <p:cNvPr id="731" name="Straight Arrow Connector 730"/>
          <p:cNvCxnSpPr>
            <a:stCxn id="172" idx="2"/>
          </p:cNvCxnSpPr>
          <p:nvPr/>
        </p:nvCxnSpPr>
        <p:spPr>
          <a:xfrm rot="16200000" flipH="1">
            <a:off x="7061187" y="669672"/>
            <a:ext cx="170858" cy="2171834"/>
          </a:xfrm>
          <a:prstGeom prst="bentConnector2">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51" name="Straight Arrow Connector 750"/>
          <p:cNvCxnSpPr>
            <a:stCxn id="136" idx="2"/>
            <a:endCxn id="192" idx="1"/>
          </p:cNvCxnSpPr>
          <p:nvPr/>
        </p:nvCxnSpPr>
        <p:spPr>
          <a:xfrm rot="16200000" flipH="1">
            <a:off x="8325618" y="1202300"/>
            <a:ext cx="229861" cy="1973708"/>
          </a:xfrm>
          <a:prstGeom prst="bentConnector2">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54" name="Straight Arrow Connector 753"/>
          <p:cNvCxnSpPr>
            <a:stCxn id="163" idx="2"/>
            <a:endCxn id="188" idx="0"/>
          </p:cNvCxnSpPr>
          <p:nvPr/>
        </p:nvCxnSpPr>
        <p:spPr>
          <a:xfrm rot="16200000" flipH="1">
            <a:off x="7937093" y="1243403"/>
            <a:ext cx="717033" cy="2263584"/>
          </a:xfrm>
          <a:prstGeom prst="bentConnector3">
            <a:avLst>
              <a:gd name="adj1" fmla="val 75208"/>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2" name="Straight Arrow Connector 761"/>
          <p:cNvCxnSpPr>
            <a:stCxn id="175" idx="2"/>
          </p:cNvCxnSpPr>
          <p:nvPr/>
        </p:nvCxnSpPr>
        <p:spPr>
          <a:xfrm rot="16200000" flipH="1">
            <a:off x="5912375" y="3229011"/>
            <a:ext cx="2783954" cy="493336"/>
          </a:xfrm>
          <a:prstGeom prst="bentConnector2">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5" name="Straight Arrow Connector 764"/>
          <p:cNvCxnSpPr>
            <a:stCxn id="178" idx="2"/>
          </p:cNvCxnSpPr>
          <p:nvPr/>
        </p:nvCxnSpPr>
        <p:spPr>
          <a:xfrm rot="16200000" flipH="1">
            <a:off x="5813907" y="3427997"/>
            <a:ext cx="2961219" cy="1215929"/>
          </a:xfrm>
          <a:prstGeom prst="bentConnector2">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9" name="Straight Arrow Connector 768"/>
          <p:cNvCxnSpPr>
            <a:stCxn id="181" idx="2"/>
          </p:cNvCxnSpPr>
          <p:nvPr/>
        </p:nvCxnSpPr>
        <p:spPr>
          <a:xfrm rot="5400000">
            <a:off x="4302544" y="2848725"/>
            <a:ext cx="2475506" cy="1695508"/>
          </a:xfrm>
          <a:prstGeom prst="bentConnector2">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78" name="Straight Arrow Connector 777"/>
          <p:cNvCxnSpPr>
            <a:stCxn id="176" idx="1"/>
          </p:cNvCxnSpPr>
          <p:nvPr/>
        </p:nvCxnSpPr>
        <p:spPr>
          <a:xfrm rot="10800000" flipV="1">
            <a:off x="4004461" y="2112263"/>
            <a:ext cx="2333343" cy="2178081"/>
          </a:xfrm>
          <a:prstGeom prst="bentConnector3">
            <a:avLst>
              <a:gd name="adj1" fmla="val 34856"/>
            </a:avLst>
          </a:prstGeom>
          <a:ln>
            <a:tailEnd type="stealth"/>
          </a:ln>
        </p:spPr>
        <p:style>
          <a:lnRef idx="1">
            <a:schemeClr val="dk1"/>
          </a:lnRef>
          <a:fillRef idx="0">
            <a:schemeClr val="dk1"/>
          </a:fillRef>
          <a:effectRef idx="0">
            <a:schemeClr val="dk1"/>
          </a:effectRef>
          <a:fontRef idx="minor">
            <a:schemeClr val="tx1"/>
          </a:fontRef>
        </p:style>
      </p:cxnSp>
      <p:cxnSp>
        <p:nvCxnSpPr>
          <p:cNvPr id="785" name="Straight Arrow Connector 784"/>
          <p:cNvCxnSpPr>
            <a:stCxn id="179" idx="3"/>
          </p:cNvCxnSpPr>
          <p:nvPr/>
        </p:nvCxnSpPr>
        <p:spPr>
          <a:xfrm>
            <a:off x="7409416" y="2749206"/>
            <a:ext cx="1210151" cy="778521"/>
          </a:xfrm>
          <a:prstGeom prst="bentConnector3">
            <a:avLst>
              <a:gd name="adj1" fmla="val 50000"/>
            </a:avLst>
          </a:prstGeom>
          <a:ln>
            <a:tailEnd type="stealth"/>
          </a:ln>
        </p:spPr>
        <p:style>
          <a:lnRef idx="1">
            <a:schemeClr val="dk1"/>
          </a:lnRef>
          <a:fillRef idx="0">
            <a:schemeClr val="dk1"/>
          </a:fillRef>
          <a:effectRef idx="0">
            <a:schemeClr val="dk1"/>
          </a:effectRef>
          <a:fontRef idx="minor">
            <a:schemeClr val="tx1"/>
          </a:fontRef>
        </p:style>
      </p:cxnSp>
      <p:cxnSp>
        <p:nvCxnSpPr>
          <p:cNvPr id="788" name="Straight Arrow Connector 787"/>
          <p:cNvCxnSpPr>
            <a:stCxn id="180" idx="2"/>
          </p:cNvCxnSpPr>
          <p:nvPr/>
        </p:nvCxnSpPr>
        <p:spPr>
          <a:xfrm rot="16200000" flipH="1">
            <a:off x="7498333" y="3047210"/>
            <a:ext cx="1338618" cy="1179149"/>
          </a:xfrm>
          <a:prstGeom prst="bentConnector2">
            <a:avLst/>
          </a:prstGeom>
          <a:ln>
            <a:tailEnd type="stealth"/>
          </a:ln>
        </p:spPr>
        <p:style>
          <a:lnRef idx="1">
            <a:schemeClr val="dk1"/>
          </a:lnRef>
          <a:fillRef idx="0">
            <a:schemeClr val="dk1"/>
          </a:fillRef>
          <a:effectRef idx="0">
            <a:schemeClr val="dk1"/>
          </a:effectRef>
          <a:fontRef idx="minor">
            <a:schemeClr val="tx1"/>
          </a:fontRef>
        </p:style>
      </p:cxnSp>
      <p:sp>
        <p:nvSpPr>
          <p:cNvPr id="811" name="TextBox 810"/>
          <p:cNvSpPr txBox="1"/>
          <p:nvPr/>
        </p:nvSpPr>
        <p:spPr>
          <a:xfrm>
            <a:off x="721933" y="251965"/>
            <a:ext cx="3362395" cy="646331"/>
          </a:xfrm>
          <a:prstGeom prst="rect">
            <a:avLst/>
          </a:prstGeom>
          <a:noFill/>
        </p:spPr>
        <p:txBody>
          <a:bodyPr wrap="none" rtlCol="0">
            <a:spAutoFit/>
          </a:bodyPr>
          <a:lstStyle/>
          <a:p>
            <a:r>
              <a:rPr lang="en-US" dirty="0"/>
              <a:t>BEBAN PUNCAK SISTEM ISOLATED</a:t>
            </a:r>
          </a:p>
          <a:p>
            <a:r>
              <a:rPr lang="en-US" dirty="0"/>
              <a:t>UP3 BERAU</a:t>
            </a:r>
          </a:p>
        </p:txBody>
      </p:sp>
      <p:graphicFrame>
        <p:nvGraphicFramePr>
          <p:cNvPr id="11" name="Table 10"/>
          <p:cNvGraphicFramePr>
            <a:graphicFrameLocks noGrp="1"/>
          </p:cNvGraphicFramePr>
          <p:nvPr/>
        </p:nvGraphicFramePr>
        <p:xfrm>
          <a:off x="1717975" y="1225472"/>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LUMBIS OGONG (6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54" name="Table 153"/>
          <p:cNvGraphicFramePr>
            <a:graphicFrameLocks noGrp="1"/>
          </p:cNvGraphicFramePr>
          <p:nvPr/>
        </p:nvGraphicFramePr>
        <p:xfrm>
          <a:off x="508652" y="1809345"/>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KRAYAN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289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59" name="Table 158"/>
          <p:cNvGraphicFramePr>
            <a:graphicFrameLocks noGrp="1"/>
          </p:cNvGraphicFramePr>
          <p:nvPr/>
        </p:nvGraphicFramePr>
        <p:xfrm>
          <a:off x="1030812" y="3011060"/>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LONG</a:t>
                      </a:r>
                      <a:r>
                        <a:rPr lang="en-US" sz="900" b="1" i="0" u="none" strike="noStrike" baseline="0" dirty="0">
                          <a:solidFill>
                            <a:srgbClr val="000000"/>
                          </a:solidFill>
                          <a:effectLst/>
                          <a:latin typeface="Calibri" panose="020F0502020204030204" pitchFamily="34" charset="0"/>
                        </a:rPr>
                        <a:t> LAYU</a:t>
                      </a:r>
                      <a:r>
                        <a:rPr lang="en-US" sz="900" b="1" i="0" u="none" strike="noStrike" dirty="0">
                          <a:solidFill>
                            <a:srgbClr val="000000"/>
                          </a:solidFill>
                          <a:effectLst/>
                          <a:latin typeface="Calibri" panose="020F0502020204030204" pitchFamily="34" charset="0"/>
                        </a:rPr>
                        <a:t>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21</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1" name="Table 160"/>
          <p:cNvGraphicFramePr>
            <a:graphicFrameLocks noGrp="1"/>
          </p:cNvGraphicFramePr>
          <p:nvPr/>
        </p:nvGraphicFramePr>
        <p:xfrm>
          <a:off x="407053" y="2440342"/>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KAYAN</a:t>
                      </a:r>
                      <a:r>
                        <a:rPr lang="en-US" sz="900" b="1" i="0" u="none" strike="noStrike" baseline="0" dirty="0">
                          <a:solidFill>
                            <a:srgbClr val="000000"/>
                          </a:solidFill>
                          <a:effectLst/>
                          <a:latin typeface="Calibri" panose="020F0502020204030204" pitchFamily="34" charset="0"/>
                        </a:rPr>
                        <a:t> HULU</a:t>
                      </a:r>
                      <a:r>
                        <a:rPr lang="en-US" sz="900" b="1" i="0" u="none" strike="noStrike" dirty="0">
                          <a:solidFill>
                            <a:srgbClr val="000000"/>
                          </a:solidFill>
                          <a:effectLst/>
                          <a:latin typeface="Calibri" panose="020F0502020204030204" pitchFamily="34" charset="0"/>
                        </a:rPr>
                        <a:t>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2" name="Table 161"/>
          <p:cNvGraphicFramePr>
            <a:graphicFrameLocks noGrp="1"/>
          </p:cNvGraphicFramePr>
          <p:nvPr/>
        </p:nvGraphicFramePr>
        <p:xfrm>
          <a:off x="1690381" y="3531492"/>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PA’ UPAN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3" name="Table 172"/>
          <p:cNvGraphicFramePr>
            <a:graphicFrameLocks noGrp="1"/>
          </p:cNvGraphicFramePr>
          <p:nvPr/>
        </p:nvGraphicFramePr>
        <p:xfrm>
          <a:off x="2195070" y="4142939"/>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GUNUNG SARI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495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335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4" name="Table 173"/>
          <p:cNvGraphicFramePr>
            <a:graphicFrameLocks noGrp="1"/>
          </p:cNvGraphicFramePr>
          <p:nvPr/>
        </p:nvGraphicFramePr>
        <p:xfrm>
          <a:off x="2883153" y="4787547"/>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MERASA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7" name="Table 176"/>
          <p:cNvGraphicFramePr>
            <a:graphicFrameLocks noGrp="1"/>
          </p:cNvGraphicFramePr>
          <p:nvPr/>
        </p:nvGraphicFramePr>
        <p:xfrm>
          <a:off x="7902481" y="5369886"/>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TUBAAN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210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132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4" name="Table 183"/>
          <p:cNvGraphicFramePr>
            <a:graphicFrameLocks noGrp="1"/>
          </p:cNvGraphicFramePr>
          <p:nvPr/>
        </p:nvGraphicFramePr>
        <p:xfrm>
          <a:off x="7551020" y="4720971"/>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TANJUNG BATU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618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6" name="Table 185"/>
          <p:cNvGraphicFramePr>
            <a:graphicFrameLocks noGrp="1"/>
          </p:cNvGraphicFramePr>
          <p:nvPr/>
        </p:nvGraphicFramePr>
        <p:xfrm>
          <a:off x="8757217" y="4175540"/>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BIDUK-BIDUK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1.070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570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7" name="Table 186"/>
          <p:cNvGraphicFramePr>
            <a:graphicFrameLocks noGrp="1"/>
          </p:cNvGraphicFramePr>
          <p:nvPr/>
        </p:nvGraphicFramePr>
        <p:xfrm>
          <a:off x="8619567" y="3412348"/>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BATU PUTIH</a:t>
                      </a:r>
                      <a:r>
                        <a:rPr lang="en-US" sz="900" b="1" i="0" u="none" strike="noStrike" baseline="0" dirty="0">
                          <a:solidFill>
                            <a:srgbClr val="000000"/>
                          </a:solidFill>
                          <a:effectLst/>
                          <a:latin typeface="Calibri" panose="020F0502020204030204" pitchFamily="34" charset="0"/>
                        </a:rPr>
                        <a:t> (12 Jam)</a:t>
                      </a:r>
                      <a:endParaRPr lang="en-US" sz="9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540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244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88" name="Table 187"/>
          <p:cNvGraphicFramePr>
            <a:graphicFrameLocks noGrp="1"/>
          </p:cNvGraphicFramePr>
          <p:nvPr/>
        </p:nvGraphicFramePr>
        <p:xfrm>
          <a:off x="8522706" y="2733712"/>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DERAWAN (24</a:t>
                      </a:r>
                      <a:r>
                        <a:rPr lang="en-US" sz="900" b="1" i="0" u="none" strike="noStrike" baseline="0" dirty="0">
                          <a:solidFill>
                            <a:srgbClr val="000000"/>
                          </a:solidFill>
                          <a:effectLst/>
                          <a:latin typeface="Calibri" panose="020F0502020204030204" pitchFamily="34" charset="0"/>
                        </a:rPr>
                        <a:t> Jam)</a:t>
                      </a:r>
                      <a:endParaRPr lang="en-US" sz="9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220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2" name="Table 191"/>
          <p:cNvGraphicFramePr>
            <a:graphicFrameLocks noGrp="1"/>
          </p:cNvGraphicFramePr>
          <p:nvPr/>
        </p:nvGraphicFramePr>
        <p:xfrm>
          <a:off x="9427402" y="2157400"/>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MARATUA (8</a:t>
                      </a:r>
                      <a:r>
                        <a:rPr lang="en-US" sz="900" b="1" i="0" u="none" strike="noStrike" baseline="0" dirty="0">
                          <a:solidFill>
                            <a:srgbClr val="000000"/>
                          </a:solidFill>
                          <a:effectLst/>
                          <a:latin typeface="Calibri" panose="020F0502020204030204" pitchFamily="34" charset="0"/>
                        </a:rPr>
                        <a:t> Jam)</a:t>
                      </a:r>
                      <a:endParaRPr lang="en-US" sz="9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142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4" name="Table 193"/>
          <p:cNvGraphicFramePr>
            <a:graphicFrameLocks noGrp="1"/>
          </p:cNvGraphicFramePr>
          <p:nvPr/>
        </p:nvGraphicFramePr>
        <p:xfrm>
          <a:off x="8232533" y="1707745"/>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LONG PESO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300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168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6" name="Table 195"/>
          <p:cNvGraphicFramePr>
            <a:graphicFrameLocks noGrp="1"/>
          </p:cNvGraphicFramePr>
          <p:nvPr/>
        </p:nvGraphicFramePr>
        <p:xfrm>
          <a:off x="9435693" y="1304315"/>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SEKATAK BUJI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660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548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8" name="Table 197"/>
          <p:cNvGraphicFramePr>
            <a:graphicFrameLocks noGrp="1"/>
          </p:cNvGraphicFramePr>
          <p:nvPr/>
        </p:nvGraphicFramePr>
        <p:xfrm>
          <a:off x="7340081" y="1037812"/>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TANAH MERAH (24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630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227</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99" name="Table 198"/>
          <p:cNvGraphicFramePr>
            <a:graphicFrameLocks noGrp="1"/>
          </p:cNvGraphicFramePr>
          <p:nvPr/>
        </p:nvGraphicFramePr>
        <p:xfrm>
          <a:off x="7726937" y="566583"/>
          <a:ext cx="1809390" cy="293370"/>
        </p:xfrm>
        <a:graphic>
          <a:graphicData uri="http://schemas.openxmlformats.org/drawingml/2006/table">
            <a:tbl>
              <a:tblPr/>
              <a:tblGrid>
                <a:gridCol w="546231">
                  <a:extLst>
                    <a:ext uri="{9D8B030D-6E8A-4147-A177-3AD203B41FA5}">
                      <a16:colId xmlns:a16="http://schemas.microsoft.com/office/drawing/2014/main" val="20000"/>
                    </a:ext>
                  </a:extLst>
                </a:gridCol>
                <a:gridCol w="358464">
                  <a:extLst>
                    <a:ext uri="{9D8B030D-6E8A-4147-A177-3AD203B41FA5}">
                      <a16:colId xmlns:a16="http://schemas.microsoft.com/office/drawing/2014/main" val="20001"/>
                    </a:ext>
                  </a:extLst>
                </a:gridCol>
                <a:gridCol w="546231">
                  <a:extLst>
                    <a:ext uri="{9D8B030D-6E8A-4147-A177-3AD203B41FA5}">
                      <a16:colId xmlns:a16="http://schemas.microsoft.com/office/drawing/2014/main" val="20002"/>
                    </a:ext>
                  </a:extLst>
                </a:gridCol>
                <a:gridCol w="358464">
                  <a:extLst>
                    <a:ext uri="{9D8B030D-6E8A-4147-A177-3AD203B41FA5}">
                      <a16:colId xmlns:a16="http://schemas.microsoft.com/office/drawing/2014/main" val="20003"/>
                    </a:ext>
                  </a:extLst>
                </a:gridCol>
              </a:tblGrid>
              <a:tr h="142535">
                <a:tc gridSpan="4">
                  <a:txBody>
                    <a:bodyPr/>
                    <a:lstStyle/>
                    <a:p>
                      <a:pPr algn="ctr" fontAlgn="b"/>
                      <a:r>
                        <a:rPr lang="en-US" sz="900" b="1" i="0" u="none" strike="noStrike" dirty="0">
                          <a:solidFill>
                            <a:srgbClr val="000000"/>
                          </a:solidFill>
                          <a:effectLst/>
                          <a:latin typeface="Calibri" panose="020F0502020204030204" pitchFamily="34" charset="0"/>
                        </a:rPr>
                        <a:t>PLTD SEI MENGGARIS (12 Jam)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535">
                <a:tc>
                  <a:txBody>
                    <a:bodyPr/>
                    <a:lstStyle/>
                    <a:p>
                      <a:pPr algn="ctr" fontAlgn="b"/>
                      <a:r>
                        <a:rPr lang="en-US" sz="900" b="0" i="0" u="none" strike="noStrike" dirty="0">
                          <a:solidFill>
                            <a:srgbClr val="000000"/>
                          </a:solidFill>
                          <a:effectLst/>
                          <a:latin typeface="Calibri" panose="020F0502020204030204" pitchFamily="34" charset="0"/>
                        </a:rPr>
                        <a:t>DM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540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BP (kW)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180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5473403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sp>
        <p:nvSpPr>
          <p:cNvPr id="14" name="TextBox 13"/>
          <p:cNvSpPr txBox="1"/>
          <p:nvPr/>
        </p:nvSpPr>
        <p:spPr>
          <a:xfrm>
            <a:off x="1496695" y="1196975"/>
            <a:ext cx="9337040" cy="829945"/>
          </a:xfrm>
          <a:prstGeom prst="rect">
            <a:avLst/>
          </a:prstGeom>
        </p:spPr>
        <p:txBody>
          <a:bodyPr wrap="square" rtlCol="0">
            <a:spAutoFit/>
          </a:bodyPr>
          <a:lstStyle/>
          <a:p>
            <a:pPr marL="742950" indent="-742950" algn="ctr"/>
            <a:r>
              <a:rPr lang="en-AU" sz="2400" b="1" dirty="0">
                <a:latin typeface="Myriad Pro" charset="0"/>
                <a:ea typeface="Myriad Pro" charset="0"/>
                <a:cs typeface="Myriad Pro" charset="0"/>
              </a:rPr>
              <a:t>ALOKASI ANGGARAN INVESTASI </a:t>
            </a:r>
            <a:r>
              <a:rPr lang="en-AU" sz="2400" b="1" dirty="0">
                <a:latin typeface="Myriad Pro" charset="0"/>
                <a:ea typeface="Myriad Pro" charset="0"/>
                <a:cs typeface="Myriad Pro" charset="0"/>
                <a:sym typeface="+mn-ea"/>
              </a:rPr>
              <a:t>DISTRIBUSI </a:t>
            </a:r>
            <a:r>
              <a:rPr lang="en-US" altLang="en-AU" sz="2400" b="1" dirty="0">
                <a:latin typeface="Myriad Pro" charset="0"/>
                <a:ea typeface="Myriad Pro" charset="0"/>
                <a:cs typeface="Myriad Pro" charset="0"/>
              </a:rPr>
              <a:t>s.d DESEMBER </a:t>
            </a:r>
            <a:r>
              <a:rPr lang="en-AU" sz="2400" b="1" dirty="0">
                <a:latin typeface="Myriad Pro" charset="0"/>
                <a:ea typeface="Myriad Pro" charset="0"/>
                <a:cs typeface="Myriad Pro" charset="0"/>
              </a:rPr>
              <a:t>20</a:t>
            </a:r>
            <a:r>
              <a:rPr lang="en-US" altLang="en-AU" sz="2400" b="1" dirty="0">
                <a:latin typeface="Myriad Pro" charset="0"/>
                <a:ea typeface="Myriad Pro" charset="0"/>
                <a:cs typeface="Myriad Pro" charset="0"/>
              </a:rPr>
              <a:t>20</a:t>
            </a:r>
            <a:r>
              <a:rPr lang="en-AU" sz="2400" b="1" dirty="0">
                <a:latin typeface="Myriad Pro" charset="0"/>
                <a:ea typeface="Myriad Pro" charset="0"/>
                <a:cs typeface="Myriad Pro" charset="0"/>
              </a:rPr>
              <a:t> </a:t>
            </a:r>
          </a:p>
        </p:txBody>
      </p:sp>
      <p:sp>
        <p:nvSpPr>
          <p:cNvPr id="7" name="TextBox 13"/>
          <p:cNvSpPr txBox="1"/>
          <p:nvPr/>
        </p:nvSpPr>
        <p:spPr>
          <a:xfrm>
            <a:off x="761365" y="4879340"/>
            <a:ext cx="3119755" cy="275590"/>
          </a:xfrm>
          <a:prstGeom prst="rect">
            <a:avLst/>
          </a:prstGeom>
        </p:spPr>
        <p:txBody>
          <a:bodyPr wrap="square" rtlCol="0">
            <a:spAutoFit/>
          </a:bodyPr>
          <a:lstStyle/>
          <a:p>
            <a:pPr marL="742950" indent="-742950"/>
            <a:r>
              <a:rPr lang="en-US" sz="1200" dirty="0">
                <a:latin typeface="Myriad Pro" charset="0"/>
                <a:ea typeface="Myriad Pro" charset="0"/>
                <a:cs typeface="Myriad Pro" charset="0"/>
              </a:rPr>
              <a:t>*Fungsi Distribusi dan Pembangkit</a:t>
            </a:r>
            <a:endParaRPr lang="en-AU" sz="2400" b="1" dirty="0">
              <a:latin typeface="Myriad Pro" charset="0"/>
              <a:ea typeface="Myriad Pro" charset="0"/>
              <a:cs typeface="Myriad Pro" charset="0"/>
            </a:endParaRPr>
          </a:p>
        </p:txBody>
      </p:sp>
      <p:graphicFrame>
        <p:nvGraphicFramePr>
          <p:cNvPr id="3" name="Table 2"/>
          <p:cNvGraphicFramePr/>
          <p:nvPr/>
        </p:nvGraphicFramePr>
        <p:xfrm>
          <a:off x="1061720" y="2212340"/>
          <a:ext cx="10317480" cy="2550795"/>
        </p:xfrm>
        <a:graphic>
          <a:graphicData uri="http://schemas.openxmlformats.org/drawingml/2006/table">
            <a:tbl>
              <a:tblPr firstRow="1" bandRow="1">
                <a:tableStyleId>{5C22544A-7EE6-4342-B048-85BDC9FD1C3A}</a:tableStyleId>
              </a:tblPr>
              <a:tblGrid>
                <a:gridCol w="406400">
                  <a:extLst>
                    <a:ext uri="{9D8B030D-6E8A-4147-A177-3AD203B41FA5}">
                      <a16:colId xmlns:a16="http://schemas.microsoft.com/office/drawing/2014/main" val="20000"/>
                    </a:ext>
                  </a:extLst>
                </a:gridCol>
                <a:gridCol w="1765935">
                  <a:extLst>
                    <a:ext uri="{9D8B030D-6E8A-4147-A177-3AD203B41FA5}">
                      <a16:colId xmlns:a16="http://schemas.microsoft.com/office/drawing/2014/main" val="20001"/>
                    </a:ext>
                  </a:extLst>
                </a:gridCol>
                <a:gridCol w="1322070">
                  <a:extLst>
                    <a:ext uri="{9D8B030D-6E8A-4147-A177-3AD203B41FA5}">
                      <a16:colId xmlns:a16="http://schemas.microsoft.com/office/drawing/2014/main" val="20002"/>
                    </a:ext>
                  </a:extLst>
                </a:gridCol>
                <a:gridCol w="1480820">
                  <a:extLst>
                    <a:ext uri="{9D8B030D-6E8A-4147-A177-3AD203B41FA5}">
                      <a16:colId xmlns:a16="http://schemas.microsoft.com/office/drawing/2014/main" val="20003"/>
                    </a:ext>
                  </a:extLst>
                </a:gridCol>
                <a:gridCol w="1481455">
                  <a:extLst>
                    <a:ext uri="{9D8B030D-6E8A-4147-A177-3AD203B41FA5}">
                      <a16:colId xmlns:a16="http://schemas.microsoft.com/office/drawing/2014/main" val="20004"/>
                    </a:ext>
                  </a:extLst>
                </a:gridCol>
                <a:gridCol w="1481455">
                  <a:extLst>
                    <a:ext uri="{9D8B030D-6E8A-4147-A177-3AD203B41FA5}">
                      <a16:colId xmlns:a16="http://schemas.microsoft.com/office/drawing/2014/main" val="20005"/>
                    </a:ext>
                  </a:extLst>
                </a:gridCol>
                <a:gridCol w="1264285">
                  <a:extLst>
                    <a:ext uri="{9D8B030D-6E8A-4147-A177-3AD203B41FA5}">
                      <a16:colId xmlns:a16="http://schemas.microsoft.com/office/drawing/2014/main" val="20006"/>
                    </a:ext>
                  </a:extLst>
                </a:gridCol>
                <a:gridCol w="1115060">
                  <a:extLst>
                    <a:ext uri="{9D8B030D-6E8A-4147-A177-3AD203B41FA5}">
                      <a16:colId xmlns:a16="http://schemas.microsoft.com/office/drawing/2014/main" val="20007"/>
                    </a:ext>
                  </a:extLst>
                </a:gridCol>
              </a:tblGrid>
              <a:tr h="281305">
                <a:tc>
                  <a:txBody>
                    <a:bodyPr/>
                    <a:lstStyle/>
                    <a:p>
                      <a:pPr indent="0">
                        <a:buNone/>
                      </a:pPr>
                      <a:r>
                        <a:rPr lang="en-US" sz="1100" b="1">
                          <a:solidFill>
                            <a:srgbClr val="000000"/>
                          </a:solidFill>
                          <a:latin typeface="Calibri" panose="020F0502020204030204" charset="-122"/>
                        </a:rPr>
                        <a:t>NO</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UNIT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AKI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TERBAYAR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305">
                <a:tc>
                  <a:txBody>
                    <a:bodyPr/>
                    <a:lstStyle/>
                    <a:p>
                      <a:pPr indent="0" algn="ctr">
                        <a:buNone/>
                      </a:pPr>
                      <a:r>
                        <a:rPr lang="en-US" sz="1100" b="0">
                          <a:solidFill>
                            <a:srgbClr val="000000"/>
                          </a:solidFill>
                          <a:latin typeface="Calibri" panose="020F0502020204030204" charset="-122"/>
                        </a:rPr>
                        <a:t>1</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KANWIL (DIS+KIT+REN)</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156,506,075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147,791,466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156,547,395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145,083,478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dirty="0">
                          <a:solidFill>
                            <a:srgbClr val="000000"/>
                          </a:solidFill>
                          <a:latin typeface="Calibri" panose="020F0502020204030204" charset="-122"/>
                        </a:rPr>
                        <a:t>98%</a:t>
                      </a:r>
                      <a:endParaRPr lang="en-US" altLang="en-US" sz="1100" b="0" dirty="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1305">
                <a:tc>
                  <a:txBody>
                    <a:bodyPr/>
                    <a:lstStyle/>
                    <a:p>
                      <a:pPr indent="0" algn="ctr">
                        <a:buNone/>
                      </a:pPr>
                      <a:r>
                        <a:rPr lang="en-US" sz="1100" b="0">
                          <a:solidFill>
                            <a:srgbClr val="000000"/>
                          </a:solidFill>
                          <a:latin typeface="Calibri" panose="020F0502020204030204" charset="-122"/>
                        </a:rPr>
                        <a:t>2</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BPP</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11,198,810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9,569,925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10,302,505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10,068,373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92%</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105%</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1305">
                <a:tc>
                  <a:txBody>
                    <a:bodyPr/>
                    <a:lstStyle/>
                    <a:p>
                      <a:pPr indent="0" algn="ctr">
                        <a:buNone/>
                      </a:pPr>
                      <a:r>
                        <a:rPr lang="en-US" sz="1100" b="0">
                          <a:solidFill>
                            <a:srgbClr val="000000"/>
                          </a:solidFill>
                          <a:latin typeface="Calibri" panose="020F0502020204030204" charset="-122"/>
                        </a:rPr>
                        <a:t>3</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SMD</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38,754,642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37,071,478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36,297,770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36,450,618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94%</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98%</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1305">
                <a:tc>
                  <a:txBody>
                    <a:bodyPr/>
                    <a:lstStyle/>
                    <a:p>
                      <a:pPr indent="0" algn="ctr">
                        <a:buNone/>
                      </a:pPr>
                      <a:r>
                        <a:rPr lang="en-US" sz="1100" b="0">
                          <a:solidFill>
                            <a:srgbClr val="000000"/>
                          </a:solidFill>
                          <a:latin typeface="Calibri" panose="020F0502020204030204" charset="-122"/>
                        </a:rPr>
                        <a:t>4</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BRU</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24,104,340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20,296,353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22,945,892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22,537,351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95%</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111%</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1305">
                <a:tc>
                  <a:txBody>
                    <a:bodyPr/>
                    <a:lstStyle/>
                    <a:p>
                      <a:pPr indent="0" algn="ctr">
                        <a:buNone/>
                      </a:pPr>
                      <a:r>
                        <a:rPr lang="en-US" sz="1100" b="0">
                          <a:solidFill>
                            <a:srgbClr val="000000"/>
                          </a:solidFill>
                          <a:latin typeface="Calibri" panose="020F0502020204030204" charset="-122"/>
                        </a:rPr>
                        <a:t>5</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BTG</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4,935,257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4,033,939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4,030,703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3,999,464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82%</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99%</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1940">
                <a:tc>
                  <a:txBody>
                    <a:bodyPr/>
                    <a:lstStyle/>
                    <a:p>
                      <a:pPr indent="0" algn="ctr">
                        <a:buNone/>
                      </a:pPr>
                      <a:r>
                        <a:rPr lang="en-US" sz="1100" b="0">
                          <a:solidFill>
                            <a:srgbClr val="000000"/>
                          </a:solidFill>
                          <a:latin typeface="Calibri" panose="020F0502020204030204" charset="-122"/>
                        </a:rPr>
                        <a:t>6</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TARAKAN</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9,029,062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8,447,961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8,563,031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8,447,961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95%</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670">
                <a:tc>
                  <a:txBody>
                    <a:bodyPr/>
                    <a:lstStyle/>
                    <a:p>
                      <a:pPr indent="0" algn="ctr">
                        <a:buNone/>
                      </a:pPr>
                      <a:r>
                        <a:rPr lang="en-US" sz="1100" b="0">
                          <a:solidFill>
                            <a:srgbClr val="000000"/>
                          </a:solidFill>
                          <a:latin typeface="Calibri" panose="020F0502020204030204" charset="-122"/>
                        </a:rPr>
                        <a:t>7</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UP2D KALTIM</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15,363,603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15,228,193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15,363,603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14,992,857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98%</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0355">
                <a:tc>
                  <a:txBody>
                    <a:bodyPr/>
                    <a:lstStyle/>
                    <a:p>
                      <a:pPr indent="0" algn="ctr">
                        <a:buNone/>
                      </a:pPr>
                      <a:endParaRPr lang="en-US" altLang="en-US" sz="12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TOTAL</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259,891,788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242,439,316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254,050,899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241,580,102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000000"/>
                          </a:solidFill>
                          <a:latin typeface="Calibri" panose="020F0502020204030204" charset="-122"/>
                        </a:rPr>
                        <a:t>98%</a:t>
                      </a:r>
                      <a:endParaRPr lang="en-US" altLang="en-US" sz="12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000000"/>
                          </a:solidFill>
                          <a:latin typeface="Calibri" panose="020F0502020204030204" charset="-122"/>
                        </a:rPr>
                        <a:t>100%</a:t>
                      </a:r>
                      <a:endParaRPr lang="en-US" altLang="en-US" sz="1200" b="1" dirty="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89321756"/>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GB"/>
              <a:t>PENYERAPAN ANGGARAN INVESTASI </a:t>
            </a:r>
          </a:p>
        </p:txBody>
      </p:sp>
      <p:sp>
        <p:nvSpPr>
          <p:cNvPr id="6" name="Text Placeholder 5"/>
          <p:cNvSpPr>
            <a:spLocks noGrp="1"/>
          </p:cNvSpPr>
          <p:nvPr>
            <p:ph type="body" sz="quarter" idx="12"/>
          </p:nvPr>
        </p:nvSpPr>
        <p:spPr/>
        <p:txBody>
          <a:bodyPr/>
          <a:lstStyle/>
          <a:p>
            <a:endParaRPr lang="en-GB" altLang="en-US"/>
          </a:p>
        </p:txBody>
      </p:sp>
      <p:sp>
        <p:nvSpPr>
          <p:cNvPr id="14" name="TextBox 13"/>
          <p:cNvSpPr txBox="1"/>
          <p:nvPr/>
        </p:nvSpPr>
        <p:spPr>
          <a:xfrm>
            <a:off x="638810" y="1089025"/>
            <a:ext cx="7386955" cy="368300"/>
          </a:xfrm>
          <a:prstGeom prst="rect">
            <a:avLst/>
          </a:prstGeom>
        </p:spPr>
        <p:txBody>
          <a:bodyPr wrap="square" rtlCol="0">
            <a:spAutoFit/>
          </a:bodyPr>
          <a:lstStyle/>
          <a:p>
            <a:pPr marL="432435" indent="-432435">
              <a:buFont typeface="Wingdings" panose="05000000000000000000" charset="0"/>
              <a:buBlip>
                <a:blip r:embed="rId2"/>
              </a:buBlip>
            </a:pPr>
            <a:r>
              <a:rPr lang="en-US" altLang="en-AU" b="1" dirty="0">
                <a:latin typeface="Myriad Pro" charset="0"/>
                <a:ea typeface="Myriad Pro" charset="0"/>
                <a:cs typeface="Myriad Pro" charset="0"/>
              </a:rPr>
              <a:t>FUNGSI DISTRIBUSI (KEANDALAN &amp; SUSUT)</a:t>
            </a:r>
          </a:p>
        </p:txBody>
      </p:sp>
      <p:sp>
        <p:nvSpPr>
          <p:cNvPr id="16" name="TextBox 13"/>
          <p:cNvSpPr txBox="1"/>
          <p:nvPr/>
        </p:nvSpPr>
        <p:spPr>
          <a:xfrm>
            <a:off x="721360" y="3918585"/>
            <a:ext cx="7386955" cy="368300"/>
          </a:xfrm>
          <a:prstGeom prst="rect">
            <a:avLst/>
          </a:prstGeom>
        </p:spPr>
        <p:txBody>
          <a:bodyPr wrap="square" rtlCol="0">
            <a:spAutoFit/>
          </a:bodyPr>
          <a:lstStyle/>
          <a:p>
            <a:pPr marL="432435" indent="-432435">
              <a:buFont typeface="Wingdings" panose="05000000000000000000" charset="0"/>
              <a:buBlip>
                <a:blip r:embed="rId2"/>
              </a:buBlip>
            </a:pPr>
            <a:r>
              <a:rPr lang="en-US" altLang="en-AU" b="1" dirty="0">
                <a:latin typeface="Myriad Pro" charset="0"/>
                <a:ea typeface="Myriad Pro" charset="0"/>
                <a:cs typeface="Myriad Pro" charset="0"/>
              </a:rPr>
              <a:t>FUNGSI PEMBANGKIT</a:t>
            </a:r>
          </a:p>
        </p:txBody>
      </p:sp>
      <p:sp>
        <p:nvSpPr>
          <p:cNvPr id="17" name="TextBox 13"/>
          <p:cNvSpPr txBox="1"/>
          <p:nvPr/>
        </p:nvSpPr>
        <p:spPr>
          <a:xfrm>
            <a:off x="8724900" y="6106160"/>
            <a:ext cx="2533650" cy="275590"/>
          </a:xfrm>
          <a:prstGeom prst="rect">
            <a:avLst/>
          </a:prstGeom>
        </p:spPr>
        <p:txBody>
          <a:bodyPr wrap="square" rtlCol="0">
            <a:spAutoFit/>
          </a:bodyPr>
          <a:lstStyle/>
          <a:p>
            <a:pPr marL="742950" indent="-742950" algn="r"/>
            <a:r>
              <a:rPr lang="en-US" sz="1200" dirty="0">
                <a:latin typeface="Arial" panose="020B0604020202020204" pitchFamily="34" charset="0"/>
                <a:ea typeface="Myriad Pro" charset="0"/>
                <a:cs typeface="Arial" panose="020B0604020202020204" pitchFamily="34" charset="0"/>
              </a:rPr>
              <a:t>s.d Desember 2020</a:t>
            </a:r>
            <a:endParaRPr lang="en-US" sz="1200" b="1" dirty="0">
              <a:latin typeface="Arial" panose="020B0604020202020204" pitchFamily="34" charset="0"/>
              <a:ea typeface="Myriad Pro" charset="0"/>
              <a:cs typeface="Arial" panose="020B0604020202020204" pitchFamily="34" charset="0"/>
            </a:endParaRPr>
          </a:p>
        </p:txBody>
      </p:sp>
      <p:graphicFrame>
        <p:nvGraphicFramePr>
          <p:cNvPr id="2" name="Table 1"/>
          <p:cNvGraphicFramePr/>
          <p:nvPr/>
        </p:nvGraphicFramePr>
        <p:xfrm>
          <a:off x="767715" y="1412875"/>
          <a:ext cx="10560050" cy="2444750"/>
        </p:xfrm>
        <a:graphic>
          <a:graphicData uri="http://schemas.openxmlformats.org/drawingml/2006/table">
            <a:tbl>
              <a:tblPr firstRow="1" bandRow="1">
                <a:tableStyleId>{5C22544A-7EE6-4342-B048-85BDC9FD1C3A}</a:tableStyleId>
              </a:tblPr>
              <a:tblGrid>
                <a:gridCol w="415925">
                  <a:extLst>
                    <a:ext uri="{9D8B030D-6E8A-4147-A177-3AD203B41FA5}">
                      <a16:colId xmlns:a16="http://schemas.microsoft.com/office/drawing/2014/main" val="20000"/>
                    </a:ext>
                  </a:extLst>
                </a:gridCol>
                <a:gridCol w="1515745">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515745">
                  <a:extLst>
                    <a:ext uri="{9D8B030D-6E8A-4147-A177-3AD203B41FA5}">
                      <a16:colId xmlns:a16="http://schemas.microsoft.com/office/drawing/2014/main" val="20003"/>
                    </a:ext>
                  </a:extLst>
                </a:gridCol>
                <a:gridCol w="1516380">
                  <a:extLst>
                    <a:ext uri="{9D8B030D-6E8A-4147-A177-3AD203B41FA5}">
                      <a16:colId xmlns:a16="http://schemas.microsoft.com/office/drawing/2014/main" val="20004"/>
                    </a:ext>
                  </a:extLst>
                </a:gridCol>
                <a:gridCol w="1515745">
                  <a:extLst>
                    <a:ext uri="{9D8B030D-6E8A-4147-A177-3AD203B41FA5}">
                      <a16:colId xmlns:a16="http://schemas.microsoft.com/office/drawing/2014/main" val="20005"/>
                    </a:ext>
                  </a:extLst>
                </a:gridCol>
                <a:gridCol w="1295400">
                  <a:extLst>
                    <a:ext uri="{9D8B030D-6E8A-4147-A177-3AD203B41FA5}">
                      <a16:colId xmlns:a16="http://schemas.microsoft.com/office/drawing/2014/main" val="20006"/>
                    </a:ext>
                  </a:extLst>
                </a:gridCol>
                <a:gridCol w="1140460">
                  <a:extLst>
                    <a:ext uri="{9D8B030D-6E8A-4147-A177-3AD203B41FA5}">
                      <a16:colId xmlns:a16="http://schemas.microsoft.com/office/drawing/2014/main" val="20007"/>
                    </a:ext>
                  </a:extLst>
                </a:gridCol>
              </a:tblGrid>
              <a:tr h="394970">
                <a:tc>
                  <a:txBody>
                    <a:bodyPr/>
                    <a:lstStyle/>
                    <a:p>
                      <a:pPr indent="0">
                        <a:buNone/>
                      </a:pPr>
                      <a:r>
                        <a:rPr lang="en-US" sz="1100" b="0">
                          <a:solidFill>
                            <a:srgbClr val="000000"/>
                          </a:solidFill>
                          <a:latin typeface="Calibri" panose="020F0502020204030204" charset="-122"/>
                        </a:rPr>
                        <a:t>NO</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UNIT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AKI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TERBAYAR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6060">
                <a:tc>
                  <a:txBody>
                    <a:bodyPr/>
                    <a:lstStyle/>
                    <a:p>
                      <a:pPr indent="0" algn="ctr">
                        <a:buNone/>
                      </a:pPr>
                      <a:r>
                        <a:rPr lang="en-US" sz="1100" b="0">
                          <a:solidFill>
                            <a:srgbClr val="000000"/>
                          </a:solidFill>
                          <a:latin typeface="Calibri" panose="020F0502020204030204" charset="-122"/>
                        </a:rPr>
                        <a:t>1</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KANWIL (DIST)</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73,590,336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68,804,692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73,632,736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66,169,178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96%</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6060">
                <a:tc>
                  <a:txBody>
                    <a:bodyPr/>
                    <a:lstStyle/>
                    <a:p>
                      <a:pPr indent="0" algn="ctr">
                        <a:buNone/>
                      </a:pPr>
                      <a:r>
                        <a:rPr lang="en-US" sz="1100" b="0">
                          <a:solidFill>
                            <a:srgbClr val="000000"/>
                          </a:solidFill>
                          <a:latin typeface="Calibri" panose="020F0502020204030204" charset="-122"/>
                        </a:rPr>
                        <a:t>2</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KANWIL (RENC)</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51,493,785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48,245,814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51,493,785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48,174,695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6060">
                <a:tc>
                  <a:txBody>
                    <a:bodyPr/>
                    <a:lstStyle/>
                    <a:p>
                      <a:pPr indent="0" algn="ctr">
                        <a:buNone/>
                      </a:pPr>
                      <a:r>
                        <a:rPr lang="en-US" sz="1100" b="0">
                          <a:solidFill>
                            <a:srgbClr val="000000"/>
                          </a:solidFill>
                          <a:latin typeface="Calibri" panose="020F0502020204030204" charset="-122"/>
                        </a:rPr>
                        <a:t>3</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BPP</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11,198,810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9,569,925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10,302,505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10,068,373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92%</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105%</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6060">
                <a:tc>
                  <a:txBody>
                    <a:bodyPr/>
                    <a:lstStyle/>
                    <a:p>
                      <a:pPr indent="0" algn="ctr">
                        <a:buNone/>
                      </a:pPr>
                      <a:r>
                        <a:rPr lang="en-US" sz="1100" b="0">
                          <a:solidFill>
                            <a:srgbClr val="000000"/>
                          </a:solidFill>
                          <a:latin typeface="Calibri" panose="020F0502020204030204" charset="-122"/>
                        </a:rPr>
                        <a:t>4</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SMD</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33,684,774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32,001,610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31,201,836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31,380,750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93%</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98%</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6060">
                <a:tc>
                  <a:txBody>
                    <a:bodyPr/>
                    <a:lstStyle/>
                    <a:p>
                      <a:pPr indent="0" algn="ctr">
                        <a:buNone/>
                      </a:pPr>
                      <a:r>
                        <a:rPr lang="en-US" sz="1100" b="0">
                          <a:solidFill>
                            <a:srgbClr val="000000"/>
                          </a:solidFill>
                          <a:latin typeface="Calibri" panose="020F0502020204030204" charset="-122"/>
                        </a:rPr>
                        <a:t>5</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BRU</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17,272,865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13,464,879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16,114,417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15,837,876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93%</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118%</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6060">
                <a:tc>
                  <a:txBody>
                    <a:bodyPr/>
                    <a:lstStyle/>
                    <a:p>
                      <a:pPr indent="0" algn="ctr">
                        <a:buNone/>
                      </a:pPr>
                      <a:r>
                        <a:rPr lang="en-US" sz="1100" b="0">
                          <a:solidFill>
                            <a:srgbClr val="000000"/>
                          </a:solidFill>
                          <a:latin typeface="Calibri" panose="020F0502020204030204" charset="-122"/>
                        </a:rPr>
                        <a:t>6</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BTG</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4,320,270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3,418,952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3,415,716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3,384,477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79%</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99%</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6060">
                <a:tc>
                  <a:txBody>
                    <a:bodyPr/>
                    <a:lstStyle/>
                    <a:p>
                      <a:pPr indent="0" algn="ctr">
                        <a:buNone/>
                      </a:pPr>
                      <a:r>
                        <a:rPr lang="en-US" sz="1100" b="0">
                          <a:solidFill>
                            <a:srgbClr val="000000"/>
                          </a:solidFill>
                          <a:latin typeface="Calibri" panose="020F0502020204030204" charset="-122"/>
                        </a:rPr>
                        <a:t>7</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TARAKAN</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5,190,634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4,609,533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4,724,603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4,609,533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91%</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6060">
                <a:tc>
                  <a:txBody>
                    <a:bodyPr/>
                    <a:lstStyle/>
                    <a:p>
                      <a:pPr indent="0" algn="ctr">
                        <a:buNone/>
                      </a:pPr>
                      <a:r>
                        <a:rPr lang="en-US" sz="1100" b="0">
                          <a:solidFill>
                            <a:srgbClr val="000000"/>
                          </a:solidFill>
                          <a:latin typeface="Calibri" panose="020F0502020204030204" charset="-122"/>
                        </a:rPr>
                        <a:t>8</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UP2D KALTIM</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15,363,603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15,228,193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15,363,603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14,992,857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98%</a:t>
                      </a:r>
                      <a:endParaRPr lang="en-US" altLang="en-US" sz="11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1300">
                <a:tc>
                  <a:txBody>
                    <a:bodyPr/>
                    <a:lstStyle/>
                    <a:p>
                      <a:pPr indent="0">
                        <a:buNone/>
                      </a:pP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TOTAL</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212,115,077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195,343,599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206,249,200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194,617,740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000000"/>
                          </a:solidFill>
                          <a:latin typeface="Calibri" panose="020F0502020204030204" charset="-122"/>
                        </a:rPr>
                        <a:t>97%</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000000"/>
                          </a:solidFill>
                          <a:latin typeface="Calibri" panose="020F0502020204030204" charset="-122"/>
                        </a:rPr>
                        <a:t>100%</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4" name="Table 3"/>
          <p:cNvGraphicFramePr/>
          <p:nvPr/>
        </p:nvGraphicFramePr>
        <p:xfrm>
          <a:off x="839470" y="4220845"/>
          <a:ext cx="10513060" cy="1877060"/>
        </p:xfrm>
        <a:graphic>
          <a:graphicData uri="http://schemas.openxmlformats.org/drawingml/2006/table">
            <a:tbl>
              <a:tblPr firstRow="1" bandRow="1">
                <a:tableStyleId>{5C22544A-7EE6-4342-B048-85BDC9FD1C3A}</a:tableStyleId>
              </a:tblPr>
              <a:tblGrid>
                <a:gridCol w="414020">
                  <a:extLst>
                    <a:ext uri="{9D8B030D-6E8A-4147-A177-3AD203B41FA5}">
                      <a16:colId xmlns:a16="http://schemas.microsoft.com/office/drawing/2014/main" val="20000"/>
                    </a:ext>
                  </a:extLst>
                </a:gridCol>
                <a:gridCol w="1509395">
                  <a:extLst>
                    <a:ext uri="{9D8B030D-6E8A-4147-A177-3AD203B41FA5}">
                      <a16:colId xmlns:a16="http://schemas.microsoft.com/office/drawing/2014/main" val="20001"/>
                    </a:ext>
                  </a:extLst>
                </a:gridCol>
                <a:gridCol w="1637030">
                  <a:extLst>
                    <a:ext uri="{9D8B030D-6E8A-4147-A177-3AD203B41FA5}">
                      <a16:colId xmlns:a16="http://schemas.microsoft.com/office/drawing/2014/main" val="20002"/>
                    </a:ext>
                  </a:extLst>
                </a:gridCol>
                <a:gridCol w="1509395">
                  <a:extLst>
                    <a:ext uri="{9D8B030D-6E8A-4147-A177-3AD203B41FA5}">
                      <a16:colId xmlns:a16="http://schemas.microsoft.com/office/drawing/2014/main" val="20003"/>
                    </a:ext>
                  </a:extLst>
                </a:gridCol>
                <a:gridCol w="1509395">
                  <a:extLst>
                    <a:ext uri="{9D8B030D-6E8A-4147-A177-3AD203B41FA5}">
                      <a16:colId xmlns:a16="http://schemas.microsoft.com/office/drawing/2014/main" val="20004"/>
                    </a:ext>
                  </a:extLst>
                </a:gridCol>
                <a:gridCol w="1508760">
                  <a:extLst>
                    <a:ext uri="{9D8B030D-6E8A-4147-A177-3AD203B41FA5}">
                      <a16:colId xmlns:a16="http://schemas.microsoft.com/office/drawing/2014/main" val="20005"/>
                    </a:ext>
                  </a:extLst>
                </a:gridCol>
                <a:gridCol w="1289685">
                  <a:extLst>
                    <a:ext uri="{9D8B030D-6E8A-4147-A177-3AD203B41FA5}">
                      <a16:colId xmlns:a16="http://schemas.microsoft.com/office/drawing/2014/main" val="20006"/>
                    </a:ext>
                  </a:extLst>
                </a:gridCol>
                <a:gridCol w="1135380">
                  <a:extLst>
                    <a:ext uri="{9D8B030D-6E8A-4147-A177-3AD203B41FA5}">
                      <a16:colId xmlns:a16="http://schemas.microsoft.com/office/drawing/2014/main" val="20007"/>
                    </a:ext>
                  </a:extLst>
                </a:gridCol>
              </a:tblGrid>
              <a:tr h="265430">
                <a:tc>
                  <a:txBody>
                    <a:bodyPr/>
                    <a:lstStyle/>
                    <a:p>
                      <a:pPr indent="0">
                        <a:buNone/>
                      </a:pPr>
                      <a:r>
                        <a:rPr lang="en-US" sz="1100" b="0">
                          <a:solidFill>
                            <a:srgbClr val="000000"/>
                          </a:solidFill>
                          <a:latin typeface="Calibri" panose="020F0502020204030204" charset="-122"/>
                        </a:rPr>
                        <a:t>NO</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UNIT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NILAI AKI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TERBAYAR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 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1">
                          <a:solidFill>
                            <a:srgbClr val="000000"/>
                          </a:solidFill>
                          <a:latin typeface="Calibri" panose="020F0502020204030204" charset="-122"/>
                        </a:rPr>
                        <a:t>%BAYAR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6065">
                <a:tc>
                  <a:txBody>
                    <a:bodyPr/>
                    <a:lstStyle/>
                    <a:p>
                      <a:pPr indent="0" algn="ctr">
                        <a:buNone/>
                      </a:pPr>
                      <a:r>
                        <a:rPr lang="en-US" sz="1100" b="0">
                          <a:solidFill>
                            <a:srgbClr val="000000"/>
                          </a:solidFill>
                          <a:latin typeface="Calibri" panose="020F0502020204030204" charset="-122"/>
                        </a:rPr>
                        <a:t>1</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KANWIL (KIT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31,421,954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30,740,960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31,420,874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30,739,605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5430">
                <a:tc>
                  <a:txBody>
                    <a:bodyPr/>
                    <a:lstStyle/>
                    <a:p>
                      <a:pPr indent="0" algn="ctr">
                        <a:buNone/>
                      </a:pPr>
                      <a:r>
                        <a:rPr lang="en-US" sz="1100" b="0">
                          <a:solidFill>
                            <a:srgbClr val="000000"/>
                          </a:solidFill>
                          <a:latin typeface="Calibri" panose="020F0502020204030204" charset="-122"/>
                        </a:rPr>
                        <a:t>2</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SMD</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5,069,868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5,069,868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5,095,934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5,069,868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101%</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5430">
                <a:tc>
                  <a:txBody>
                    <a:bodyPr/>
                    <a:lstStyle/>
                    <a:p>
                      <a:pPr indent="0" algn="ctr">
                        <a:buNone/>
                      </a:pPr>
                      <a:r>
                        <a:rPr lang="en-US" sz="1100" b="0">
                          <a:solidFill>
                            <a:srgbClr val="000000"/>
                          </a:solidFill>
                          <a:latin typeface="Calibri" panose="020F0502020204030204" charset="-122"/>
                        </a:rPr>
                        <a:t>3</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BRU</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6,831,474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6,831,474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6,831,474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6,699,474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98%</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5430">
                <a:tc>
                  <a:txBody>
                    <a:bodyPr/>
                    <a:lstStyle/>
                    <a:p>
                      <a:pPr indent="0" algn="ctr">
                        <a:buNone/>
                      </a:pPr>
                      <a:r>
                        <a:rPr lang="en-US" sz="1100" b="0">
                          <a:solidFill>
                            <a:srgbClr val="000000"/>
                          </a:solidFill>
                          <a:latin typeface="Calibri" panose="020F0502020204030204" charset="-122"/>
                        </a:rPr>
                        <a:t>4</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BTG</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614,987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614,987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614,987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614,987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6065">
                <a:tc>
                  <a:txBody>
                    <a:bodyPr/>
                    <a:lstStyle/>
                    <a:p>
                      <a:pPr indent="0" algn="ctr">
                        <a:buNone/>
                      </a:pPr>
                      <a:r>
                        <a:rPr lang="en-US" sz="1100" b="0">
                          <a:solidFill>
                            <a:srgbClr val="000000"/>
                          </a:solidFill>
                          <a:latin typeface="Calibri" panose="020F0502020204030204" charset="-122"/>
                        </a:rPr>
                        <a:t>5</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UP3 TRK</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3,838,428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3,838,428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3,838,428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 3,838,428 </a:t>
                      </a:r>
                      <a:endParaRPr lang="en-US" altLang="en-US" sz="1100" b="0">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3210">
                <a:tc>
                  <a:txBody>
                    <a:bodyPr/>
                    <a:lstStyle/>
                    <a:p>
                      <a:pPr indent="0">
                        <a:buNone/>
                      </a:pP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TOTAL</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47,776,712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47,095,717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47,801,698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200" b="1">
                          <a:solidFill>
                            <a:srgbClr val="000000"/>
                          </a:solidFill>
                          <a:latin typeface="Calibri" panose="020F0502020204030204" charset="-122"/>
                        </a:rPr>
                        <a:t> 46,962,362 </a:t>
                      </a:r>
                      <a:endParaRPr lang="en-US" altLang="en-US" sz="1200" b="1">
                        <a:solidFill>
                          <a:srgbClr val="000000"/>
                        </a:solidFill>
                        <a:latin typeface="Calibri" panose="020F0502020204030204" charset="-122"/>
                      </a:endParaRPr>
                    </a:p>
                  </a:txBody>
                  <a:tcPr marL="12700" marR="12700" marT="12700" anchor="b">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000000"/>
                          </a:solidFill>
                          <a:latin typeface="Calibri" panose="020F0502020204030204" charset="-122"/>
                        </a:rPr>
                        <a:t>100%</a:t>
                      </a:r>
                      <a:endParaRPr lang="en-US" altLang="en-US" sz="12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000000"/>
                          </a:solidFill>
                          <a:latin typeface="Calibri" panose="020F0502020204030204" charset="-122"/>
                        </a:rPr>
                        <a:t>100%</a:t>
                      </a:r>
                      <a:endParaRPr lang="en-US" altLang="en-US" sz="12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56461417"/>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4055" y="66040"/>
            <a:ext cx="10515600" cy="611505"/>
          </a:xfrm>
        </p:spPr>
        <p:txBody>
          <a:bodyPr>
            <a:normAutofit fontScale="90000"/>
          </a:bodyPr>
          <a:lstStyle/>
          <a:p>
            <a:r>
              <a:rPr lang="en-US" sz="3200" dirty="0">
                <a:solidFill>
                  <a:schemeClr val="tx1"/>
                </a:solidFill>
              </a:rPr>
              <a:t>MONITORING ANGGARAN INVESTASI LUNCURAN &amp; MURNI 2020</a:t>
            </a:r>
            <a:br>
              <a:rPr lang="en-US" sz="3200" dirty="0">
                <a:solidFill>
                  <a:schemeClr val="tx1"/>
                </a:solidFill>
              </a:rPr>
            </a:br>
            <a:r>
              <a:rPr lang="en-US" sz="3200" dirty="0">
                <a:solidFill>
                  <a:schemeClr val="tx1"/>
                </a:solidFill>
              </a:rPr>
              <a:t>UIW KALTIMRA</a:t>
            </a:r>
          </a:p>
        </p:txBody>
      </p:sp>
      <p:graphicFrame>
        <p:nvGraphicFramePr>
          <p:cNvPr id="7" name="Table 6"/>
          <p:cNvGraphicFramePr/>
          <p:nvPr/>
        </p:nvGraphicFramePr>
        <p:xfrm>
          <a:off x="767715" y="908685"/>
          <a:ext cx="10914380" cy="2440940"/>
        </p:xfrm>
        <a:graphic>
          <a:graphicData uri="http://schemas.openxmlformats.org/drawingml/2006/table">
            <a:tbl>
              <a:tblPr firstRow="1" bandRow="1">
                <a:tableStyleId>{5C22544A-7EE6-4342-B048-85BDC9FD1C3A}</a:tableStyleId>
              </a:tblPr>
              <a:tblGrid>
                <a:gridCol w="785495">
                  <a:extLst>
                    <a:ext uri="{9D8B030D-6E8A-4147-A177-3AD203B41FA5}">
                      <a16:colId xmlns:a16="http://schemas.microsoft.com/office/drawing/2014/main" val="20000"/>
                    </a:ext>
                  </a:extLst>
                </a:gridCol>
                <a:gridCol w="1471295">
                  <a:extLst>
                    <a:ext uri="{9D8B030D-6E8A-4147-A177-3AD203B41FA5}">
                      <a16:colId xmlns:a16="http://schemas.microsoft.com/office/drawing/2014/main" val="20001"/>
                    </a:ext>
                  </a:extLst>
                </a:gridCol>
                <a:gridCol w="1451610">
                  <a:extLst>
                    <a:ext uri="{9D8B030D-6E8A-4147-A177-3AD203B41FA5}">
                      <a16:colId xmlns:a16="http://schemas.microsoft.com/office/drawing/2014/main" val="20002"/>
                    </a:ext>
                  </a:extLst>
                </a:gridCol>
                <a:gridCol w="1449705">
                  <a:extLst>
                    <a:ext uri="{9D8B030D-6E8A-4147-A177-3AD203B41FA5}">
                      <a16:colId xmlns:a16="http://schemas.microsoft.com/office/drawing/2014/main" val="20003"/>
                    </a:ext>
                  </a:extLst>
                </a:gridCol>
                <a:gridCol w="1450975">
                  <a:extLst>
                    <a:ext uri="{9D8B030D-6E8A-4147-A177-3AD203B41FA5}">
                      <a16:colId xmlns:a16="http://schemas.microsoft.com/office/drawing/2014/main" val="20004"/>
                    </a:ext>
                  </a:extLst>
                </a:gridCol>
                <a:gridCol w="1449070">
                  <a:extLst>
                    <a:ext uri="{9D8B030D-6E8A-4147-A177-3AD203B41FA5}">
                      <a16:colId xmlns:a16="http://schemas.microsoft.com/office/drawing/2014/main" val="20005"/>
                    </a:ext>
                  </a:extLst>
                </a:gridCol>
                <a:gridCol w="1428115">
                  <a:extLst>
                    <a:ext uri="{9D8B030D-6E8A-4147-A177-3AD203B41FA5}">
                      <a16:colId xmlns:a16="http://schemas.microsoft.com/office/drawing/2014/main" val="20006"/>
                    </a:ext>
                  </a:extLst>
                </a:gridCol>
                <a:gridCol w="1428115">
                  <a:extLst>
                    <a:ext uri="{9D8B030D-6E8A-4147-A177-3AD203B41FA5}">
                      <a16:colId xmlns:a16="http://schemas.microsoft.com/office/drawing/2014/main" val="20007"/>
                    </a:ext>
                  </a:extLst>
                </a:gridCol>
              </a:tblGrid>
              <a:tr h="372745">
                <a:tc>
                  <a:txBody>
                    <a:bodyPr/>
                    <a:lstStyle/>
                    <a:p>
                      <a:pPr indent="0">
                        <a:buNone/>
                      </a:pPr>
                      <a:r>
                        <a:rPr lang="en-US" sz="1200" b="1">
                          <a:solidFill>
                            <a:srgbClr val="000000"/>
                          </a:solidFill>
                          <a:latin typeface="Calibri" panose="020F0502020204030204" charset="-122"/>
                        </a:rPr>
                        <a:t>LUNCURAN</a:t>
                      </a:r>
                      <a:endParaRPr lang="en-US" altLang="en-US" sz="1200" b="1">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100" b="0">
                        <a:solidFill>
                          <a:srgbClr val="000000"/>
                        </a:solidFill>
                        <a:latin typeface="Calibri" panose="020F0502020204030204" charset="-122"/>
                      </a:endParaRPr>
                    </a:p>
                  </a:txBody>
                  <a:tcPr marL="12700" marR="12700" marT="12700" anchor="ctr">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4315">
                <a:tc>
                  <a:txBody>
                    <a:bodyPr/>
                    <a:lstStyle/>
                    <a:p>
                      <a:pPr indent="0" algn="ctr">
                        <a:buNone/>
                      </a:pPr>
                      <a:r>
                        <a:rPr lang="en-US" sz="1100" b="1">
                          <a:solidFill>
                            <a:srgbClr val="000000"/>
                          </a:solidFill>
                          <a:latin typeface="Calibri" panose="020F0502020204030204" charset="-122"/>
                        </a:rPr>
                        <a:t>NO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URAIAN PEKERJAAN</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AI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AKI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TERBAYAR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 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 TERBAYAR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1"/>
                  </a:ext>
                </a:extLst>
              </a:tr>
              <a:tr h="226060">
                <a:tc>
                  <a:txBody>
                    <a:bodyPr/>
                    <a:lstStyle/>
                    <a:p>
                      <a:pPr indent="0" algn="ctr">
                        <a:buNone/>
                      </a:pPr>
                      <a:r>
                        <a:rPr lang="en-US" sz="1100" b="1">
                          <a:solidFill>
                            <a:srgbClr val="000000"/>
                          </a:solidFill>
                          <a:latin typeface="Calibri" panose="020F0502020204030204" charset="-122"/>
                        </a:rPr>
                        <a:t>A</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KEANDALAN</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47,837,060,044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43,354,525,468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47,879,460,044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40,415,902,168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93%</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2"/>
                  </a:ext>
                </a:extLst>
              </a:tr>
              <a:tr h="22606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2019.WKTU.12.005</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407,500,000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407,500,000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407,500,000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407,500,000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606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2019.WKTU.12.099</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47,429,560,044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42,947,025,468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47,471,960,044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40,008,402,168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93%</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6060">
                <a:tc>
                  <a:txBody>
                    <a:bodyPr/>
                    <a:lstStyle/>
                    <a:p>
                      <a:pPr indent="0" algn="ctr">
                        <a:buNone/>
                      </a:pPr>
                      <a:r>
                        <a:rPr lang="en-US" sz="1100" b="1">
                          <a:solidFill>
                            <a:srgbClr val="000000"/>
                          </a:solidFill>
                          <a:latin typeface="Calibri" panose="020F0502020204030204" charset="-122"/>
                        </a:rPr>
                        <a:t>B</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SUSUT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3,319,943,580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3,319,943,580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3,319,943,580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3,319,943,580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5"/>
                  </a:ext>
                </a:extLst>
              </a:tr>
              <a:tr h="36830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2019.WKTU.13.041</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3,319,943,580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3,319,943,580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3,319,943,580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3,319,943,580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6060">
                <a:tc>
                  <a:txBody>
                    <a:bodyPr/>
                    <a:lstStyle/>
                    <a:p>
                      <a:pPr indent="0" algn="ctr">
                        <a:buNone/>
                      </a:pPr>
                      <a:r>
                        <a:rPr lang="en-US" sz="1100" b="1">
                          <a:solidFill>
                            <a:srgbClr val="000000"/>
                          </a:solidFill>
                          <a:latin typeface="Calibri" panose="020F0502020204030204" charset="-122"/>
                        </a:rPr>
                        <a:t>C</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PEMBANGKIT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30,025,825,118.00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29,344,555,478.00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30,025,825,116.00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29,344,555,479.00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7"/>
                  </a:ext>
                </a:extLst>
              </a:tr>
              <a:tr h="335280">
                <a:tc gridSpan="2">
                  <a:txBody>
                    <a:bodyPr/>
                    <a:lstStyle/>
                    <a:p>
                      <a:pPr indent="0" algn="ctr">
                        <a:buNone/>
                      </a:pPr>
                      <a:r>
                        <a:rPr lang="en-US" sz="1100" b="1">
                          <a:solidFill>
                            <a:srgbClr val="000000"/>
                          </a:solidFill>
                          <a:latin typeface="Calibri" panose="020F0502020204030204" charset="-122"/>
                        </a:rPr>
                        <a:t>TOTAL</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hMerge="1">
                  <a:txBody>
                    <a:bodyPr/>
                    <a:lstStyle/>
                    <a:p>
                      <a:endParaRPr lang="en-US"/>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r">
                        <a:buNone/>
                      </a:pPr>
                      <a:r>
                        <a:rPr lang="en-US" sz="1100" b="1">
                          <a:solidFill>
                            <a:srgbClr val="000000"/>
                          </a:solidFill>
                          <a:latin typeface="Calibri" panose="020F0502020204030204" charset="-122"/>
                        </a:rPr>
                        <a:t>81,182,828,742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76,019,024,526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81,225,228,740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73,080,401,227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Calibri" panose="020F0502020204030204" charset="-122"/>
                        </a:rPr>
                        <a:t>96%</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8"/>
                  </a:ext>
                </a:extLst>
              </a:tr>
            </a:tbl>
          </a:graphicData>
        </a:graphic>
      </p:graphicFrame>
      <p:graphicFrame>
        <p:nvGraphicFramePr>
          <p:cNvPr id="9" name="Table 8"/>
          <p:cNvGraphicFramePr/>
          <p:nvPr/>
        </p:nvGraphicFramePr>
        <p:xfrm>
          <a:off x="767715" y="3429000"/>
          <a:ext cx="10914380" cy="2731770"/>
        </p:xfrm>
        <a:graphic>
          <a:graphicData uri="http://schemas.openxmlformats.org/drawingml/2006/table">
            <a:tbl>
              <a:tblPr firstRow="1" bandRow="1">
                <a:tableStyleId>{5C22544A-7EE6-4342-B048-85BDC9FD1C3A}</a:tableStyleId>
              </a:tblPr>
              <a:tblGrid>
                <a:gridCol w="785495">
                  <a:extLst>
                    <a:ext uri="{9D8B030D-6E8A-4147-A177-3AD203B41FA5}">
                      <a16:colId xmlns:a16="http://schemas.microsoft.com/office/drawing/2014/main" val="20000"/>
                    </a:ext>
                  </a:extLst>
                </a:gridCol>
                <a:gridCol w="1471295">
                  <a:extLst>
                    <a:ext uri="{9D8B030D-6E8A-4147-A177-3AD203B41FA5}">
                      <a16:colId xmlns:a16="http://schemas.microsoft.com/office/drawing/2014/main" val="20001"/>
                    </a:ext>
                  </a:extLst>
                </a:gridCol>
                <a:gridCol w="1451610">
                  <a:extLst>
                    <a:ext uri="{9D8B030D-6E8A-4147-A177-3AD203B41FA5}">
                      <a16:colId xmlns:a16="http://schemas.microsoft.com/office/drawing/2014/main" val="20002"/>
                    </a:ext>
                  </a:extLst>
                </a:gridCol>
                <a:gridCol w="1449705">
                  <a:extLst>
                    <a:ext uri="{9D8B030D-6E8A-4147-A177-3AD203B41FA5}">
                      <a16:colId xmlns:a16="http://schemas.microsoft.com/office/drawing/2014/main" val="20003"/>
                    </a:ext>
                  </a:extLst>
                </a:gridCol>
                <a:gridCol w="1450975">
                  <a:extLst>
                    <a:ext uri="{9D8B030D-6E8A-4147-A177-3AD203B41FA5}">
                      <a16:colId xmlns:a16="http://schemas.microsoft.com/office/drawing/2014/main" val="20004"/>
                    </a:ext>
                  </a:extLst>
                </a:gridCol>
                <a:gridCol w="1449070">
                  <a:extLst>
                    <a:ext uri="{9D8B030D-6E8A-4147-A177-3AD203B41FA5}">
                      <a16:colId xmlns:a16="http://schemas.microsoft.com/office/drawing/2014/main" val="20005"/>
                    </a:ext>
                  </a:extLst>
                </a:gridCol>
                <a:gridCol w="1428115">
                  <a:extLst>
                    <a:ext uri="{9D8B030D-6E8A-4147-A177-3AD203B41FA5}">
                      <a16:colId xmlns:a16="http://schemas.microsoft.com/office/drawing/2014/main" val="20006"/>
                    </a:ext>
                  </a:extLst>
                </a:gridCol>
                <a:gridCol w="1428115">
                  <a:extLst>
                    <a:ext uri="{9D8B030D-6E8A-4147-A177-3AD203B41FA5}">
                      <a16:colId xmlns:a16="http://schemas.microsoft.com/office/drawing/2014/main" val="20007"/>
                    </a:ext>
                  </a:extLst>
                </a:gridCol>
              </a:tblGrid>
              <a:tr h="241300">
                <a:tc>
                  <a:txBody>
                    <a:bodyPr/>
                    <a:lstStyle/>
                    <a:p>
                      <a:pPr indent="0">
                        <a:buNone/>
                      </a:pPr>
                      <a:r>
                        <a:rPr lang="en-US" sz="1200" b="1">
                          <a:solidFill>
                            <a:srgbClr val="000000"/>
                          </a:solidFill>
                          <a:latin typeface="Calibri" panose="020F0502020204030204" charset="-122"/>
                        </a:rPr>
                        <a:t>MURNI</a:t>
                      </a:r>
                      <a:endParaRPr lang="en-US" altLang="en-US" sz="1200" b="1">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100" b="0">
                        <a:solidFill>
                          <a:srgbClr val="000000"/>
                        </a:solidFill>
                        <a:latin typeface="Calibri" panose="020F0502020204030204" charset="-122"/>
                      </a:endParaRPr>
                    </a:p>
                  </a:txBody>
                  <a:tcPr marL="12700" marR="12700" marT="12700"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endParaRPr lang="en-US" altLang="en-US" sz="1100" b="0">
                        <a:solidFill>
                          <a:srgbClr val="000000"/>
                        </a:solidFill>
                        <a:latin typeface="Calibri" panose="020F0502020204030204" charset="-122"/>
                      </a:endParaRPr>
                    </a:p>
                  </a:txBody>
                  <a:tcPr marL="12700" marR="12700" marT="12700" anchor="ctr">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4950">
                <a:tc>
                  <a:txBody>
                    <a:bodyPr/>
                    <a:lstStyle/>
                    <a:p>
                      <a:pPr indent="0" algn="ctr">
                        <a:buNone/>
                      </a:pPr>
                      <a:r>
                        <a:rPr lang="en-US" sz="1100" b="1">
                          <a:solidFill>
                            <a:srgbClr val="000000"/>
                          </a:solidFill>
                          <a:latin typeface="Calibri" panose="020F0502020204030204" charset="-122"/>
                        </a:rPr>
                        <a:t>NO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URAIAN PEKERJAAN</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AI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AKI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TERBAYAR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 TERKONTRAK</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tc>
                  <a:txBody>
                    <a:bodyPr/>
                    <a:lstStyle/>
                    <a:p>
                      <a:pPr indent="0" algn="ctr">
                        <a:buNone/>
                      </a:pPr>
                      <a:r>
                        <a:rPr lang="en-US" sz="1100" b="1">
                          <a:solidFill>
                            <a:srgbClr val="000000"/>
                          </a:solidFill>
                          <a:latin typeface="Calibri" panose="020F0502020204030204" charset="-122"/>
                        </a:rPr>
                        <a:t>% TERBAYAR</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1"/>
                  </a:ext>
                </a:extLst>
              </a:tr>
              <a:tr h="226060">
                <a:tc>
                  <a:txBody>
                    <a:bodyPr/>
                    <a:lstStyle/>
                    <a:p>
                      <a:pPr indent="0" algn="ctr">
                        <a:buNone/>
                      </a:pPr>
                      <a:r>
                        <a:rPr lang="en-US" sz="1100" b="1">
                          <a:solidFill>
                            <a:srgbClr val="000000"/>
                          </a:solidFill>
                          <a:latin typeface="Calibri" panose="020F0502020204030204" charset="-122"/>
                        </a:rPr>
                        <a:t>A</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KEANDALAN</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3,172,627,700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3,172,627,700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3,172,627,700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3,172,627,700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2"/>
                  </a:ext>
                </a:extLst>
              </a:tr>
              <a:tr h="22606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Calibri" panose="020F0502020204030204" charset="-122"/>
                        </a:rPr>
                        <a:t>2020.WKTU.12.049</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3,172,627,700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3,172,627,700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3,172,627,700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3,172,627,700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4795">
                <a:tc>
                  <a:txBody>
                    <a:bodyPr/>
                    <a:lstStyle/>
                    <a:p>
                      <a:pPr indent="0" algn="ctr">
                        <a:buNone/>
                      </a:pPr>
                      <a:r>
                        <a:rPr lang="en-US" sz="1100" b="1">
                          <a:solidFill>
                            <a:srgbClr val="000000"/>
                          </a:solidFill>
                          <a:latin typeface="Calibri" panose="020F0502020204030204" charset="-122"/>
                        </a:rPr>
                        <a:t>B</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SUSUT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19,260,704,931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18,957,595,718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19,260,704,931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19,260,704,931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102%</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4"/>
                  </a:ext>
                </a:extLst>
              </a:tr>
              <a:tr h="26416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2020.WKTU.13.020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17,451,280,000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 17,451,280,000.00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17,451,280,000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17,451,280,000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4795">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2020.WKTU.13.021</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1,809,424,931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1,506,315,718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1,809,424,931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1,809,424,931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100%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120%</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4160">
                <a:tc>
                  <a:txBody>
                    <a:bodyPr/>
                    <a:lstStyle/>
                    <a:p>
                      <a:pPr indent="0" algn="ctr">
                        <a:buNone/>
                      </a:pPr>
                      <a:r>
                        <a:rPr lang="en-US" sz="1100" b="1">
                          <a:solidFill>
                            <a:srgbClr val="000000"/>
                          </a:solidFill>
                          <a:latin typeface="Calibri" panose="020F0502020204030204" charset="-122"/>
                        </a:rPr>
                        <a:t>C</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PEMASARAN</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6,145,430,623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6,145,430,623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5,187,413,814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5,172,908,537.50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84%</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84%</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7"/>
                  </a:ext>
                </a:extLst>
              </a:tr>
              <a:tr h="226060">
                <a:tc>
                  <a:txBody>
                    <a:bodyPr/>
                    <a:lstStyle/>
                    <a:p>
                      <a:pPr indent="0" algn="ctr">
                        <a:buNone/>
                      </a:pP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2020.WKTU.11.016</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6,145,430,623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6,145,430,623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5,187,413,814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r">
                        <a:buNone/>
                      </a:pPr>
                      <a:r>
                        <a:rPr lang="en-US" sz="1100" b="0">
                          <a:solidFill>
                            <a:srgbClr val="000000"/>
                          </a:solidFill>
                          <a:latin typeface="Calibri" panose="020F0502020204030204" charset="-122"/>
                        </a:rPr>
                        <a:t> 5,172,908,538 </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84%</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Calibri" panose="020F0502020204030204" charset="-122"/>
                        </a:rPr>
                        <a:t>84%</a:t>
                      </a:r>
                      <a:endParaRPr lang="en-US" altLang="en-US" sz="1100" b="0">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4795">
                <a:tc>
                  <a:txBody>
                    <a:bodyPr/>
                    <a:lstStyle/>
                    <a:p>
                      <a:pPr indent="0" algn="ctr">
                        <a:buNone/>
                      </a:pPr>
                      <a:r>
                        <a:rPr lang="en-US" sz="1100" b="1">
                          <a:solidFill>
                            <a:srgbClr val="000000"/>
                          </a:solidFill>
                          <a:latin typeface="Calibri" panose="020F0502020204030204" charset="-122"/>
                        </a:rPr>
                        <a:t>D</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buNone/>
                      </a:pPr>
                      <a:r>
                        <a:rPr lang="en-US" sz="1100" b="1">
                          <a:solidFill>
                            <a:srgbClr val="000000"/>
                          </a:solidFill>
                          <a:latin typeface="Calibri" panose="020F0502020204030204" charset="-122"/>
                        </a:rPr>
                        <a:t>PEMBANGKIT</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1,396,129,238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1,396,129,238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1,395,049,236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r">
                        <a:buNone/>
                      </a:pPr>
                      <a:r>
                        <a:rPr lang="en-US" sz="1100" b="1">
                          <a:solidFill>
                            <a:srgbClr val="000000"/>
                          </a:solidFill>
                          <a:latin typeface="Calibri" panose="020F0502020204030204" charset="-122"/>
                        </a:rPr>
                        <a:t> 1,395,049,236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A9D08E"/>
                    </a:solidFill>
                  </a:tcPr>
                </a:tc>
                <a:extLst>
                  <a:ext uri="{0D108BD9-81ED-4DB2-BD59-A6C34878D82A}">
                    <a16:rowId xmlns:a16="http://schemas.microsoft.com/office/drawing/2014/main" val="10009"/>
                  </a:ext>
                </a:extLst>
              </a:tr>
              <a:tr h="254635">
                <a:tc gridSpan="2">
                  <a:txBody>
                    <a:bodyPr/>
                    <a:lstStyle/>
                    <a:p>
                      <a:pPr indent="0" algn="ctr">
                        <a:buNone/>
                      </a:pPr>
                      <a:r>
                        <a:rPr lang="en-US" sz="1100" b="1">
                          <a:solidFill>
                            <a:srgbClr val="000000"/>
                          </a:solidFill>
                          <a:latin typeface="Calibri" panose="020F0502020204030204" charset="-122"/>
                        </a:rPr>
                        <a:t>TOTAL</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hMerge="1">
                  <a:txBody>
                    <a:bodyPr/>
                    <a:lstStyle/>
                    <a:p>
                      <a:endParaRPr lang="en-US"/>
                    </a:p>
                  </a:txBody>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lstStyle/>
                    <a:p>
                      <a:pPr indent="0" algn="r">
                        <a:buNone/>
                      </a:pPr>
                      <a:r>
                        <a:rPr lang="en-US" sz="1100" b="1">
                          <a:solidFill>
                            <a:srgbClr val="000000"/>
                          </a:solidFill>
                          <a:latin typeface="Calibri" panose="020F0502020204030204" charset="-122"/>
                        </a:rPr>
                        <a:t> 23,829,461,869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 23,526,352,656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 23,828,381,867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r">
                        <a:buNone/>
                      </a:pPr>
                      <a:r>
                        <a:rPr lang="en-US" sz="1100" b="1">
                          <a:solidFill>
                            <a:srgbClr val="000000"/>
                          </a:solidFill>
                          <a:latin typeface="Calibri" panose="020F0502020204030204" charset="-122"/>
                        </a:rPr>
                        <a:t> 23,828,381,867 </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Calibri" panose="020F0502020204030204" charset="-122"/>
                        </a:rPr>
                        <a:t>100%</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lgn="ctr">
                        <a:buNone/>
                      </a:pPr>
                      <a:r>
                        <a:rPr lang="en-US" sz="1100" b="1">
                          <a:solidFill>
                            <a:srgbClr val="000000"/>
                          </a:solidFill>
                          <a:latin typeface="Calibri" panose="020F0502020204030204" charset="-122"/>
                        </a:rPr>
                        <a:t>101%</a:t>
                      </a:r>
                      <a:endParaRPr lang="en-US" altLang="en-US" sz="1100" b="1">
                        <a:solidFill>
                          <a:srgbClr val="000000"/>
                        </a:solidFill>
                        <a:latin typeface="Calibri" panose="020F050202020403020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06177178"/>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690235" y="3451225"/>
            <a:ext cx="6294755" cy="718820"/>
          </a:xfrm>
        </p:spPr>
        <p:txBody>
          <a:bodyPr>
            <a:noAutofit/>
          </a:bodyPr>
          <a:lstStyle/>
          <a:p>
            <a:r>
              <a:rPr lang="en-US" sz="4800" dirty="0">
                <a:solidFill>
                  <a:schemeClr val="tx1"/>
                </a:solidFill>
              </a:rPr>
              <a:t>UP3 BALIKPAPAN</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500" autoRev="1" fill="hold"/>
                                        <p:tgtEl>
                                          <p:spTgt spid="6">
                                            <p:txEl>
                                              <p:pRg st="0" end="0"/>
                                            </p:txEl>
                                          </p:spTgt>
                                        </p:tgtEl>
                                        <p:attrNameLst>
                                          <p:attrName>style.color</p:attrName>
                                        </p:attrNameLst>
                                      </p:cBhvr>
                                      <p:to>
                                        <p:clrVal>
                                          <a:schemeClr val="bg1"/>
                                        </p:clrVal>
                                      </p:to>
                                    </p:set>
                                    <p:set>
                                      <p:cBhvr>
                                        <p:cTn id="16" dur="500" autoRev="1" fill="hold"/>
                                        <p:tgtEl>
                                          <p:spTgt spid="6">
                                            <p:txEl>
                                              <p:pRg st="0" end="0"/>
                                            </p:txEl>
                                          </p:spTgt>
                                        </p:tgtEl>
                                        <p:attrNameLst>
                                          <p:attrName>fillcolor</p:attrName>
                                        </p:attrNameLst>
                                      </p:cBhvr>
                                      <p:to>
                                        <p:clrVal>
                                          <a:schemeClr val="bg1"/>
                                        </p:clrVal>
                                      </p:to>
                                    </p:set>
                                    <p:set>
                                      <p:cBhvr>
                                        <p:cTn id="17" dur="50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998" y="127223"/>
            <a:ext cx="8534403" cy="580071"/>
          </a:xfrm>
        </p:spPr>
        <p:txBody>
          <a:bodyPr>
            <a:normAutofit fontScale="90000"/>
          </a:bodyPr>
          <a:lstStyle/>
          <a:p>
            <a:r>
              <a:rPr lang="en-US" dirty="0" err="1"/>
              <a:t>Kinerja</a:t>
            </a:r>
            <a:r>
              <a:rPr lang="en-US" dirty="0"/>
              <a:t> SAIDI SAIFI 2020 UP3 BALIKPAPAN</a:t>
            </a:r>
          </a:p>
        </p:txBody>
      </p:sp>
      <p:sp>
        <p:nvSpPr>
          <p:cNvPr id="3" name="Text Placeholder 2"/>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0039C34F-77EC-48BF-9E67-64F421E3A800}"/>
              </a:ext>
            </a:extLst>
          </p:cNvPr>
          <p:cNvPicPr>
            <a:picLocks noChangeAspect="1"/>
          </p:cNvPicPr>
          <p:nvPr/>
        </p:nvPicPr>
        <p:blipFill>
          <a:blip r:embed="rId3"/>
          <a:stretch>
            <a:fillRect/>
          </a:stretch>
        </p:blipFill>
        <p:spPr>
          <a:xfrm>
            <a:off x="461999" y="784347"/>
            <a:ext cx="4731416" cy="2701127"/>
          </a:xfrm>
          <a:prstGeom prst="rect">
            <a:avLst/>
          </a:prstGeom>
        </p:spPr>
      </p:pic>
      <p:pic>
        <p:nvPicPr>
          <p:cNvPr id="5" name="Picture 4">
            <a:extLst>
              <a:ext uri="{FF2B5EF4-FFF2-40B4-BE49-F238E27FC236}">
                <a16:creationId xmlns:a16="http://schemas.microsoft.com/office/drawing/2014/main" id="{9E7F7210-D7FB-450D-8491-BA1B58A57AD6}"/>
              </a:ext>
            </a:extLst>
          </p:cNvPr>
          <p:cNvPicPr>
            <a:picLocks noChangeAspect="1"/>
          </p:cNvPicPr>
          <p:nvPr/>
        </p:nvPicPr>
        <p:blipFill>
          <a:blip r:embed="rId4"/>
          <a:stretch>
            <a:fillRect/>
          </a:stretch>
        </p:blipFill>
        <p:spPr>
          <a:xfrm>
            <a:off x="455903" y="3546419"/>
            <a:ext cx="4735858" cy="2718898"/>
          </a:xfrm>
          <a:prstGeom prst="rect">
            <a:avLst/>
          </a:prstGeom>
        </p:spPr>
      </p:pic>
      <p:pic>
        <p:nvPicPr>
          <p:cNvPr id="8" name="Picture 7">
            <a:extLst>
              <a:ext uri="{FF2B5EF4-FFF2-40B4-BE49-F238E27FC236}">
                <a16:creationId xmlns:a16="http://schemas.microsoft.com/office/drawing/2014/main" id="{A546298D-128C-48E5-9FD9-BDC150BFBE9B}"/>
              </a:ext>
            </a:extLst>
          </p:cNvPr>
          <p:cNvPicPr>
            <a:picLocks noChangeAspect="1"/>
          </p:cNvPicPr>
          <p:nvPr/>
        </p:nvPicPr>
        <p:blipFill>
          <a:blip r:embed="rId5"/>
          <a:stretch>
            <a:fillRect/>
          </a:stretch>
        </p:blipFill>
        <p:spPr>
          <a:xfrm>
            <a:off x="6431280" y="784347"/>
            <a:ext cx="4480560" cy="2663960"/>
          </a:xfrm>
          <a:prstGeom prst="rect">
            <a:avLst/>
          </a:prstGeom>
        </p:spPr>
      </p:pic>
      <p:pic>
        <p:nvPicPr>
          <p:cNvPr id="9" name="Picture 8">
            <a:extLst>
              <a:ext uri="{FF2B5EF4-FFF2-40B4-BE49-F238E27FC236}">
                <a16:creationId xmlns:a16="http://schemas.microsoft.com/office/drawing/2014/main" id="{4E97AB02-0952-4060-9D5E-8499F652A6BB}"/>
              </a:ext>
            </a:extLst>
          </p:cNvPr>
          <p:cNvPicPr>
            <a:picLocks noChangeAspect="1"/>
          </p:cNvPicPr>
          <p:nvPr/>
        </p:nvPicPr>
        <p:blipFill>
          <a:blip r:embed="rId6"/>
          <a:stretch>
            <a:fillRect/>
          </a:stretch>
        </p:blipFill>
        <p:spPr>
          <a:xfrm>
            <a:off x="6431280" y="3545841"/>
            <a:ext cx="4480560" cy="2733606"/>
          </a:xfrm>
          <a:prstGeom prst="rect">
            <a:avLst/>
          </a:prstGeom>
        </p:spPr>
      </p:pic>
    </p:spTree>
    <p:extLst>
      <p:ext uri="{BB962C8B-B14F-4D97-AF65-F5344CB8AC3E}">
        <p14:creationId xmlns:p14="http://schemas.microsoft.com/office/powerpoint/2010/main" val="3336818125"/>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UP3 BALIKPAPAN</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16BA142E-FF52-4ECD-B0F4-B7516C65CDC5}"/>
              </a:ext>
            </a:extLst>
          </p:cNvPr>
          <p:cNvPicPr>
            <a:picLocks noChangeAspect="1"/>
          </p:cNvPicPr>
          <p:nvPr/>
        </p:nvPicPr>
        <p:blipFill>
          <a:blip r:embed="rId2"/>
          <a:stretch>
            <a:fillRect/>
          </a:stretch>
        </p:blipFill>
        <p:spPr>
          <a:xfrm>
            <a:off x="473318" y="906621"/>
            <a:ext cx="6851727" cy="2540640"/>
          </a:xfrm>
          <a:prstGeom prst="rect">
            <a:avLst/>
          </a:prstGeom>
        </p:spPr>
      </p:pic>
      <p:pic>
        <p:nvPicPr>
          <p:cNvPr id="7" name="Picture 6">
            <a:extLst>
              <a:ext uri="{FF2B5EF4-FFF2-40B4-BE49-F238E27FC236}">
                <a16:creationId xmlns:a16="http://schemas.microsoft.com/office/drawing/2014/main" id="{6A45877F-5B93-48E3-9F82-F4DAF828DCED}"/>
              </a:ext>
            </a:extLst>
          </p:cNvPr>
          <p:cNvPicPr>
            <a:picLocks noChangeAspect="1"/>
          </p:cNvPicPr>
          <p:nvPr/>
        </p:nvPicPr>
        <p:blipFill>
          <a:blip r:embed="rId3"/>
          <a:stretch>
            <a:fillRect/>
          </a:stretch>
        </p:blipFill>
        <p:spPr>
          <a:xfrm>
            <a:off x="473318" y="3485724"/>
            <a:ext cx="6831722" cy="2525637"/>
          </a:xfrm>
          <a:prstGeom prst="rect">
            <a:avLst/>
          </a:prstGeom>
        </p:spPr>
      </p:pic>
      <p:pic>
        <p:nvPicPr>
          <p:cNvPr id="8" name="Picture 7">
            <a:extLst>
              <a:ext uri="{FF2B5EF4-FFF2-40B4-BE49-F238E27FC236}">
                <a16:creationId xmlns:a16="http://schemas.microsoft.com/office/drawing/2014/main" id="{00891CF4-9CE4-4AA8-8AB0-65693847AC17}"/>
              </a:ext>
            </a:extLst>
          </p:cNvPr>
          <p:cNvPicPr>
            <a:picLocks noChangeAspect="1"/>
          </p:cNvPicPr>
          <p:nvPr/>
        </p:nvPicPr>
        <p:blipFill>
          <a:blip r:embed="rId4"/>
          <a:stretch>
            <a:fillRect/>
          </a:stretch>
        </p:blipFill>
        <p:spPr>
          <a:xfrm>
            <a:off x="7384148" y="906621"/>
            <a:ext cx="4046519" cy="2515550"/>
          </a:xfrm>
          <a:prstGeom prst="rect">
            <a:avLst/>
          </a:prstGeom>
        </p:spPr>
      </p:pic>
      <p:pic>
        <p:nvPicPr>
          <p:cNvPr id="9" name="Picture 8">
            <a:extLst>
              <a:ext uri="{FF2B5EF4-FFF2-40B4-BE49-F238E27FC236}">
                <a16:creationId xmlns:a16="http://schemas.microsoft.com/office/drawing/2014/main" id="{CEF51CD1-CA7C-48E4-81D1-034CA60F229B}"/>
              </a:ext>
            </a:extLst>
          </p:cNvPr>
          <p:cNvPicPr>
            <a:picLocks noChangeAspect="1"/>
          </p:cNvPicPr>
          <p:nvPr/>
        </p:nvPicPr>
        <p:blipFill>
          <a:blip r:embed="rId5"/>
          <a:stretch>
            <a:fillRect/>
          </a:stretch>
        </p:blipFill>
        <p:spPr>
          <a:xfrm>
            <a:off x="7387944" y="3485724"/>
            <a:ext cx="4084388" cy="2520960"/>
          </a:xfrm>
          <a:prstGeom prst="rect">
            <a:avLst/>
          </a:prstGeom>
        </p:spPr>
      </p:pic>
    </p:spTree>
    <p:extLst>
      <p:ext uri="{BB962C8B-B14F-4D97-AF65-F5344CB8AC3E}">
        <p14:creationId xmlns:p14="http://schemas.microsoft.com/office/powerpoint/2010/main" val="3685294701"/>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UP3 BALIKPAPAN</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895BA3A7-C1C3-4961-B5EB-4E9B37115AEC}"/>
              </a:ext>
            </a:extLst>
          </p:cNvPr>
          <p:cNvPicPr>
            <a:picLocks noChangeAspect="1"/>
          </p:cNvPicPr>
          <p:nvPr/>
        </p:nvPicPr>
        <p:blipFill>
          <a:blip r:embed="rId2"/>
          <a:stretch>
            <a:fillRect/>
          </a:stretch>
        </p:blipFill>
        <p:spPr>
          <a:xfrm>
            <a:off x="5469838" y="3615825"/>
            <a:ext cx="5921905" cy="2520434"/>
          </a:xfrm>
          <a:prstGeom prst="rect">
            <a:avLst/>
          </a:prstGeom>
        </p:spPr>
      </p:pic>
      <p:pic>
        <p:nvPicPr>
          <p:cNvPr id="7" name="Picture 6">
            <a:extLst>
              <a:ext uri="{FF2B5EF4-FFF2-40B4-BE49-F238E27FC236}">
                <a16:creationId xmlns:a16="http://schemas.microsoft.com/office/drawing/2014/main" id="{318A7A6B-D9BA-4441-90BB-75989D01B267}"/>
              </a:ext>
            </a:extLst>
          </p:cNvPr>
          <p:cNvPicPr>
            <a:picLocks noChangeAspect="1"/>
          </p:cNvPicPr>
          <p:nvPr/>
        </p:nvPicPr>
        <p:blipFill>
          <a:blip r:embed="rId3"/>
          <a:stretch>
            <a:fillRect/>
          </a:stretch>
        </p:blipFill>
        <p:spPr>
          <a:xfrm>
            <a:off x="473318" y="906621"/>
            <a:ext cx="5927482" cy="2604077"/>
          </a:xfrm>
          <a:prstGeom prst="rect">
            <a:avLst/>
          </a:prstGeom>
        </p:spPr>
      </p:pic>
    </p:spTree>
    <p:extLst>
      <p:ext uri="{BB962C8B-B14F-4D97-AF65-F5344CB8AC3E}">
        <p14:creationId xmlns:p14="http://schemas.microsoft.com/office/powerpoint/2010/main" val="78679938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48" y="537641"/>
            <a:ext cx="8820152" cy="580071"/>
          </a:xfrm>
        </p:spPr>
        <p:txBody>
          <a:bodyPr>
            <a:normAutofit/>
          </a:bodyPr>
          <a:lstStyle/>
          <a:p>
            <a:r>
              <a:rPr lang="en-US" dirty="0"/>
              <a:t>REALISASI SUSUT UP3 BALIKPAPAN</a:t>
            </a:r>
            <a:endParaRPr lang="en-ID" dirty="0"/>
          </a:p>
        </p:txBody>
      </p:sp>
      <p:sp>
        <p:nvSpPr>
          <p:cNvPr id="3" name="Text Placeholder 2"/>
          <p:cNvSpPr>
            <a:spLocks noGrp="1"/>
          </p:cNvSpPr>
          <p:nvPr>
            <p:ph type="body" sz="quarter" idx="12"/>
          </p:nvPr>
        </p:nvSpPr>
        <p:spPr/>
        <p:txBody>
          <a:bodyPr/>
          <a:lstStyle/>
          <a:p>
            <a:endParaRPr lang="en-ID" dirty="0"/>
          </a:p>
        </p:txBody>
      </p:sp>
      <p:graphicFrame>
        <p:nvGraphicFramePr>
          <p:cNvPr id="6" name="Chart 5">
            <a:extLst>
              <a:ext uri="{FF2B5EF4-FFF2-40B4-BE49-F238E27FC236}">
                <a16:creationId xmlns:a16="http://schemas.microsoft.com/office/drawing/2014/main" id="{8B7B472D-E84B-4FE3-9719-DD1162666C74}"/>
              </a:ext>
            </a:extLst>
          </p:cNvPr>
          <p:cNvGraphicFramePr>
            <a:graphicFrameLocks/>
          </p:cNvGraphicFramePr>
          <p:nvPr>
            <p:extLst/>
          </p:nvPr>
        </p:nvGraphicFramePr>
        <p:xfrm>
          <a:off x="95248" y="1256044"/>
          <a:ext cx="6386832" cy="4873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FEC88FA1-056A-40E5-A415-85791044CCD8}"/>
              </a:ext>
            </a:extLst>
          </p:cNvPr>
          <p:cNvGraphicFramePr>
            <a:graphicFrameLocks/>
          </p:cNvGraphicFramePr>
          <p:nvPr>
            <p:extLst/>
          </p:nvPr>
        </p:nvGraphicFramePr>
        <p:xfrm>
          <a:off x="6646120" y="1256044"/>
          <a:ext cx="5492752" cy="48734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47286166"/>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690235" y="3441065"/>
            <a:ext cx="6294755" cy="718820"/>
          </a:xfrm>
        </p:spPr>
        <p:txBody>
          <a:bodyPr>
            <a:noAutofit/>
          </a:bodyPr>
          <a:lstStyle/>
          <a:p>
            <a:r>
              <a:rPr lang="en-US" sz="4800" dirty="0">
                <a:solidFill>
                  <a:schemeClr val="tx1"/>
                </a:solidFill>
              </a:rPr>
              <a:t>UP3 SAMARINDA</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250" autoRev="1" fill="hold"/>
                                        <p:tgtEl>
                                          <p:spTgt spid="6">
                                            <p:txEl>
                                              <p:pRg st="0" end="0"/>
                                            </p:txEl>
                                          </p:spTgt>
                                        </p:tgtEl>
                                        <p:attrNameLst>
                                          <p:attrName>style.color</p:attrName>
                                        </p:attrNameLst>
                                      </p:cBhvr>
                                      <p:to>
                                        <p:clrVal>
                                          <a:schemeClr val="bg1"/>
                                        </p:clrVal>
                                      </p:to>
                                    </p:set>
                                    <p:set>
                                      <p:cBhvr>
                                        <p:cTn id="16" dur="250" autoRev="1" fill="hold"/>
                                        <p:tgtEl>
                                          <p:spTgt spid="6">
                                            <p:txEl>
                                              <p:pRg st="0" end="0"/>
                                            </p:txEl>
                                          </p:spTgt>
                                        </p:tgtEl>
                                        <p:attrNameLst>
                                          <p:attrName>fillcolor</p:attrName>
                                        </p:attrNameLst>
                                      </p:cBhvr>
                                      <p:to>
                                        <p:clrVal>
                                          <a:schemeClr val="bg1"/>
                                        </p:clrVal>
                                      </p:to>
                                    </p:set>
                                    <p:set>
                                      <p:cBhvr>
                                        <p:cTn id="17" dur="25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p:cNvGrpSpPr/>
          <p:nvPr/>
        </p:nvGrpSpPr>
        <p:grpSpPr>
          <a:xfrm>
            <a:off x="3814445" y="1202055"/>
            <a:ext cx="4248785" cy="4142105"/>
            <a:chOff x="1707361" y="699351"/>
            <a:chExt cx="5780468" cy="5774280"/>
          </a:xfrm>
          <a:effectLst>
            <a:glow rad="228600">
              <a:schemeClr val="accent5">
                <a:satMod val="175000"/>
                <a:alpha val="40000"/>
              </a:schemeClr>
            </a:glow>
          </a:effectLst>
        </p:grpSpPr>
        <p:sp>
          <p:nvSpPr>
            <p:cNvPr id="194" name="Oval 193"/>
            <p:cNvSpPr/>
            <p:nvPr/>
          </p:nvSpPr>
          <p:spPr>
            <a:xfrm>
              <a:off x="2131291" y="1120188"/>
              <a:ext cx="4932609" cy="4932607"/>
            </a:xfrm>
            <a:prstGeom prst="ellipse">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95" name="Group 194"/>
            <p:cNvGrpSpPr/>
            <p:nvPr/>
          </p:nvGrpSpPr>
          <p:grpSpPr>
            <a:xfrm>
              <a:off x="2568100" y="1560484"/>
              <a:ext cx="4058990" cy="4052014"/>
              <a:chOff x="2568100" y="1560484"/>
              <a:chExt cx="4058990" cy="4052014"/>
            </a:xfrm>
            <a:solidFill>
              <a:schemeClr val="bg1"/>
            </a:solidFill>
          </p:grpSpPr>
          <p:sp>
            <p:nvSpPr>
              <p:cNvPr id="203" name="Freeform 202"/>
              <p:cNvSpPr/>
              <p:nvPr/>
            </p:nvSpPr>
            <p:spPr>
              <a:xfrm>
                <a:off x="4666657" y="1560484"/>
                <a:ext cx="1651313" cy="1346542"/>
              </a:xfrm>
              <a:custGeom>
                <a:avLst/>
                <a:gdLst>
                  <a:gd name="connsiteX0" fmla="*/ 0 w 1651313"/>
                  <a:gd name="connsiteY0" fmla="*/ 0 h 1346542"/>
                  <a:gd name="connsiteX1" fmla="*/ 138442 w 1651313"/>
                  <a:gd name="connsiteY1" fmla="*/ 6991 h 1346542"/>
                  <a:gd name="connsiteX2" fmla="*/ 1613827 w 1651313"/>
                  <a:gd name="connsiteY2" fmla="*/ 891297 h 1346542"/>
                  <a:gd name="connsiteX3" fmla="*/ 1651313 w 1651313"/>
                  <a:gd name="connsiteY3" fmla="*/ 953001 h 1346542"/>
                  <a:gd name="connsiteX4" fmla="*/ 969679 w 1651313"/>
                  <a:gd name="connsiteY4" fmla="*/ 1346542 h 1346542"/>
                  <a:gd name="connsiteX5" fmla="*/ 960663 w 1651313"/>
                  <a:gd name="connsiteY5" fmla="*/ 1331701 h 1346542"/>
                  <a:gd name="connsiteX6" fmla="*/ 57905 w 1651313"/>
                  <a:gd name="connsiteY6" fmla="*/ 790612 h 1346542"/>
                  <a:gd name="connsiteX7" fmla="*/ 0 w 1651313"/>
                  <a:gd name="connsiteY7" fmla="*/ 787688 h 1346542"/>
                  <a:gd name="connsiteX8" fmla="*/ 0 w 1651313"/>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3" h="1346542">
                    <a:moveTo>
                      <a:pt x="0" y="0"/>
                    </a:moveTo>
                    <a:lnTo>
                      <a:pt x="138442" y="6991"/>
                    </a:lnTo>
                    <a:cubicBezTo>
                      <a:pt x="752473" y="69349"/>
                      <a:pt x="1285584" y="405433"/>
                      <a:pt x="1613827" y="891297"/>
                    </a:cubicBezTo>
                    <a:lnTo>
                      <a:pt x="1651313" y="953001"/>
                    </a:lnTo>
                    <a:lnTo>
                      <a:pt x="969679" y="1346542"/>
                    </a:lnTo>
                    <a:lnTo>
                      <a:pt x="960663" y="1331701"/>
                    </a:lnTo>
                    <a:cubicBezTo>
                      <a:pt x="759818" y="1034411"/>
                      <a:pt x="433618" y="828768"/>
                      <a:pt x="57905" y="790612"/>
                    </a:cubicBezTo>
                    <a:lnTo>
                      <a:pt x="0" y="787688"/>
                    </a:lnTo>
                    <a:lnTo>
                      <a:pt x="0"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4" name="Freeform 203"/>
              <p:cNvSpPr/>
              <p:nvPr/>
            </p:nvSpPr>
            <p:spPr>
              <a:xfrm>
                <a:off x="2877220" y="1560484"/>
                <a:ext cx="1651312" cy="1346542"/>
              </a:xfrm>
              <a:custGeom>
                <a:avLst/>
                <a:gdLst>
                  <a:gd name="connsiteX0" fmla="*/ 1651312 w 1651312"/>
                  <a:gd name="connsiteY0" fmla="*/ 0 h 1346542"/>
                  <a:gd name="connsiteX1" fmla="*/ 1651312 w 1651312"/>
                  <a:gd name="connsiteY1" fmla="*/ 787688 h 1346542"/>
                  <a:gd name="connsiteX2" fmla="*/ 1593406 w 1651312"/>
                  <a:gd name="connsiteY2" fmla="*/ 790612 h 1346542"/>
                  <a:gd name="connsiteX3" fmla="*/ 690648 w 1651312"/>
                  <a:gd name="connsiteY3" fmla="*/ 1331701 h 1346542"/>
                  <a:gd name="connsiteX4" fmla="*/ 681632 w 1651312"/>
                  <a:gd name="connsiteY4" fmla="*/ 1346542 h 1346542"/>
                  <a:gd name="connsiteX5" fmla="*/ 0 w 1651312"/>
                  <a:gd name="connsiteY5" fmla="*/ 953001 h 1346542"/>
                  <a:gd name="connsiteX6" fmla="*/ 37486 w 1651312"/>
                  <a:gd name="connsiteY6" fmla="*/ 891297 h 1346542"/>
                  <a:gd name="connsiteX7" fmla="*/ 1512871 w 1651312"/>
                  <a:gd name="connsiteY7" fmla="*/ 6991 h 1346542"/>
                  <a:gd name="connsiteX8" fmla="*/ 1651312 w 1651312"/>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2" h="1346542">
                    <a:moveTo>
                      <a:pt x="1651312" y="0"/>
                    </a:moveTo>
                    <a:lnTo>
                      <a:pt x="1651312" y="787688"/>
                    </a:lnTo>
                    <a:lnTo>
                      <a:pt x="1593406" y="790612"/>
                    </a:lnTo>
                    <a:cubicBezTo>
                      <a:pt x="1217693" y="828768"/>
                      <a:pt x="891494" y="1034411"/>
                      <a:pt x="690648" y="1331701"/>
                    </a:cubicBezTo>
                    <a:lnTo>
                      <a:pt x="681632" y="1346542"/>
                    </a:lnTo>
                    <a:lnTo>
                      <a:pt x="0" y="953001"/>
                    </a:lnTo>
                    <a:lnTo>
                      <a:pt x="37486" y="891297"/>
                    </a:lnTo>
                    <a:cubicBezTo>
                      <a:pt x="365729" y="405433"/>
                      <a:pt x="898840" y="69349"/>
                      <a:pt x="1512871" y="6991"/>
                    </a:cubicBezTo>
                    <a:lnTo>
                      <a:pt x="1651312"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5" name="Freeform 204"/>
              <p:cNvSpPr/>
              <p:nvPr/>
            </p:nvSpPr>
            <p:spPr>
              <a:xfrm>
                <a:off x="5705066" y="2632270"/>
                <a:ext cx="922024" cy="1908442"/>
              </a:xfrm>
              <a:custGeom>
                <a:avLst/>
                <a:gdLst>
                  <a:gd name="connsiteX0" fmla="*/ 683413 w 922024"/>
                  <a:gd name="connsiteY0" fmla="*/ 0 h 1908442"/>
                  <a:gd name="connsiteX1" fmla="*/ 762536 w 922024"/>
                  <a:gd name="connsiteY1" fmla="*/ 164250 h 1908442"/>
                  <a:gd name="connsiteX2" fmla="*/ 922024 w 922024"/>
                  <a:gd name="connsiteY2" fmla="*/ 954221 h 1908442"/>
                  <a:gd name="connsiteX3" fmla="*/ 762536 w 922024"/>
                  <a:gd name="connsiteY3" fmla="*/ 1744192 h 1908442"/>
                  <a:gd name="connsiteX4" fmla="*/ 683413 w 922024"/>
                  <a:gd name="connsiteY4" fmla="*/ 1908442 h 1908442"/>
                  <a:gd name="connsiteX5" fmla="*/ 0 w 922024"/>
                  <a:gd name="connsiteY5" fmla="*/ 1513873 h 1908442"/>
                  <a:gd name="connsiteX6" fmla="*/ 36748 w 922024"/>
                  <a:gd name="connsiteY6" fmla="*/ 1437588 h 1908442"/>
                  <a:gd name="connsiteX7" fmla="*/ 134335 w 922024"/>
                  <a:gd name="connsiteY7" fmla="*/ 954221 h 1908442"/>
                  <a:gd name="connsiteX8" fmla="*/ 36748 w 922024"/>
                  <a:gd name="connsiteY8" fmla="*/ 470854 h 1908442"/>
                  <a:gd name="connsiteX9" fmla="*/ 0 w 922024"/>
                  <a:gd name="connsiteY9" fmla="*/ 394569 h 1908442"/>
                  <a:gd name="connsiteX10" fmla="*/ 683413 w 922024"/>
                  <a:gd name="connsiteY10" fmla="*/ 0 h 190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024" h="1908442">
                    <a:moveTo>
                      <a:pt x="683413" y="0"/>
                    </a:moveTo>
                    <a:lnTo>
                      <a:pt x="762536" y="164250"/>
                    </a:lnTo>
                    <a:cubicBezTo>
                      <a:pt x="865234" y="407056"/>
                      <a:pt x="922024" y="674006"/>
                      <a:pt x="922024" y="954221"/>
                    </a:cubicBezTo>
                    <a:cubicBezTo>
                      <a:pt x="922024" y="1234436"/>
                      <a:pt x="865234" y="1501387"/>
                      <a:pt x="762536" y="1744192"/>
                    </a:cubicBezTo>
                    <a:lnTo>
                      <a:pt x="683413" y="1908442"/>
                    </a:lnTo>
                    <a:lnTo>
                      <a:pt x="0" y="1513873"/>
                    </a:lnTo>
                    <a:lnTo>
                      <a:pt x="36748" y="1437588"/>
                    </a:lnTo>
                    <a:cubicBezTo>
                      <a:pt x="99587" y="1289021"/>
                      <a:pt x="134335" y="1125679"/>
                      <a:pt x="134335" y="954221"/>
                    </a:cubicBezTo>
                    <a:cubicBezTo>
                      <a:pt x="134335" y="782763"/>
                      <a:pt x="99587" y="619422"/>
                      <a:pt x="36748" y="470854"/>
                    </a:cubicBezTo>
                    <a:lnTo>
                      <a:pt x="0" y="394569"/>
                    </a:lnTo>
                    <a:lnTo>
                      <a:pt x="683413"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6" name="Freeform 205"/>
              <p:cNvSpPr/>
              <p:nvPr/>
            </p:nvSpPr>
            <p:spPr>
              <a:xfrm>
                <a:off x="2568100" y="2632270"/>
                <a:ext cx="922023" cy="1908442"/>
              </a:xfrm>
              <a:custGeom>
                <a:avLst/>
                <a:gdLst>
                  <a:gd name="connsiteX0" fmla="*/ 238611 w 922023"/>
                  <a:gd name="connsiteY0" fmla="*/ 0 h 1908442"/>
                  <a:gd name="connsiteX1" fmla="*/ 922023 w 922023"/>
                  <a:gd name="connsiteY1" fmla="*/ 394568 h 1908442"/>
                  <a:gd name="connsiteX2" fmla="*/ 885274 w 922023"/>
                  <a:gd name="connsiteY2" fmla="*/ 470854 h 1908442"/>
                  <a:gd name="connsiteX3" fmla="*/ 787687 w 922023"/>
                  <a:gd name="connsiteY3" fmla="*/ 954221 h 1908442"/>
                  <a:gd name="connsiteX4" fmla="*/ 885274 w 922023"/>
                  <a:gd name="connsiteY4" fmla="*/ 1437588 h 1908442"/>
                  <a:gd name="connsiteX5" fmla="*/ 922023 w 922023"/>
                  <a:gd name="connsiteY5" fmla="*/ 1513874 h 1908442"/>
                  <a:gd name="connsiteX6" fmla="*/ 238611 w 922023"/>
                  <a:gd name="connsiteY6" fmla="*/ 1908442 h 1908442"/>
                  <a:gd name="connsiteX7" fmla="*/ 159488 w 922023"/>
                  <a:gd name="connsiteY7" fmla="*/ 1744192 h 1908442"/>
                  <a:gd name="connsiteX8" fmla="*/ 0 w 922023"/>
                  <a:gd name="connsiteY8" fmla="*/ 954221 h 1908442"/>
                  <a:gd name="connsiteX9" fmla="*/ 159488 w 922023"/>
                  <a:gd name="connsiteY9" fmla="*/ 164250 h 1908442"/>
                  <a:gd name="connsiteX10" fmla="*/ 238611 w 922023"/>
                  <a:gd name="connsiteY10" fmla="*/ 0 h 1908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023" h="1908442">
                    <a:moveTo>
                      <a:pt x="238611" y="0"/>
                    </a:moveTo>
                    <a:lnTo>
                      <a:pt x="922023" y="394568"/>
                    </a:lnTo>
                    <a:lnTo>
                      <a:pt x="885274" y="470854"/>
                    </a:lnTo>
                    <a:cubicBezTo>
                      <a:pt x="822436" y="619422"/>
                      <a:pt x="787687" y="782763"/>
                      <a:pt x="787687" y="954221"/>
                    </a:cubicBezTo>
                    <a:cubicBezTo>
                      <a:pt x="787687" y="1125679"/>
                      <a:pt x="822436" y="1289021"/>
                      <a:pt x="885274" y="1437588"/>
                    </a:cubicBezTo>
                    <a:lnTo>
                      <a:pt x="922023" y="1513874"/>
                    </a:lnTo>
                    <a:lnTo>
                      <a:pt x="238611" y="1908442"/>
                    </a:lnTo>
                    <a:lnTo>
                      <a:pt x="159488" y="1744192"/>
                    </a:lnTo>
                    <a:cubicBezTo>
                      <a:pt x="56790" y="1501387"/>
                      <a:pt x="0" y="1234436"/>
                      <a:pt x="0" y="954221"/>
                    </a:cubicBezTo>
                    <a:cubicBezTo>
                      <a:pt x="0" y="674006"/>
                      <a:pt x="56790" y="407056"/>
                      <a:pt x="159488" y="164250"/>
                    </a:cubicBezTo>
                    <a:lnTo>
                      <a:pt x="238611"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7" name="Freeform 206"/>
              <p:cNvSpPr/>
              <p:nvPr/>
            </p:nvSpPr>
            <p:spPr>
              <a:xfrm>
                <a:off x="4666657" y="4265955"/>
                <a:ext cx="1651314" cy="1346543"/>
              </a:xfrm>
              <a:custGeom>
                <a:avLst/>
                <a:gdLst>
                  <a:gd name="connsiteX0" fmla="*/ 969680 w 1651314"/>
                  <a:gd name="connsiteY0" fmla="*/ 0 h 1346543"/>
                  <a:gd name="connsiteX1" fmla="*/ 1651314 w 1651314"/>
                  <a:gd name="connsiteY1" fmla="*/ 393542 h 1346543"/>
                  <a:gd name="connsiteX2" fmla="*/ 1613827 w 1651314"/>
                  <a:gd name="connsiteY2" fmla="*/ 455246 h 1346543"/>
                  <a:gd name="connsiteX3" fmla="*/ 138442 w 1651314"/>
                  <a:gd name="connsiteY3" fmla="*/ 1339552 h 1346543"/>
                  <a:gd name="connsiteX4" fmla="*/ 0 w 1651314"/>
                  <a:gd name="connsiteY4" fmla="*/ 1346543 h 1346543"/>
                  <a:gd name="connsiteX5" fmla="*/ 0 w 1651314"/>
                  <a:gd name="connsiteY5" fmla="*/ 558855 h 1346543"/>
                  <a:gd name="connsiteX6" fmla="*/ 57905 w 1651314"/>
                  <a:gd name="connsiteY6" fmla="*/ 555931 h 1346543"/>
                  <a:gd name="connsiteX7" fmla="*/ 960663 w 1651314"/>
                  <a:gd name="connsiteY7" fmla="*/ 14842 h 1346543"/>
                  <a:gd name="connsiteX8" fmla="*/ 969680 w 1651314"/>
                  <a:gd name="connsiteY8" fmla="*/ 0 h 134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4" h="1346543">
                    <a:moveTo>
                      <a:pt x="969680" y="0"/>
                    </a:moveTo>
                    <a:lnTo>
                      <a:pt x="1651314" y="393542"/>
                    </a:lnTo>
                    <a:lnTo>
                      <a:pt x="1613827" y="455246"/>
                    </a:lnTo>
                    <a:cubicBezTo>
                      <a:pt x="1285584" y="941110"/>
                      <a:pt x="752473" y="1277194"/>
                      <a:pt x="138442" y="1339552"/>
                    </a:cubicBezTo>
                    <a:lnTo>
                      <a:pt x="0" y="1346543"/>
                    </a:lnTo>
                    <a:lnTo>
                      <a:pt x="0" y="558855"/>
                    </a:lnTo>
                    <a:lnTo>
                      <a:pt x="57905" y="555931"/>
                    </a:lnTo>
                    <a:cubicBezTo>
                      <a:pt x="433618" y="517775"/>
                      <a:pt x="759818" y="312132"/>
                      <a:pt x="960663" y="14842"/>
                    </a:cubicBezTo>
                    <a:lnTo>
                      <a:pt x="969680"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8" name="Freeform 207"/>
              <p:cNvSpPr/>
              <p:nvPr/>
            </p:nvSpPr>
            <p:spPr>
              <a:xfrm>
                <a:off x="2877220" y="4265956"/>
                <a:ext cx="1651312" cy="1346542"/>
              </a:xfrm>
              <a:custGeom>
                <a:avLst/>
                <a:gdLst>
                  <a:gd name="connsiteX0" fmla="*/ 681632 w 1651312"/>
                  <a:gd name="connsiteY0" fmla="*/ 0 h 1346542"/>
                  <a:gd name="connsiteX1" fmla="*/ 690648 w 1651312"/>
                  <a:gd name="connsiteY1" fmla="*/ 14841 h 1346542"/>
                  <a:gd name="connsiteX2" fmla="*/ 1593406 w 1651312"/>
                  <a:gd name="connsiteY2" fmla="*/ 555930 h 1346542"/>
                  <a:gd name="connsiteX3" fmla="*/ 1651312 w 1651312"/>
                  <a:gd name="connsiteY3" fmla="*/ 558854 h 1346542"/>
                  <a:gd name="connsiteX4" fmla="*/ 1651312 w 1651312"/>
                  <a:gd name="connsiteY4" fmla="*/ 1346542 h 1346542"/>
                  <a:gd name="connsiteX5" fmla="*/ 1512871 w 1651312"/>
                  <a:gd name="connsiteY5" fmla="*/ 1339551 h 1346542"/>
                  <a:gd name="connsiteX6" fmla="*/ 37486 w 1651312"/>
                  <a:gd name="connsiteY6" fmla="*/ 455245 h 1346542"/>
                  <a:gd name="connsiteX7" fmla="*/ 0 w 1651312"/>
                  <a:gd name="connsiteY7" fmla="*/ 393541 h 1346542"/>
                  <a:gd name="connsiteX8" fmla="*/ 681632 w 1651312"/>
                  <a:gd name="connsiteY8" fmla="*/ 0 h 134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12" h="1346542">
                    <a:moveTo>
                      <a:pt x="681632" y="0"/>
                    </a:moveTo>
                    <a:lnTo>
                      <a:pt x="690648" y="14841"/>
                    </a:lnTo>
                    <a:cubicBezTo>
                      <a:pt x="891494" y="312131"/>
                      <a:pt x="1217693" y="517774"/>
                      <a:pt x="1593406" y="555930"/>
                    </a:cubicBezTo>
                    <a:lnTo>
                      <a:pt x="1651312" y="558854"/>
                    </a:lnTo>
                    <a:lnTo>
                      <a:pt x="1651312" y="1346542"/>
                    </a:lnTo>
                    <a:lnTo>
                      <a:pt x="1512871" y="1339551"/>
                    </a:lnTo>
                    <a:cubicBezTo>
                      <a:pt x="898840" y="1277193"/>
                      <a:pt x="365729" y="941109"/>
                      <a:pt x="37486" y="455245"/>
                    </a:cubicBezTo>
                    <a:lnTo>
                      <a:pt x="0" y="393541"/>
                    </a:lnTo>
                    <a:lnTo>
                      <a:pt x="681632" y="0"/>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96" name="Group 195"/>
            <p:cNvGrpSpPr/>
            <p:nvPr/>
          </p:nvGrpSpPr>
          <p:grpSpPr>
            <a:xfrm>
              <a:off x="1707361" y="699351"/>
              <a:ext cx="5780468" cy="5774280"/>
              <a:chOff x="1707361" y="699351"/>
              <a:chExt cx="5780468" cy="5774280"/>
            </a:xfrm>
          </p:grpSpPr>
          <p:sp>
            <p:nvSpPr>
              <p:cNvPr id="197" name="Freeform 196"/>
              <p:cNvSpPr/>
              <p:nvPr/>
            </p:nvSpPr>
            <p:spPr>
              <a:xfrm>
                <a:off x="4719943" y="699351"/>
                <a:ext cx="2315201" cy="1983854"/>
              </a:xfrm>
              <a:custGeom>
                <a:avLst/>
                <a:gdLst>
                  <a:gd name="connsiteX0" fmla="*/ 0 w 2315201"/>
                  <a:gd name="connsiteY0" fmla="*/ 0 h 1983854"/>
                  <a:gd name="connsiteX1" fmla="*/ 26383 w 2315201"/>
                  <a:gd name="connsiteY1" fmla="*/ 667 h 1983854"/>
                  <a:gd name="connsiteX2" fmla="*/ 2274279 w 2315201"/>
                  <a:gd name="connsiteY2" fmla="*/ 1271183 h 1983854"/>
                  <a:gd name="connsiteX3" fmla="*/ 2315201 w 2315201"/>
                  <a:gd name="connsiteY3" fmla="*/ 1338543 h 1983854"/>
                  <a:gd name="connsiteX4" fmla="*/ 1197491 w 2315201"/>
                  <a:gd name="connsiteY4" fmla="*/ 1983854 h 1983854"/>
                  <a:gd name="connsiteX5" fmla="*/ 1112046 w 2315201"/>
                  <a:gd name="connsiteY5" fmla="*/ 1869591 h 1983854"/>
                  <a:gd name="connsiteX6" fmla="*/ 41210 w 2315201"/>
                  <a:gd name="connsiteY6" fmla="*/ 1295713 h 1983854"/>
                  <a:gd name="connsiteX7" fmla="*/ 0 w 2315201"/>
                  <a:gd name="connsiteY7" fmla="*/ 1293632 h 1983854"/>
                  <a:gd name="connsiteX8" fmla="*/ 0 w 2315201"/>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1" h="1983854">
                    <a:moveTo>
                      <a:pt x="0" y="0"/>
                    </a:moveTo>
                    <a:lnTo>
                      <a:pt x="26383" y="667"/>
                    </a:lnTo>
                    <a:cubicBezTo>
                      <a:pt x="962355" y="48111"/>
                      <a:pt x="1780853" y="540816"/>
                      <a:pt x="2274279" y="1271183"/>
                    </a:cubicBezTo>
                    <a:lnTo>
                      <a:pt x="2315201" y="1338543"/>
                    </a:lnTo>
                    <a:lnTo>
                      <a:pt x="1197491" y="1983854"/>
                    </a:lnTo>
                    <a:lnTo>
                      <a:pt x="1112046" y="1869591"/>
                    </a:lnTo>
                    <a:cubicBezTo>
                      <a:pt x="851241" y="1553568"/>
                      <a:pt x="471424" y="1339404"/>
                      <a:pt x="41210" y="1295713"/>
                    </a:cubicBezTo>
                    <a:lnTo>
                      <a:pt x="0" y="1293632"/>
                    </a:lnTo>
                    <a:lnTo>
                      <a:pt x="0" y="0"/>
                    </a:lnTo>
                    <a:close/>
                  </a:path>
                </a:pathLst>
              </a:custGeom>
              <a:solidFill>
                <a:srgbClr val="E46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8" name="Freeform 197"/>
              <p:cNvSpPr/>
              <p:nvPr/>
            </p:nvSpPr>
            <p:spPr>
              <a:xfrm>
                <a:off x="2160045" y="699351"/>
                <a:ext cx="2315200" cy="1983854"/>
              </a:xfrm>
              <a:custGeom>
                <a:avLst/>
                <a:gdLst>
                  <a:gd name="connsiteX0" fmla="*/ 2315200 w 2315200"/>
                  <a:gd name="connsiteY0" fmla="*/ 0 h 1983854"/>
                  <a:gd name="connsiteX1" fmla="*/ 2315200 w 2315200"/>
                  <a:gd name="connsiteY1" fmla="*/ 1293632 h 1983854"/>
                  <a:gd name="connsiteX2" fmla="*/ 2273990 w 2315200"/>
                  <a:gd name="connsiteY2" fmla="*/ 1295713 h 1983854"/>
                  <a:gd name="connsiteX3" fmla="*/ 1203154 w 2315200"/>
                  <a:gd name="connsiteY3" fmla="*/ 1869591 h 1983854"/>
                  <a:gd name="connsiteX4" fmla="*/ 1117709 w 2315200"/>
                  <a:gd name="connsiteY4" fmla="*/ 1983854 h 1983854"/>
                  <a:gd name="connsiteX5" fmla="*/ 0 w 2315200"/>
                  <a:gd name="connsiteY5" fmla="*/ 1338544 h 1983854"/>
                  <a:gd name="connsiteX6" fmla="*/ 40923 w 2315200"/>
                  <a:gd name="connsiteY6" fmla="*/ 1271183 h 1983854"/>
                  <a:gd name="connsiteX7" fmla="*/ 2288819 w 2315200"/>
                  <a:gd name="connsiteY7" fmla="*/ 667 h 1983854"/>
                  <a:gd name="connsiteX8" fmla="*/ 2315200 w 2315200"/>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0" h="1983854">
                    <a:moveTo>
                      <a:pt x="2315200" y="0"/>
                    </a:moveTo>
                    <a:lnTo>
                      <a:pt x="2315200" y="1293632"/>
                    </a:lnTo>
                    <a:lnTo>
                      <a:pt x="2273990" y="1295713"/>
                    </a:lnTo>
                    <a:cubicBezTo>
                      <a:pt x="1843777" y="1339404"/>
                      <a:pt x="1463959" y="1553568"/>
                      <a:pt x="1203154" y="1869591"/>
                    </a:cubicBezTo>
                    <a:lnTo>
                      <a:pt x="1117709" y="1983854"/>
                    </a:lnTo>
                    <a:lnTo>
                      <a:pt x="0" y="1338544"/>
                    </a:lnTo>
                    <a:lnTo>
                      <a:pt x="40923" y="1271183"/>
                    </a:lnTo>
                    <a:cubicBezTo>
                      <a:pt x="534349" y="540816"/>
                      <a:pt x="1352847" y="48111"/>
                      <a:pt x="2288819" y="667"/>
                    </a:cubicBezTo>
                    <a:lnTo>
                      <a:pt x="2315200" y="0"/>
                    </a:lnTo>
                    <a:close/>
                  </a:path>
                </a:pathLst>
              </a:custGeom>
              <a:solidFill>
                <a:srgbClr val="005B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9" name="Freeform 198"/>
              <p:cNvSpPr/>
              <p:nvPr/>
            </p:nvSpPr>
            <p:spPr>
              <a:xfrm>
                <a:off x="6038759" y="2249249"/>
                <a:ext cx="1449070" cy="2674484"/>
              </a:xfrm>
              <a:custGeom>
                <a:avLst/>
                <a:gdLst>
                  <a:gd name="connsiteX0" fmla="*/ 1119703 w 1449070"/>
                  <a:gd name="connsiteY0" fmla="*/ 0 h 2674484"/>
                  <a:gd name="connsiteX1" fmla="*/ 1221941 w 1449070"/>
                  <a:gd name="connsiteY1" fmla="*/ 212233 h 2674484"/>
                  <a:gd name="connsiteX2" fmla="*/ 1449070 w 1449070"/>
                  <a:gd name="connsiteY2" fmla="*/ 1337242 h 2674484"/>
                  <a:gd name="connsiteX3" fmla="*/ 1221941 w 1449070"/>
                  <a:gd name="connsiteY3" fmla="*/ 2462251 h 2674484"/>
                  <a:gd name="connsiteX4" fmla="*/ 1119703 w 1449070"/>
                  <a:gd name="connsiteY4" fmla="*/ 2674484 h 2674484"/>
                  <a:gd name="connsiteX5" fmla="*/ 0 w 1449070"/>
                  <a:gd name="connsiteY5" fmla="*/ 2028023 h 2674484"/>
                  <a:gd name="connsiteX6" fmla="*/ 32810 w 1449070"/>
                  <a:gd name="connsiteY6" fmla="*/ 1959912 h 2674484"/>
                  <a:gd name="connsiteX7" fmla="*/ 158521 w 1449070"/>
                  <a:gd name="connsiteY7" fmla="*/ 1337242 h 2674484"/>
                  <a:gd name="connsiteX8" fmla="*/ 32810 w 1449070"/>
                  <a:gd name="connsiteY8" fmla="*/ 714572 h 2674484"/>
                  <a:gd name="connsiteX9" fmla="*/ 0 w 1449070"/>
                  <a:gd name="connsiteY9" fmla="*/ 646462 h 2674484"/>
                  <a:gd name="connsiteX10" fmla="*/ 1119703 w 1449070"/>
                  <a:gd name="connsiteY10" fmla="*/ 0 h 267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70" h="2674484">
                    <a:moveTo>
                      <a:pt x="1119703" y="0"/>
                    </a:moveTo>
                    <a:lnTo>
                      <a:pt x="1221941" y="212233"/>
                    </a:lnTo>
                    <a:cubicBezTo>
                      <a:pt x="1368195" y="558016"/>
                      <a:pt x="1449070" y="938184"/>
                      <a:pt x="1449070" y="1337242"/>
                    </a:cubicBezTo>
                    <a:cubicBezTo>
                      <a:pt x="1449070" y="1736300"/>
                      <a:pt x="1368195" y="2116469"/>
                      <a:pt x="1221941" y="2462251"/>
                    </a:cubicBezTo>
                    <a:lnTo>
                      <a:pt x="1119703" y="2674484"/>
                    </a:lnTo>
                    <a:lnTo>
                      <a:pt x="0" y="2028023"/>
                    </a:lnTo>
                    <a:lnTo>
                      <a:pt x="32810" y="1959912"/>
                    </a:lnTo>
                    <a:cubicBezTo>
                      <a:pt x="113758" y="1768528"/>
                      <a:pt x="158521" y="1558113"/>
                      <a:pt x="158521" y="1337242"/>
                    </a:cubicBezTo>
                    <a:cubicBezTo>
                      <a:pt x="158521" y="1116372"/>
                      <a:pt x="113758" y="905956"/>
                      <a:pt x="32810" y="714572"/>
                    </a:cubicBezTo>
                    <a:lnTo>
                      <a:pt x="0" y="646462"/>
                    </a:lnTo>
                    <a:lnTo>
                      <a:pt x="1119703" y="0"/>
                    </a:lnTo>
                    <a:close/>
                  </a:path>
                </a:pathLst>
              </a:custGeom>
              <a:solidFill>
                <a:srgbClr val="005B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0" name="Freeform 199"/>
              <p:cNvSpPr/>
              <p:nvPr/>
            </p:nvSpPr>
            <p:spPr>
              <a:xfrm>
                <a:off x="1707361" y="2249250"/>
                <a:ext cx="1449069" cy="2674482"/>
              </a:xfrm>
              <a:custGeom>
                <a:avLst/>
                <a:gdLst>
                  <a:gd name="connsiteX0" fmla="*/ 329367 w 1449069"/>
                  <a:gd name="connsiteY0" fmla="*/ 0 h 2674482"/>
                  <a:gd name="connsiteX1" fmla="*/ 1449069 w 1449069"/>
                  <a:gd name="connsiteY1" fmla="*/ 646461 h 2674482"/>
                  <a:gd name="connsiteX2" fmla="*/ 1416258 w 1449069"/>
                  <a:gd name="connsiteY2" fmla="*/ 714571 h 2674482"/>
                  <a:gd name="connsiteX3" fmla="*/ 1290547 w 1449069"/>
                  <a:gd name="connsiteY3" fmla="*/ 1337241 h 2674482"/>
                  <a:gd name="connsiteX4" fmla="*/ 1416258 w 1449069"/>
                  <a:gd name="connsiteY4" fmla="*/ 1959911 h 2674482"/>
                  <a:gd name="connsiteX5" fmla="*/ 1449069 w 1449069"/>
                  <a:gd name="connsiteY5" fmla="*/ 2028022 h 2674482"/>
                  <a:gd name="connsiteX6" fmla="*/ 329366 w 1449069"/>
                  <a:gd name="connsiteY6" fmla="*/ 2674482 h 2674482"/>
                  <a:gd name="connsiteX7" fmla="*/ 227129 w 1449069"/>
                  <a:gd name="connsiteY7" fmla="*/ 2462250 h 2674482"/>
                  <a:gd name="connsiteX8" fmla="*/ 0 w 1449069"/>
                  <a:gd name="connsiteY8" fmla="*/ 1337241 h 2674482"/>
                  <a:gd name="connsiteX9" fmla="*/ 227129 w 1449069"/>
                  <a:gd name="connsiteY9" fmla="*/ 212232 h 2674482"/>
                  <a:gd name="connsiteX10" fmla="*/ 329367 w 1449069"/>
                  <a:gd name="connsiteY10" fmla="*/ 0 h 267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69" h="2674482">
                    <a:moveTo>
                      <a:pt x="329367" y="0"/>
                    </a:moveTo>
                    <a:lnTo>
                      <a:pt x="1449069" y="646461"/>
                    </a:lnTo>
                    <a:lnTo>
                      <a:pt x="1416258" y="714571"/>
                    </a:lnTo>
                    <a:cubicBezTo>
                      <a:pt x="1335310" y="905955"/>
                      <a:pt x="1290547" y="1116371"/>
                      <a:pt x="1290547" y="1337241"/>
                    </a:cubicBezTo>
                    <a:cubicBezTo>
                      <a:pt x="1290547" y="1558112"/>
                      <a:pt x="1335310" y="1768527"/>
                      <a:pt x="1416258" y="1959911"/>
                    </a:cubicBezTo>
                    <a:lnTo>
                      <a:pt x="1449069" y="2028022"/>
                    </a:lnTo>
                    <a:lnTo>
                      <a:pt x="329366" y="2674482"/>
                    </a:lnTo>
                    <a:lnTo>
                      <a:pt x="227129" y="2462250"/>
                    </a:lnTo>
                    <a:cubicBezTo>
                      <a:pt x="80875" y="2116468"/>
                      <a:pt x="0" y="1736299"/>
                      <a:pt x="0" y="1337241"/>
                    </a:cubicBezTo>
                    <a:cubicBezTo>
                      <a:pt x="0" y="938183"/>
                      <a:pt x="80875" y="558015"/>
                      <a:pt x="227129" y="212232"/>
                    </a:cubicBezTo>
                    <a:lnTo>
                      <a:pt x="329367" y="0"/>
                    </a:lnTo>
                    <a:close/>
                  </a:path>
                </a:pathLst>
              </a:custGeom>
              <a:solidFill>
                <a:srgbClr val="E46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1" name="Freeform 200"/>
              <p:cNvSpPr/>
              <p:nvPr/>
            </p:nvSpPr>
            <p:spPr>
              <a:xfrm>
                <a:off x="2160045" y="4489777"/>
                <a:ext cx="2315200" cy="1983854"/>
              </a:xfrm>
              <a:custGeom>
                <a:avLst/>
                <a:gdLst>
                  <a:gd name="connsiteX0" fmla="*/ 1117709 w 2315200"/>
                  <a:gd name="connsiteY0" fmla="*/ 0 h 1983854"/>
                  <a:gd name="connsiteX1" fmla="*/ 1203154 w 2315200"/>
                  <a:gd name="connsiteY1" fmla="*/ 114263 h 1983854"/>
                  <a:gd name="connsiteX2" fmla="*/ 2273990 w 2315200"/>
                  <a:gd name="connsiteY2" fmla="*/ 688141 h 1983854"/>
                  <a:gd name="connsiteX3" fmla="*/ 2315200 w 2315200"/>
                  <a:gd name="connsiteY3" fmla="*/ 690222 h 1983854"/>
                  <a:gd name="connsiteX4" fmla="*/ 2315200 w 2315200"/>
                  <a:gd name="connsiteY4" fmla="*/ 1983854 h 1983854"/>
                  <a:gd name="connsiteX5" fmla="*/ 2288819 w 2315200"/>
                  <a:gd name="connsiteY5" fmla="*/ 1983187 h 1983854"/>
                  <a:gd name="connsiteX6" fmla="*/ 40923 w 2315200"/>
                  <a:gd name="connsiteY6" fmla="*/ 712671 h 1983854"/>
                  <a:gd name="connsiteX7" fmla="*/ 0 w 2315200"/>
                  <a:gd name="connsiteY7" fmla="*/ 645310 h 1983854"/>
                  <a:gd name="connsiteX8" fmla="*/ 1117709 w 2315200"/>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0" h="1983854">
                    <a:moveTo>
                      <a:pt x="1117709" y="0"/>
                    </a:moveTo>
                    <a:lnTo>
                      <a:pt x="1203154" y="114263"/>
                    </a:lnTo>
                    <a:cubicBezTo>
                      <a:pt x="1463959" y="430286"/>
                      <a:pt x="1843777" y="644451"/>
                      <a:pt x="2273990" y="688141"/>
                    </a:cubicBezTo>
                    <a:lnTo>
                      <a:pt x="2315200" y="690222"/>
                    </a:lnTo>
                    <a:lnTo>
                      <a:pt x="2315200" y="1983854"/>
                    </a:lnTo>
                    <a:lnTo>
                      <a:pt x="2288819" y="1983187"/>
                    </a:lnTo>
                    <a:cubicBezTo>
                      <a:pt x="1352847" y="1935743"/>
                      <a:pt x="534349" y="1443038"/>
                      <a:pt x="40923" y="712671"/>
                    </a:cubicBezTo>
                    <a:lnTo>
                      <a:pt x="0" y="645310"/>
                    </a:lnTo>
                    <a:lnTo>
                      <a:pt x="1117709" y="0"/>
                    </a:lnTo>
                    <a:close/>
                  </a:path>
                </a:pathLst>
              </a:custGeom>
              <a:solidFill>
                <a:srgbClr val="005B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2" name="Freeform 201"/>
              <p:cNvSpPr/>
              <p:nvPr/>
            </p:nvSpPr>
            <p:spPr>
              <a:xfrm>
                <a:off x="4719943" y="4489777"/>
                <a:ext cx="2315202" cy="1983854"/>
              </a:xfrm>
              <a:custGeom>
                <a:avLst/>
                <a:gdLst>
                  <a:gd name="connsiteX0" fmla="*/ 1197491 w 2315202"/>
                  <a:gd name="connsiteY0" fmla="*/ 0 h 1983854"/>
                  <a:gd name="connsiteX1" fmla="*/ 2315202 w 2315202"/>
                  <a:gd name="connsiteY1" fmla="*/ 645311 h 1983854"/>
                  <a:gd name="connsiteX2" fmla="*/ 2274279 w 2315202"/>
                  <a:gd name="connsiteY2" fmla="*/ 712671 h 1983854"/>
                  <a:gd name="connsiteX3" fmla="*/ 26383 w 2315202"/>
                  <a:gd name="connsiteY3" fmla="*/ 1983187 h 1983854"/>
                  <a:gd name="connsiteX4" fmla="*/ 0 w 2315202"/>
                  <a:gd name="connsiteY4" fmla="*/ 1983854 h 1983854"/>
                  <a:gd name="connsiteX5" fmla="*/ 0 w 2315202"/>
                  <a:gd name="connsiteY5" fmla="*/ 690222 h 1983854"/>
                  <a:gd name="connsiteX6" fmla="*/ 41210 w 2315202"/>
                  <a:gd name="connsiteY6" fmla="*/ 688141 h 1983854"/>
                  <a:gd name="connsiteX7" fmla="*/ 1112046 w 2315202"/>
                  <a:gd name="connsiteY7" fmla="*/ 114263 h 1983854"/>
                  <a:gd name="connsiteX8" fmla="*/ 1197491 w 2315202"/>
                  <a:gd name="connsiteY8" fmla="*/ 0 h 198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202" h="1983854">
                    <a:moveTo>
                      <a:pt x="1197491" y="0"/>
                    </a:moveTo>
                    <a:lnTo>
                      <a:pt x="2315202" y="645311"/>
                    </a:lnTo>
                    <a:lnTo>
                      <a:pt x="2274279" y="712671"/>
                    </a:lnTo>
                    <a:cubicBezTo>
                      <a:pt x="1780853" y="1443038"/>
                      <a:pt x="962355" y="1935743"/>
                      <a:pt x="26383" y="1983187"/>
                    </a:cubicBezTo>
                    <a:lnTo>
                      <a:pt x="0" y="1983854"/>
                    </a:lnTo>
                    <a:lnTo>
                      <a:pt x="0" y="690222"/>
                    </a:lnTo>
                    <a:lnTo>
                      <a:pt x="41210" y="688141"/>
                    </a:lnTo>
                    <a:cubicBezTo>
                      <a:pt x="471424" y="644451"/>
                      <a:pt x="851241" y="430286"/>
                      <a:pt x="1112046" y="114263"/>
                    </a:cubicBezTo>
                    <a:lnTo>
                      <a:pt x="1197491" y="0"/>
                    </a:lnTo>
                    <a:close/>
                  </a:path>
                </a:pathLst>
              </a:custGeom>
              <a:solidFill>
                <a:srgbClr val="E46E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pic>
        <p:nvPicPr>
          <p:cNvPr id="58" name="Picture 4" descr="F:\PLN 2018-\WORK\manage visual\WhatsApp Image 2019-10-25 at 8.29.34 AM.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992" t="5986" r="296" b="50965"/>
          <a:stretch>
            <a:fillRect/>
          </a:stretch>
        </p:blipFill>
        <p:spPr bwMode="auto">
          <a:xfrm>
            <a:off x="7219315" y="2936240"/>
            <a:ext cx="718820" cy="718820"/>
          </a:xfrm>
          <a:prstGeom prst="ellipse">
            <a:avLst/>
          </a:prstGeom>
          <a:noFill/>
          <a:ln w="19050">
            <a:solidFill>
              <a:schemeClr val="tx1"/>
            </a:solidFill>
          </a:ln>
          <a:effectLst/>
          <a:extLst>
            <a:ext uri="{909E8E84-426E-40DD-AFC4-6F175D3DCCD1}">
              <a14:hiddenFill xmlns:a14="http://schemas.microsoft.com/office/drawing/2010/main">
                <a:solidFill>
                  <a:srgbClr val="FFFFFF"/>
                </a:solidFill>
              </a14:hiddenFill>
            </a:ext>
          </a:extLst>
        </p:spPr>
      </p:pic>
      <p:sp>
        <p:nvSpPr>
          <p:cNvPr id="42" name="Parallelogram 41"/>
          <p:cNvSpPr/>
          <p:nvPr/>
        </p:nvSpPr>
        <p:spPr>
          <a:xfrm>
            <a:off x="3903345" y="212725"/>
            <a:ext cx="4719320" cy="692150"/>
          </a:xfrm>
          <a:prstGeom prst="parallelogram">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allelogram 42"/>
          <p:cNvSpPr/>
          <p:nvPr/>
        </p:nvSpPr>
        <p:spPr>
          <a:xfrm>
            <a:off x="3824605" y="143510"/>
            <a:ext cx="4719320" cy="692150"/>
          </a:xfrm>
          <a:prstGeom prst="parallelogram">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p:cNvSpPr/>
          <p:nvPr>
            <p:custDataLst>
              <p:tags r:id="rId1"/>
            </p:custDataLst>
          </p:nvPr>
        </p:nvSpPr>
        <p:spPr>
          <a:xfrm>
            <a:off x="3665416" y="247571"/>
            <a:ext cx="4933315" cy="793928"/>
          </a:xfrm>
          <a:prstGeom prst="parallelogram">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KINERJA DISTRIBUSI UIW KALTIMRA</a:t>
            </a:r>
          </a:p>
          <a:p>
            <a:pPr algn="ctr"/>
            <a:r>
              <a:rPr lang="en-US" sz="2000" b="1" dirty="0"/>
              <a:t>S.D DESEMBER 2020</a:t>
            </a:r>
          </a:p>
        </p:txBody>
      </p:sp>
      <p:cxnSp>
        <p:nvCxnSpPr>
          <p:cNvPr id="4" name="Straight Connector 3"/>
          <p:cNvCxnSpPr/>
          <p:nvPr/>
        </p:nvCxnSpPr>
        <p:spPr>
          <a:xfrm flipH="1">
            <a:off x="3770902" y="405732"/>
            <a:ext cx="58007" cy="4496150"/>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31" name="Straight Connector 30"/>
          <p:cNvCxnSpPr/>
          <p:nvPr/>
        </p:nvCxnSpPr>
        <p:spPr>
          <a:xfrm flipV="1">
            <a:off x="2277937" y="1526345"/>
            <a:ext cx="1348740" cy="762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50" name="Straight Connector 49"/>
          <p:cNvCxnSpPr/>
          <p:nvPr/>
        </p:nvCxnSpPr>
        <p:spPr>
          <a:xfrm flipH="1">
            <a:off x="4646295" y="5515116"/>
            <a:ext cx="3810" cy="219710"/>
          </a:xfrm>
          <a:prstGeom prst="line">
            <a:avLst/>
          </a:prstGeom>
          <a:ln w="38100">
            <a:solidFill>
              <a:srgbClr val="FF0000"/>
            </a:solidFill>
            <a:prstDash val="dashDot"/>
            <a:headEnd type="none" w="med" len="med"/>
            <a:tailEnd type="oval"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66" name="Straight Connector 65"/>
          <p:cNvCxnSpPr/>
          <p:nvPr/>
        </p:nvCxnSpPr>
        <p:spPr>
          <a:xfrm flipH="1" flipV="1">
            <a:off x="6700353" y="5050101"/>
            <a:ext cx="1905" cy="357505"/>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67" name="Straight Connector 66"/>
          <p:cNvCxnSpPr/>
          <p:nvPr/>
        </p:nvCxnSpPr>
        <p:spPr>
          <a:xfrm>
            <a:off x="8176260" y="201295"/>
            <a:ext cx="27940" cy="4293870"/>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68" name="Straight Connector 67"/>
          <p:cNvCxnSpPr/>
          <p:nvPr/>
        </p:nvCxnSpPr>
        <p:spPr>
          <a:xfrm flipH="1" flipV="1">
            <a:off x="8237220" y="237490"/>
            <a:ext cx="1409700" cy="1778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69" name="Straight Connector 68"/>
          <p:cNvCxnSpPr/>
          <p:nvPr/>
        </p:nvCxnSpPr>
        <p:spPr>
          <a:xfrm flipH="1">
            <a:off x="8226425" y="1636395"/>
            <a:ext cx="1436370" cy="889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70" name="Straight Connector 69"/>
          <p:cNvCxnSpPr/>
          <p:nvPr/>
        </p:nvCxnSpPr>
        <p:spPr>
          <a:xfrm flipH="1">
            <a:off x="8282940" y="3006725"/>
            <a:ext cx="1358900" cy="127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71" name="Straight Connector 70"/>
          <p:cNvCxnSpPr/>
          <p:nvPr/>
        </p:nvCxnSpPr>
        <p:spPr>
          <a:xfrm>
            <a:off x="8007350" y="3308350"/>
            <a:ext cx="95885" cy="635"/>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98" name="Straight Connector 97"/>
          <p:cNvCxnSpPr/>
          <p:nvPr/>
        </p:nvCxnSpPr>
        <p:spPr>
          <a:xfrm flipH="1">
            <a:off x="8265795" y="4464685"/>
            <a:ext cx="1419860" cy="8255"/>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pic>
        <p:nvPicPr>
          <p:cNvPr id="23" name="Picture 3" descr="F:\PLN 2018-\WORK\manage visual\WhatsApp Image 2019-10-25 at 8.29.30 AM.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2" t="8238" r="132" b="43168"/>
          <a:stretch>
            <a:fillRect/>
          </a:stretch>
        </p:blipFill>
        <p:spPr bwMode="auto">
          <a:xfrm>
            <a:off x="3964305" y="2791460"/>
            <a:ext cx="685800" cy="685800"/>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4" name="Picture 12" descr="F:\PLN 2018-\WORK\manage visual\WhatsApp Image 2019-10-25 at 8.43.17 AM.jpe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818" b="35284"/>
          <a:stretch>
            <a:fillRect/>
          </a:stretch>
        </p:blipFill>
        <p:spPr bwMode="auto">
          <a:xfrm>
            <a:off x="4697095" y="4232275"/>
            <a:ext cx="711835" cy="711835"/>
          </a:xfrm>
          <a:prstGeom prst="ellipse">
            <a:avLst/>
          </a:prstGeom>
          <a:noFill/>
          <a:ln w="19050">
            <a:solidFill>
              <a:schemeClr val="tx1"/>
            </a:solidFill>
          </a:ln>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flipV="1">
            <a:off x="2280636" y="2662278"/>
            <a:ext cx="1348740" cy="762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7885058" y="5500740"/>
            <a:ext cx="2540" cy="233680"/>
          </a:xfrm>
          <a:prstGeom prst="line">
            <a:avLst/>
          </a:prstGeom>
          <a:ln w="38100">
            <a:solidFill>
              <a:srgbClr val="FF0000"/>
            </a:solidFill>
            <a:prstDash val="dashDot"/>
            <a:headEnd type="none" w="med" len="med"/>
            <a:tailEnd type="oval"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327775" y="4356100"/>
            <a:ext cx="729615" cy="685800"/>
          </a:xfrm>
          <a:prstGeom prst="ellipse">
            <a:avLst/>
          </a:prstGeom>
          <a:ln w="28575">
            <a:solidFill>
              <a:schemeClr val="tx1"/>
            </a:solidFill>
          </a:ln>
        </p:spPr>
      </p:pic>
      <p:cxnSp>
        <p:nvCxnSpPr>
          <p:cNvPr id="74" name="Straight Connector 73"/>
          <p:cNvCxnSpPr/>
          <p:nvPr/>
        </p:nvCxnSpPr>
        <p:spPr>
          <a:xfrm flipV="1">
            <a:off x="2456180" y="400685"/>
            <a:ext cx="1320800" cy="1143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76" name="Straight Connector 75"/>
          <p:cNvCxnSpPr/>
          <p:nvPr/>
        </p:nvCxnSpPr>
        <p:spPr>
          <a:xfrm flipV="1">
            <a:off x="3774247" y="3140871"/>
            <a:ext cx="173336" cy="5237"/>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80" name="Straight Connector 79"/>
          <p:cNvCxnSpPr/>
          <p:nvPr/>
        </p:nvCxnSpPr>
        <p:spPr>
          <a:xfrm flipV="1">
            <a:off x="2202135" y="3832873"/>
            <a:ext cx="1348740" cy="762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82" name="Straight Connector 81"/>
          <p:cNvCxnSpPr/>
          <p:nvPr/>
        </p:nvCxnSpPr>
        <p:spPr>
          <a:xfrm flipV="1">
            <a:off x="2238554" y="4955837"/>
            <a:ext cx="1348740" cy="762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84" name="Straight Connector 83"/>
          <p:cNvCxnSpPr/>
          <p:nvPr/>
        </p:nvCxnSpPr>
        <p:spPr>
          <a:xfrm flipV="1">
            <a:off x="2153854" y="5955821"/>
            <a:ext cx="1690255" cy="15500"/>
          </a:xfrm>
          <a:prstGeom prst="line">
            <a:avLst/>
          </a:prstGeom>
          <a:ln w="38100">
            <a:solidFill>
              <a:srgbClr val="FF0000"/>
            </a:solidFill>
            <a:prstDash val="dashDot"/>
            <a:headEnd type="oval"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85" name="Straight Connector 84"/>
          <p:cNvCxnSpPr/>
          <p:nvPr/>
        </p:nvCxnSpPr>
        <p:spPr>
          <a:xfrm flipH="1" flipV="1">
            <a:off x="3824605" y="5041900"/>
            <a:ext cx="6290" cy="819541"/>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88" name="Straight Connector 87"/>
          <p:cNvCxnSpPr/>
          <p:nvPr/>
        </p:nvCxnSpPr>
        <p:spPr>
          <a:xfrm flipV="1">
            <a:off x="3903345" y="5031323"/>
            <a:ext cx="909320" cy="39904"/>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cxnSp>
        <p:nvCxnSpPr>
          <p:cNvPr id="90" name="Straight Connector 89"/>
          <p:cNvCxnSpPr/>
          <p:nvPr/>
        </p:nvCxnSpPr>
        <p:spPr>
          <a:xfrm flipV="1">
            <a:off x="4637964" y="5483279"/>
            <a:ext cx="3286422" cy="17462"/>
          </a:xfrm>
          <a:prstGeom prst="line">
            <a:avLst/>
          </a:prstGeom>
          <a:ln w="38100">
            <a:solidFill>
              <a:srgbClr val="FF0000"/>
            </a:solidFill>
            <a:prstDash val="dashDot"/>
            <a:headEnd type="none" w="med" len="med"/>
            <a:tailEnd type="none" w="med" len="med"/>
          </a:ln>
          <a:effectLst>
            <a:glow rad="63500">
              <a:schemeClr val="tx1">
                <a:alpha val="40000"/>
              </a:schemeClr>
            </a:glow>
            <a:innerShdw blurRad="63500" dist="50800" dir="18900000">
              <a:prstClr val="black">
                <a:alpha val="50000"/>
              </a:prstClr>
            </a:innerShdw>
          </a:effectLst>
        </p:spPr>
        <p:style>
          <a:lnRef idx="3">
            <a:schemeClr val="accent5"/>
          </a:lnRef>
          <a:fillRef idx="0">
            <a:schemeClr val="accent5"/>
          </a:fillRef>
          <a:effectRef idx="2">
            <a:schemeClr val="accent5"/>
          </a:effectRef>
          <a:fontRef idx="minor">
            <a:schemeClr val="tx1"/>
          </a:fontRef>
        </p:style>
      </p:cxnSp>
      <p:pic>
        <p:nvPicPr>
          <p:cNvPr id="73" name="Content Placeholder 15"/>
          <p:cNvPicPr>
            <a:picLocks noGrp="1" noChangeAspect="1"/>
          </p:cNvPicPr>
          <p:nvPr/>
        </p:nvPicPr>
        <p:blipFill rotWithShape="1">
          <a:blip r:embed="rId8">
            <a:extLst>
              <a:ext uri="{28A0092B-C50C-407E-A947-70E740481C1C}">
                <a14:useLocalDpi xmlns:a14="http://schemas.microsoft.com/office/drawing/2010/main" val="0"/>
              </a:ext>
            </a:extLst>
          </a:blip>
          <a:srcRect l="2858" t="2144" r="7493" b="48135"/>
          <a:stretch/>
        </p:blipFill>
        <p:spPr>
          <a:xfrm>
            <a:off x="5263016" y="2640694"/>
            <a:ext cx="1351643" cy="1224643"/>
          </a:xfrm>
          <a:prstGeom prst="ellipse">
            <a:avLst/>
          </a:prstGeom>
          <a:solidFill>
            <a:schemeClr val="bg1"/>
          </a:solidFill>
        </p:spPr>
      </p:pic>
      <p:pic>
        <p:nvPicPr>
          <p:cNvPr id="11" name="Picture 10"/>
          <p:cNvPicPr>
            <a:picLocks noChangeAspect="1"/>
          </p:cNvPicPr>
          <p:nvPr/>
        </p:nvPicPr>
        <p:blipFill>
          <a:blip r:embed="rId9"/>
          <a:stretch>
            <a:fillRect/>
          </a:stretch>
        </p:blipFill>
        <p:spPr>
          <a:xfrm>
            <a:off x="208065" y="82970"/>
            <a:ext cx="1754754" cy="1028617"/>
          </a:xfrm>
          <a:prstGeom prst="rect">
            <a:avLst/>
          </a:prstGeom>
        </p:spPr>
      </p:pic>
      <p:pic>
        <p:nvPicPr>
          <p:cNvPr id="21" name="Picture 20"/>
          <p:cNvPicPr>
            <a:picLocks noChangeAspect="1"/>
          </p:cNvPicPr>
          <p:nvPr/>
        </p:nvPicPr>
        <p:blipFill>
          <a:blip r:embed="rId10"/>
          <a:stretch>
            <a:fillRect/>
          </a:stretch>
        </p:blipFill>
        <p:spPr>
          <a:xfrm>
            <a:off x="2287366" y="471378"/>
            <a:ext cx="1231306" cy="951295"/>
          </a:xfrm>
          <a:prstGeom prst="rect">
            <a:avLst/>
          </a:prstGeom>
        </p:spPr>
      </p:pic>
      <p:pic>
        <p:nvPicPr>
          <p:cNvPr id="22" name="Picture 21"/>
          <p:cNvPicPr>
            <a:picLocks noChangeAspect="1"/>
          </p:cNvPicPr>
          <p:nvPr/>
        </p:nvPicPr>
        <p:blipFill>
          <a:blip r:embed="rId11"/>
          <a:stretch>
            <a:fillRect/>
          </a:stretch>
        </p:blipFill>
        <p:spPr>
          <a:xfrm>
            <a:off x="194093" y="1168829"/>
            <a:ext cx="1781675" cy="1115422"/>
          </a:xfrm>
          <a:prstGeom prst="rect">
            <a:avLst/>
          </a:prstGeom>
        </p:spPr>
      </p:pic>
      <p:pic>
        <p:nvPicPr>
          <p:cNvPr id="25" name="Picture 24"/>
          <p:cNvPicPr>
            <a:picLocks noChangeAspect="1"/>
          </p:cNvPicPr>
          <p:nvPr/>
        </p:nvPicPr>
        <p:blipFill>
          <a:blip r:embed="rId12"/>
          <a:stretch>
            <a:fillRect/>
          </a:stretch>
        </p:blipFill>
        <p:spPr>
          <a:xfrm>
            <a:off x="2275384" y="1609817"/>
            <a:ext cx="1250246" cy="948789"/>
          </a:xfrm>
          <a:prstGeom prst="rect">
            <a:avLst/>
          </a:prstGeom>
        </p:spPr>
      </p:pic>
      <p:pic>
        <p:nvPicPr>
          <p:cNvPr id="32" name="Picture 31"/>
          <p:cNvPicPr>
            <a:picLocks noChangeAspect="1"/>
          </p:cNvPicPr>
          <p:nvPr/>
        </p:nvPicPr>
        <p:blipFill>
          <a:blip r:embed="rId13"/>
          <a:stretch>
            <a:fillRect/>
          </a:stretch>
        </p:blipFill>
        <p:spPr>
          <a:xfrm>
            <a:off x="191512" y="2381523"/>
            <a:ext cx="1777526" cy="1004152"/>
          </a:xfrm>
          <a:prstGeom prst="rect">
            <a:avLst/>
          </a:prstGeom>
        </p:spPr>
      </p:pic>
      <p:pic>
        <p:nvPicPr>
          <p:cNvPr id="33" name="Picture 32"/>
          <p:cNvPicPr>
            <a:picLocks noChangeAspect="1"/>
          </p:cNvPicPr>
          <p:nvPr/>
        </p:nvPicPr>
        <p:blipFill>
          <a:blip r:embed="rId14"/>
          <a:stretch>
            <a:fillRect/>
          </a:stretch>
        </p:blipFill>
        <p:spPr>
          <a:xfrm>
            <a:off x="2287367" y="2794452"/>
            <a:ext cx="1227148" cy="889235"/>
          </a:xfrm>
          <a:prstGeom prst="rect">
            <a:avLst/>
          </a:prstGeom>
        </p:spPr>
      </p:pic>
      <p:pic>
        <p:nvPicPr>
          <p:cNvPr id="34" name="Picture 33"/>
          <p:cNvPicPr>
            <a:picLocks noChangeAspect="1"/>
          </p:cNvPicPr>
          <p:nvPr/>
        </p:nvPicPr>
        <p:blipFill>
          <a:blip r:embed="rId15"/>
          <a:stretch>
            <a:fillRect/>
          </a:stretch>
        </p:blipFill>
        <p:spPr>
          <a:xfrm>
            <a:off x="187187" y="3468974"/>
            <a:ext cx="1682793" cy="1066553"/>
          </a:xfrm>
          <a:prstGeom prst="rect">
            <a:avLst/>
          </a:prstGeom>
        </p:spPr>
      </p:pic>
      <p:pic>
        <p:nvPicPr>
          <p:cNvPr id="36" name="Picture 35"/>
          <p:cNvPicPr>
            <a:picLocks noChangeAspect="1"/>
          </p:cNvPicPr>
          <p:nvPr/>
        </p:nvPicPr>
        <p:blipFill>
          <a:blip r:embed="rId16"/>
          <a:stretch>
            <a:fillRect/>
          </a:stretch>
        </p:blipFill>
        <p:spPr>
          <a:xfrm>
            <a:off x="2273682" y="3890769"/>
            <a:ext cx="1198771" cy="979278"/>
          </a:xfrm>
          <a:prstGeom prst="rect">
            <a:avLst/>
          </a:prstGeom>
        </p:spPr>
      </p:pic>
      <p:pic>
        <p:nvPicPr>
          <p:cNvPr id="38" name="Picture 37"/>
          <p:cNvPicPr>
            <a:picLocks noChangeAspect="1"/>
          </p:cNvPicPr>
          <p:nvPr/>
        </p:nvPicPr>
        <p:blipFill>
          <a:blip r:embed="rId17"/>
          <a:stretch>
            <a:fillRect/>
          </a:stretch>
        </p:blipFill>
        <p:spPr>
          <a:xfrm>
            <a:off x="177013" y="4627493"/>
            <a:ext cx="1721150" cy="998873"/>
          </a:xfrm>
          <a:prstGeom prst="rect">
            <a:avLst/>
          </a:prstGeom>
        </p:spPr>
      </p:pic>
      <p:pic>
        <p:nvPicPr>
          <p:cNvPr id="40" name="Picture 39"/>
          <p:cNvPicPr>
            <a:picLocks noChangeAspect="1"/>
          </p:cNvPicPr>
          <p:nvPr/>
        </p:nvPicPr>
        <p:blipFill>
          <a:blip r:embed="rId18"/>
          <a:stretch>
            <a:fillRect/>
          </a:stretch>
        </p:blipFill>
        <p:spPr>
          <a:xfrm>
            <a:off x="2322994" y="5000368"/>
            <a:ext cx="1223459" cy="918766"/>
          </a:xfrm>
          <a:prstGeom prst="rect">
            <a:avLst/>
          </a:prstGeom>
        </p:spPr>
      </p:pic>
      <p:pic>
        <p:nvPicPr>
          <p:cNvPr id="46" name="Picture 45"/>
          <p:cNvPicPr>
            <a:picLocks noChangeAspect="1"/>
          </p:cNvPicPr>
          <p:nvPr/>
        </p:nvPicPr>
        <p:blipFill>
          <a:blip r:embed="rId19"/>
          <a:stretch>
            <a:fillRect/>
          </a:stretch>
        </p:blipFill>
        <p:spPr>
          <a:xfrm>
            <a:off x="151387" y="5759347"/>
            <a:ext cx="1592016" cy="916755"/>
          </a:xfrm>
          <a:prstGeom prst="rect">
            <a:avLst/>
          </a:prstGeom>
        </p:spPr>
      </p:pic>
      <p:pic>
        <p:nvPicPr>
          <p:cNvPr id="47" name="Picture 46"/>
          <p:cNvPicPr>
            <a:picLocks noChangeAspect="1"/>
          </p:cNvPicPr>
          <p:nvPr/>
        </p:nvPicPr>
        <p:blipFill>
          <a:blip r:embed="rId20"/>
          <a:stretch>
            <a:fillRect/>
          </a:stretch>
        </p:blipFill>
        <p:spPr>
          <a:xfrm>
            <a:off x="2322994" y="6017396"/>
            <a:ext cx="1223459" cy="796593"/>
          </a:xfrm>
          <a:prstGeom prst="rect">
            <a:avLst/>
          </a:prstGeom>
        </p:spPr>
      </p:pic>
      <p:pic>
        <p:nvPicPr>
          <p:cNvPr id="48" name="Picture 47"/>
          <p:cNvPicPr>
            <a:picLocks noChangeAspect="1"/>
          </p:cNvPicPr>
          <p:nvPr/>
        </p:nvPicPr>
        <p:blipFill>
          <a:blip r:embed="rId21"/>
          <a:stretch>
            <a:fillRect/>
          </a:stretch>
        </p:blipFill>
        <p:spPr>
          <a:xfrm>
            <a:off x="3930130" y="5869295"/>
            <a:ext cx="1544981" cy="967239"/>
          </a:xfrm>
          <a:prstGeom prst="rect">
            <a:avLst/>
          </a:prstGeom>
        </p:spPr>
      </p:pic>
      <p:pic>
        <p:nvPicPr>
          <p:cNvPr id="49" name="Picture 48"/>
          <p:cNvPicPr>
            <a:picLocks noChangeAspect="1"/>
          </p:cNvPicPr>
          <p:nvPr/>
        </p:nvPicPr>
        <p:blipFill>
          <a:blip r:embed="rId22"/>
          <a:stretch>
            <a:fillRect/>
          </a:stretch>
        </p:blipFill>
        <p:spPr>
          <a:xfrm>
            <a:off x="5625979" y="5869295"/>
            <a:ext cx="1371197" cy="944694"/>
          </a:xfrm>
          <a:prstGeom prst="rect">
            <a:avLst/>
          </a:prstGeom>
        </p:spPr>
      </p:pic>
      <p:pic>
        <p:nvPicPr>
          <p:cNvPr id="51" name="Picture 50"/>
          <p:cNvPicPr>
            <a:picLocks noChangeAspect="1"/>
          </p:cNvPicPr>
          <p:nvPr/>
        </p:nvPicPr>
        <p:blipFill>
          <a:blip r:embed="rId23"/>
          <a:stretch>
            <a:fillRect/>
          </a:stretch>
        </p:blipFill>
        <p:spPr>
          <a:xfrm>
            <a:off x="7203355" y="5852196"/>
            <a:ext cx="1543053" cy="966032"/>
          </a:xfrm>
          <a:prstGeom prst="rect">
            <a:avLst/>
          </a:prstGeom>
        </p:spPr>
      </p:pic>
      <p:pic>
        <p:nvPicPr>
          <p:cNvPr id="52" name="Picture 51"/>
          <p:cNvPicPr>
            <a:picLocks noChangeAspect="1"/>
          </p:cNvPicPr>
          <p:nvPr/>
        </p:nvPicPr>
        <p:blipFill>
          <a:blip r:embed="rId24"/>
          <a:stretch>
            <a:fillRect/>
          </a:stretch>
        </p:blipFill>
        <p:spPr>
          <a:xfrm>
            <a:off x="9031760" y="5888959"/>
            <a:ext cx="1442892" cy="913432"/>
          </a:xfrm>
          <a:prstGeom prst="rect">
            <a:avLst/>
          </a:prstGeom>
        </p:spPr>
      </p:pic>
      <p:pic>
        <p:nvPicPr>
          <p:cNvPr id="53" name="Picture 52"/>
          <p:cNvPicPr>
            <a:picLocks noChangeAspect="1"/>
          </p:cNvPicPr>
          <p:nvPr/>
        </p:nvPicPr>
        <p:blipFill>
          <a:blip r:embed="rId25"/>
          <a:stretch>
            <a:fillRect/>
          </a:stretch>
        </p:blipFill>
        <p:spPr>
          <a:xfrm>
            <a:off x="10098416" y="261013"/>
            <a:ext cx="1886812" cy="1181243"/>
          </a:xfrm>
          <a:prstGeom prst="rect">
            <a:avLst/>
          </a:prstGeom>
        </p:spPr>
      </p:pic>
      <p:pic>
        <p:nvPicPr>
          <p:cNvPr id="54" name="Picture 53"/>
          <p:cNvPicPr>
            <a:picLocks noChangeAspect="1"/>
          </p:cNvPicPr>
          <p:nvPr/>
        </p:nvPicPr>
        <p:blipFill>
          <a:blip r:embed="rId26"/>
          <a:stretch>
            <a:fillRect/>
          </a:stretch>
        </p:blipFill>
        <p:spPr>
          <a:xfrm>
            <a:off x="8317230" y="439855"/>
            <a:ext cx="1490737" cy="990701"/>
          </a:xfrm>
          <a:prstGeom prst="rect">
            <a:avLst/>
          </a:prstGeom>
        </p:spPr>
      </p:pic>
      <p:pic>
        <p:nvPicPr>
          <p:cNvPr id="55" name="Picture 54"/>
          <p:cNvPicPr>
            <a:picLocks noChangeAspect="1"/>
          </p:cNvPicPr>
          <p:nvPr/>
        </p:nvPicPr>
        <p:blipFill>
          <a:blip r:embed="rId27"/>
          <a:stretch>
            <a:fillRect/>
          </a:stretch>
        </p:blipFill>
        <p:spPr>
          <a:xfrm>
            <a:off x="10077547" y="1533438"/>
            <a:ext cx="1891018" cy="1208712"/>
          </a:xfrm>
          <a:prstGeom prst="rect">
            <a:avLst/>
          </a:prstGeom>
        </p:spPr>
      </p:pic>
      <p:pic>
        <p:nvPicPr>
          <p:cNvPr id="56" name="Picture 55"/>
          <p:cNvPicPr>
            <a:picLocks noChangeAspect="1"/>
          </p:cNvPicPr>
          <p:nvPr/>
        </p:nvPicPr>
        <p:blipFill>
          <a:blip r:embed="rId28"/>
          <a:stretch>
            <a:fillRect/>
          </a:stretch>
        </p:blipFill>
        <p:spPr>
          <a:xfrm>
            <a:off x="8331224" y="1763031"/>
            <a:ext cx="1552364" cy="992400"/>
          </a:xfrm>
          <a:prstGeom prst="rect">
            <a:avLst/>
          </a:prstGeom>
        </p:spPr>
      </p:pic>
      <p:pic>
        <p:nvPicPr>
          <p:cNvPr id="57" name="Picture 56"/>
          <p:cNvPicPr>
            <a:picLocks noChangeAspect="1"/>
          </p:cNvPicPr>
          <p:nvPr/>
        </p:nvPicPr>
        <p:blipFill>
          <a:blip r:embed="rId29"/>
          <a:stretch>
            <a:fillRect/>
          </a:stretch>
        </p:blipFill>
        <p:spPr>
          <a:xfrm>
            <a:off x="10069255" y="2886337"/>
            <a:ext cx="1887774" cy="1181845"/>
          </a:xfrm>
          <a:prstGeom prst="rect">
            <a:avLst/>
          </a:prstGeom>
        </p:spPr>
      </p:pic>
      <p:pic>
        <p:nvPicPr>
          <p:cNvPr id="59" name="Picture 58"/>
          <p:cNvPicPr>
            <a:picLocks noChangeAspect="1"/>
          </p:cNvPicPr>
          <p:nvPr/>
        </p:nvPicPr>
        <p:blipFill>
          <a:blip r:embed="rId30"/>
          <a:stretch>
            <a:fillRect/>
          </a:stretch>
        </p:blipFill>
        <p:spPr>
          <a:xfrm>
            <a:off x="8369042" y="3147757"/>
            <a:ext cx="1450979" cy="1180302"/>
          </a:xfrm>
          <a:prstGeom prst="rect">
            <a:avLst/>
          </a:prstGeom>
        </p:spPr>
      </p:pic>
      <p:pic>
        <p:nvPicPr>
          <p:cNvPr id="60" name="Picture 59"/>
          <p:cNvPicPr>
            <a:picLocks noChangeAspect="1"/>
          </p:cNvPicPr>
          <p:nvPr/>
        </p:nvPicPr>
        <p:blipFill>
          <a:blip r:embed="rId31"/>
          <a:stretch>
            <a:fillRect/>
          </a:stretch>
        </p:blipFill>
        <p:spPr>
          <a:xfrm>
            <a:off x="10063894" y="4197178"/>
            <a:ext cx="1873178" cy="1298401"/>
          </a:xfrm>
          <a:prstGeom prst="rect">
            <a:avLst/>
          </a:prstGeom>
        </p:spPr>
      </p:pic>
      <p:pic>
        <p:nvPicPr>
          <p:cNvPr id="61" name="Picture 60"/>
          <p:cNvPicPr>
            <a:picLocks noChangeAspect="1"/>
          </p:cNvPicPr>
          <p:nvPr/>
        </p:nvPicPr>
        <p:blipFill>
          <a:blip r:embed="rId32"/>
          <a:stretch>
            <a:fillRect/>
          </a:stretch>
        </p:blipFill>
        <p:spPr>
          <a:xfrm>
            <a:off x="8402083" y="4532942"/>
            <a:ext cx="1417938" cy="1174373"/>
          </a:xfrm>
          <a:prstGeom prst="rect">
            <a:avLst/>
          </a:prstGeom>
        </p:spPr>
      </p:pic>
    </p:spTree>
    <p:extLst>
      <p:ext uri="{BB962C8B-B14F-4D97-AF65-F5344CB8AC3E}">
        <p14:creationId xmlns:p14="http://schemas.microsoft.com/office/powerpoint/2010/main" val="15578088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500" fill="hold">
                                          <p:stCondLst>
                                            <p:cond delay="0"/>
                                          </p:stCondLst>
                                        </p:cTn>
                                        <p:tgtEl>
                                          <p:spTgt spid="44">
                                            <p:txEl>
                                              <p:pRg st="0" end="0"/>
                                            </p:txEl>
                                          </p:spTgt>
                                        </p:tgtEl>
                                        <p:attrNameLst>
                                          <p:attrName>style.visibility</p:attrName>
                                        </p:attrNameLst>
                                      </p:cBhvr>
                                      <p:to>
                                        <p:strVal val="visible"/>
                                      </p:to>
                                    </p:set>
                                    <p:anim calcmode="lin" valueType="num">
                                      <p:cBhvr>
                                        <p:cTn id="7" dur="500" fill="hold"/>
                                        <p:tgtEl>
                                          <p:spTgt spid="44">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4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44">
                                            <p:txEl>
                                              <p:pRg st="0" end="0"/>
                                            </p:txEl>
                                          </p:spTgt>
                                        </p:tgtEl>
                                      </p:cBhvr>
                                    </p:animEffect>
                                  </p:childTnLst>
                                </p:cTn>
                              </p:par>
                              <p:par>
                                <p:cTn id="10" presetID="29" presetClass="entr" presetSubtype="0" fill="hold" nodeType="withEffect">
                                  <p:stCondLst>
                                    <p:cond delay="0"/>
                                  </p:stCondLst>
                                  <p:childTnLst>
                                    <p:set>
                                      <p:cBhvr>
                                        <p:cTn id="11" dur="500" fill="hold">
                                          <p:stCondLst>
                                            <p:cond delay="0"/>
                                          </p:stCondLst>
                                        </p:cTn>
                                        <p:tgtEl>
                                          <p:spTgt spid="44">
                                            <p:txEl>
                                              <p:pRg st="1" end="1"/>
                                            </p:txEl>
                                          </p:spTgt>
                                        </p:tgtEl>
                                        <p:attrNameLst>
                                          <p:attrName>style.visibility</p:attrName>
                                        </p:attrNameLst>
                                      </p:cBhvr>
                                      <p:to>
                                        <p:strVal val="visible"/>
                                      </p:to>
                                    </p:set>
                                    <p:anim calcmode="lin" valueType="num">
                                      <p:cBhvr>
                                        <p:cTn id="12" dur="500" fill="hold"/>
                                        <p:tgtEl>
                                          <p:spTgt spid="44">
                                            <p:txEl>
                                              <p:pRg st="1" end="1"/>
                                            </p:txEl>
                                          </p:spTgt>
                                        </p:tgtEl>
                                        <p:attrNameLst>
                                          <p:attrName>ppt_x</p:attrName>
                                        </p:attrNameLst>
                                      </p:cBhvr>
                                      <p:tavLst>
                                        <p:tav tm="0">
                                          <p:val>
                                            <p:strVal val="#ppt_x-.2"/>
                                          </p:val>
                                        </p:tav>
                                        <p:tav tm="100000">
                                          <p:val>
                                            <p:strVal val="#ppt_x"/>
                                          </p:val>
                                        </p:tav>
                                      </p:tavLst>
                                    </p:anim>
                                    <p:anim calcmode="lin" valueType="num">
                                      <p:cBhvr>
                                        <p:cTn id="13" dur="500" fill="hold"/>
                                        <p:tgtEl>
                                          <p:spTgt spid="4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44">
                                            <p:txEl>
                                              <p:pRg st="1" end="1"/>
                                            </p:txEl>
                                          </p:spTgt>
                                        </p:tgtEl>
                                      </p:cBhvr>
                                    </p:animEffect>
                                  </p:childTnLst>
                                </p:cTn>
                              </p:par>
                            </p:childTnLst>
                          </p:cTn>
                        </p:par>
                        <p:par>
                          <p:cTn id="15" fill="hold">
                            <p:stCondLst>
                              <p:cond delay="500"/>
                            </p:stCondLst>
                            <p:childTnLst>
                              <p:par>
                                <p:cTn id="16" presetID="21" presetClass="entr" presetSubtype="1" fill="hold" nodeType="afterEffect">
                                  <p:stCondLst>
                                    <p:cond delay="0"/>
                                  </p:stCondLst>
                                  <p:childTnLst>
                                    <p:set>
                                      <p:cBhvr>
                                        <p:cTn id="17" dur="1000" fill="hold">
                                          <p:stCondLst>
                                            <p:cond delay="0"/>
                                          </p:stCondLst>
                                        </p:cTn>
                                        <p:tgtEl>
                                          <p:spTgt spid="148"/>
                                        </p:tgtEl>
                                        <p:attrNameLst>
                                          <p:attrName>style.visibility</p:attrName>
                                        </p:attrNameLst>
                                      </p:cBhvr>
                                      <p:to>
                                        <p:strVal val="visible"/>
                                      </p:to>
                                    </p:set>
                                    <p:animEffect transition="in" filter="wheel(1)">
                                      <p:cBhvr>
                                        <p:cTn id="18" dur="10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250"/>
                                        <p:tgtEl>
                                          <p:spTgt spid="58"/>
                                        </p:tgtEl>
                                      </p:cBhvr>
                                    </p:animEffect>
                                  </p:childTnLst>
                                </p:cTn>
                              </p:par>
                            </p:childTnLst>
                          </p:cTn>
                        </p:par>
                        <p:par>
                          <p:cTn id="35" fill="hold">
                            <p:stCondLst>
                              <p:cond delay="3250"/>
                            </p:stCondLst>
                            <p:childTnLst>
                              <p:par>
                                <p:cTn id="36" presetID="2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childTnLst>
                          </p:cTn>
                        </p:par>
                        <p:par>
                          <p:cTn id="39" fill="hold">
                            <p:stCondLst>
                              <p:cond delay="3750"/>
                            </p:stCondLst>
                            <p:childTnLst>
                              <p:par>
                                <p:cTn id="40" presetID="22" presetClass="entr" presetSubtype="2"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right)">
                                      <p:cBhvr>
                                        <p:cTn id="42" dur="500"/>
                                        <p:tgtEl>
                                          <p:spTgt spid="31"/>
                                        </p:tgtEl>
                                      </p:cBhvr>
                                    </p:animEffect>
                                  </p:childTnLst>
                                </p:cTn>
                              </p:par>
                            </p:childTnLst>
                          </p:cTn>
                        </p:par>
                        <p:par>
                          <p:cTn id="43" fill="hold">
                            <p:stCondLst>
                              <p:cond delay="4250"/>
                            </p:stCondLst>
                            <p:childTnLst>
                              <p:par>
                                <p:cTn id="44" presetID="22" presetClass="entr" presetSubtype="2"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par>
                          <p:cTn id="47" fill="hold">
                            <p:stCondLst>
                              <p:cond delay="4750"/>
                            </p:stCondLst>
                            <p:childTnLst>
                              <p:par>
                                <p:cTn id="48" presetID="22" presetClass="entr" presetSubtype="1" fill="hold"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up)">
                                      <p:cBhvr>
                                        <p:cTn id="50" dur="500"/>
                                        <p:tgtEl>
                                          <p:spTgt spid="66"/>
                                        </p:tgtEl>
                                      </p:cBhvr>
                                    </p:animEffect>
                                  </p:childTnLst>
                                </p:cTn>
                              </p:par>
                            </p:childTnLst>
                          </p:cTn>
                        </p:par>
                        <p:par>
                          <p:cTn id="51" fill="hold">
                            <p:stCondLst>
                              <p:cond delay="5250"/>
                            </p:stCondLst>
                            <p:childTnLst>
                              <p:par>
                                <p:cTn id="52" presetID="22" presetClass="entr" presetSubtype="1"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childTnLst>
                          </p:cTn>
                        </p:par>
                        <p:par>
                          <p:cTn id="55" fill="hold">
                            <p:stCondLst>
                              <p:cond delay="5750"/>
                            </p:stCondLst>
                            <p:childTnLst>
                              <p:par>
                                <p:cTn id="56" presetID="22" presetClass="entr" presetSubtype="1"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childTnLst>
                          </p:cTn>
                        </p:par>
                        <p:par>
                          <p:cTn id="59" fill="hold">
                            <p:stCondLst>
                              <p:cond delay="6250"/>
                            </p:stCondLst>
                            <p:childTnLst>
                              <p:par>
                                <p:cTn id="60" presetID="22" presetClass="entr" presetSubtype="8"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left)">
                                      <p:cBhvr>
                                        <p:cTn id="62" dur="500"/>
                                        <p:tgtEl>
                                          <p:spTgt spid="71"/>
                                        </p:tgtEl>
                                      </p:cBhvr>
                                    </p:animEffect>
                                  </p:childTnLst>
                                </p:cTn>
                              </p:par>
                            </p:childTnLst>
                          </p:cTn>
                        </p:par>
                        <p:par>
                          <p:cTn id="63" fill="hold">
                            <p:stCondLst>
                              <p:cond delay="6750"/>
                            </p:stCondLst>
                            <p:childTnLst>
                              <p:par>
                                <p:cTn id="64" presetID="16" presetClass="entr" presetSubtype="42" fill="hold" nodeType="after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barn(outHorizontal)">
                                      <p:cBhvr>
                                        <p:cTn id="66" dur="500"/>
                                        <p:tgtEl>
                                          <p:spTgt spid="67"/>
                                        </p:tgtEl>
                                      </p:cBhvr>
                                    </p:animEffect>
                                  </p:childTnLst>
                                </p:cTn>
                              </p:par>
                            </p:childTnLst>
                          </p:cTn>
                        </p:par>
                        <p:par>
                          <p:cTn id="67" fill="hold">
                            <p:stCondLst>
                              <p:cond delay="7250"/>
                            </p:stCondLst>
                            <p:childTnLst>
                              <p:par>
                                <p:cTn id="68" presetID="22" presetClass="entr" presetSubtype="8" fill="hold" nodeType="after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left)">
                                      <p:cBhvr>
                                        <p:cTn id="70" dur="500"/>
                                        <p:tgtEl>
                                          <p:spTgt spid="68"/>
                                        </p:tgtEl>
                                      </p:cBhvr>
                                    </p:animEffect>
                                  </p:childTnLst>
                                </p:cTn>
                              </p:par>
                            </p:childTnLst>
                          </p:cTn>
                        </p:par>
                        <p:par>
                          <p:cTn id="71" fill="hold">
                            <p:stCondLst>
                              <p:cond delay="7750"/>
                            </p:stCondLst>
                            <p:childTnLst>
                              <p:par>
                                <p:cTn id="72" presetID="22" presetClass="entr" presetSubtype="8"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childTnLst>
                          </p:cTn>
                        </p:par>
                        <p:par>
                          <p:cTn id="75" fill="hold">
                            <p:stCondLst>
                              <p:cond delay="8250"/>
                            </p:stCondLst>
                            <p:childTnLst>
                              <p:par>
                                <p:cTn id="76" presetID="22" presetClass="entr" presetSubtype="8" fill="hold" nodeType="after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left)">
                                      <p:cBhvr>
                                        <p:cTn id="78" dur="500"/>
                                        <p:tgtEl>
                                          <p:spTgt spid="70"/>
                                        </p:tgtEl>
                                      </p:cBhvr>
                                    </p:animEffect>
                                  </p:childTnLst>
                                </p:cTn>
                              </p:par>
                            </p:childTnLst>
                          </p:cTn>
                        </p:par>
                        <p:par>
                          <p:cTn id="79" fill="hold">
                            <p:stCondLst>
                              <p:cond delay="8750"/>
                            </p:stCondLst>
                            <p:childTnLst>
                              <p:par>
                                <p:cTn id="80" presetID="22" presetClass="entr" presetSubtype="8" fill="hold" nodeType="afterEffect">
                                  <p:stCondLst>
                                    <p:cond delay="0"/>
                                  </p:stCondLst>
                                  <p:childTnLst>
                                    <p:set>
                                      <p:cBhvr>
                                        <p:cTn id="81" dur="1" fill="hold">
                                          <p:stCondLst>
                                            <p:cond delay="0"/>
                                          </p:stCondLst>
                                        </p:cTn>
                                        <p:tgtEl>
                                          <p:spTgt spid="98"/>
                                        </p:tgtEl>
                                        <p:attrNameLst>
                                          <p:attrName>style.visibility</p:attrName>
                                        </p:attrNameLst>
                                      </p:cBhvr>
                                      <p:to>
                                        <p:strVal val="visible"/>
                                      </p:to>
                                    </p:set>
                                    <p:animEffect transition="in" filter="wipe(left)">
                                      <p:cBhvr>
                                        <p:cTn id="82" dur="500"/>
                                        <p:tgtEl>
                                          <p:spTgt spid="98"/>
                                        </p:tgtEl>
                                      </p:cBhvr>
                                    </p:animEffect>
                                  </p:childTnLst>
                                </p:cTn>
                              </p:par>
                            </p:childTnLst>
                          </p:cTn>
                        </p:par>
                        <p:par>
                          <p:cTn id="83" fill="hold">
                            <p:stCondLst>
                              <p:cond delay="9250"/>
                            </p:stCondLst>
                            <p:childTnLst>
                              <p:par>
                                <p:cTn id="84" presetID="22" presetClass="entr" presetSubtype="2"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wipe(right)">
                                      <p:cBhvr>
                                        <p:cTn id="86" dur="500"/>
                                        <p:tgtEl>
                                          <p:spTgt spid="74"/>
                                        </p:tgtEl>
                                      </p:cBhvr>
                                    </p:animEffect>
                                  </p:childTnLst>
                                </p:cTn>
                              </p:par>
                            </p:childTnLst>
                          </p:cTn>
                        </p:par>
                        <p:par>
                          <p:cTn id="87" fill="hold">
                            <p:stCondLst>
                              <p:cond delay="9750"/>
                            </p:stCondLst>
                            <p:childTnLst>
                              <p:par>
                                <p:cTn id="88" presetID="22" presetClass="entr" presetSubtype="8" fill="hold" nodeType="after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wipe(left)">
                                      <p:cBhvr>
                                        <p:cTn id="90" dur="500"/>
                                        <p:tgtEl>
                                          <p:spTgt spid="76"/>
                                        </p:tgtEl>
                                      </p:cBhvr>
                                    </p:animEffect>
                                  </p:childTnLst>
                                </p:cTn>
                              </p:par>
                            </p:childTnLst>
                          </p:cTn>
                        </p:par>
                        <p:par>
                          <p:cTn id="91" fill="hold">
                            <p:stCondLst>
                              <p:cond delay="10250"/>
                            </p:stCondLst>
                            <p:childTnLst>
                              <p:par>
                                <p:cTn id="92" presetID="22" presetClass="entr" presetSubtype="2" fill="hold" nodeType="after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right)">
                                      <p:cBhvr>
                                        <p:cTn id="94" dur="500"/>
                                        <p:tgtEl>
                                          <p:spTgt spid="80"/>
                                        </p:tgtEl>
                                      </p:cBhvr>
                                    </p:animEffect>
                                  </p:childTnLst>
                                </p:cTn>
                              </p:par>
                            </p:childTnLst>
                          </p:cTn>
                        </p:par>
                        <p:par>
                          <p:cTn id="95" fill="hold">
                            <p:stCondLst>
                              <p:cond delay="10750"/>
                            </p:stCondLst>
                            <p:childTnLst>
                              <p:par>
                                <p:cTn id="96" presetID="22" presetClass="entr" presetSubtype="2"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wipe(right)">
                                      <p:cBhvr>
                                        <p:cTn id="98" dur="500"/>
                                        <p:tgtEl>
                                          <p:spTgt spid="82"/>
                                        </p:tgtEl>
                                      </p:cBhvr>
                                    </p:animEffect>
                                  </p:childTnLst>
                                </p:cTn>
                              </p:par>
                            </p:childTnLst>
                          </p:cTn>
                        </p:par>
                        <p:par>
                          <p:cTn id="99" fill="hold">
                            <p:stCondLst>
                              <p:cond delay="11250"/>
                            </p:stCondLst>
                            <p:childTnLst>
                              <p:par>
                                <p:cTn id="100" presetID="22" presetClass="entr" presetSubtype="2" fill="hold" nodeType="after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wipe(right)">
                                      <p:cBhvr>
                                        <p:cTn id="102" dur="500"/>
                                        <p:tgtEl>
                                          <p:spTgt spid="84"/>
                                        </p:tgtEl>
                                      </p:cBhvr>
                                    </p:animEffect>
                                  </p:childTnLst>
                                </p:cTn>
                              </p:par>
                            </p:childTnLst>
                          </p:cTn>
                        </p:par>
                        <p:par>
                          <p:cTn id="103" fill="hold">
                            <p:stCondLst>
                              <p:cond delay="11750"/>
                            </p:stCondLst>
                            <p:childTnLst>
                              <p:par>
                                <p:cTn id="104" presetID="22" presetClass="entr" presetSubtype="1" fill="hold" nodeType="afterEffect">
                                  <p:stCondLst>
                                    <p:cond delay="0"/>
                                  </p:stCondLst>
                                  <p:childTnLst>
                                    <p:set>
                                      <p:cBhvr>
                                        <p:cTn id="105" dur="1" fill="hold">
                                          <p:stCondLst>
                                            <p:cond delay="0"/>
                                          </p:stCondLst>
                                        </p:cTn>
                                        <p:tgtEl>
                                          <p:spTgt spid="85"/>
                                        </p:tgtEl>
                                        <p:attrNameLst>
                                          <p:attrName>style.visibility</p:attrName>
                                        </p:attrNameLst>
                                      </p:cBhvr>
                                      <p:to>
                                        <p:strVal val="visible"/>
                                      </p:to>
                                    </p:set>
                                    <p:animEffect transition="in" filter="wipe(up)">
                                      <p:cBhvr>
                                        <p:cTn id="106" dur="500"/>
                                        <p:tgtEl>
                                          <p:spTgt spid="85"/>
                                        </p:tgtEl>
                                      </p:cBhvr>
                                    </p:animEffect>
                                  </p:childTnLst>
                                </p:cTn>
                              </p:par>
                            </p:childTnLst>
                          </p:cTn>
                        </p:par>
                        <p:par>
                          <p:cTn id="107" fill="hold">
                            <p:stCondLst>
                              <p:cond delay="12250"/>
                            </p:stCondLst>
                            <p:childTnLst>
                              <p:par>
                                <p:cTn id="108" presetID="22" presetClass="entr" presetSubtype="2" fill="hold" nodeType="afterEffect">
                                  <p:stCondLst>
                                    <p:cond delay="0"/>
                                  </p:stCondLst>
                                  <p:childTnLst>
                                    <p:set>
                                      <p:cBhvr>
                                        <p:cTn id="109" dur="1" fill="hold">
                                          <p:stCondLst>
                                            <p:cond delay="0"/>
                                          </p:stCondLst>
                                        </p:cTn>
                                        <p:tgtEl>
                                          <p:spTgt spid="88"/>
                                        </p:tgtEl>
                                        <p:attrNameLst>
                                          <p:attrName>style.visibility</p:attrName>
                                        </p:attrNameLst>
                                      </p:cBhvr>
                                      <p:to>
                                        <p:strVal val="visible"/>
                                      </p:to>
                                    </p:set>
                                    <p:animEffect transition="in" filter="wipe(right)">
                                      <p:cBhvr>
                                        <p:cTn id="110" dur="500"/>
                                        <p:tgtEl>
                                          <p:spTgt spid="88"/>
                                        </p:tgtEl>
                                      </p:cBhvr>
                                    </p:animEffect>
                                  </p:childTnLst>
                                </p:cTn>
                              </p:par>
                            </p:childTnLst>
                          </p:cTn>
                        </p:par>
                        <p:par>
                          <p:cTn id="111" fill="hold">
                            <p:stCondLst>
                              <p:cond delay="12750"/>
                            </p:stCondLst>
                            <p:childTnLst>
                              <p:par>
                                <p:cTn id="112" presetID="22" presetClass="entr" presetSubtype="2" fill="hold" nodeType="afterEffect">
                                  <p:stCondLst>
                                    <p:cond delay="0"/>
                                  </p:stCondLst>
                                  <p:childTnLst>
                                    <p:set>
                                      <p:cBhvr>
                                        <p:cTn id="113" dur="1" fill="hold">
                                          <p:stCondLst>
                                            <p:cond delay="0"/>
                                          </p:stCondLst>
                                        </p:cTn>
                                        <p:tgtEl>
                                          <p:spTgt spid="90"/>
                                        </p:tgtEl>
                                        <p:attrNameLst>
                                          <p:attrName>style.visibility</p:attrName>
                                        </p:attrNameLst>
                                      </p:cBhvr>
                                      <p:to>
                                        <p:strVal val="visible"/>
                                      </p:to>
                                    </p:set>
                                    <p:animEffect transition="in" filter="wipe(right)">
                                      <p:cBhvr>
                                        <p:cTn id="11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833" y="102575"/>
            <a:ext cx="8534403" cy="580071"/>
          </a:xfrm>
        </p:spPr>
        <p:txBody>
          <a:bodyPr/>
          <a:lstStyle/>
          <a:p>
            <a:r>
              <a:rPr lang="en-US" sz="2400" dirty="0" err="1"/>
              <a:t>Kinerja</a:t>
            </a:r>
            <a:r>
              <a:rPr lang="en-US" sz="2400" dirty="0"/>
              <a:t> SAIDI SAIFI 2020 UP3 SAMARINDA</a:t>
            </a:r>
          </a:p>
        </p:txBody>
      </p:sp>
      <p:sp>
        <p:nvSpPr>
          <p:cNvPr id="3" name="Text Placeholder 2"/>
          <p:cNvSpPr>
            <a:spLocks noGrp="1"/>
          </p:cNvSpPr>
          <p:nvPr>
            <p:ph type="body" sz="quarter" idx="12"/>
          </p:nvPr>
        </p:nvSpPr>
        <p:spPr/>
        <p:txBody>
          <a:bodyPr/>
          <a:lstStyle/>
          <a:p>
            <a:endParaRPr lang="en-US"/>
          </a:p>
        </p:txBody>
      </p:sp>
      <p:pic>
        <p:nvPicPr>
          <p:cNvPr id="8" name="Picture 7">
            <a:extLst>
              <a:ext uri="{FF2B5EF4-FFF2-40B4-BE49-F238E27FC236}">
                <a16:creationId xmlns:a16="http://schemas.microsoft.com/office/drawing/2014/main" id="{C46B3D46-9E90-4DB3-86B7-40C30607910C}"/>
              </a:ext>
            </a:extLst>
          </p:cNvPr>
          <p:cNvPicPr>
            <a:picLocks noChangeAspect="1"/>
          </p:cNvPicPr>
          <p:nvPr/>
        </p:nvPicPr>
        <p:blipFill>
          <a:blip r:embed="rId2"/>
          <a:stretch>
            <a:fillRect/>
          </a:stretch>
        </p:blipFill>
        <p:spPr>
          <a:xfrm>
            <a:off x="382833" y="682646"/>
            <a:ext cx="5384921" cy="2863447"/>
          </a:xfrm>
          <a:prstGeom prst="rect">
            <a:avLst/>
          </a:prstGeom>
        </p:spPr>
      </p:pic>
      <p:pic>
        <p:nvPicPr>
          <p:cNvPr id="9" name="Picture 8">
            <a:extLst>
              <a:ext uri="{FF2B5EF4-FFF2-40B4-BE49-F238E27FC236}">
                <a16:creationId xmlns:a16="http://schemas.microsoft.com/office/drawing/2014/main" id="{16830E55-C503-47F2-BAF2-E28B5B183ED8}"/>
              </a:ext>
            </a:extLst>
          </p:cNvPr>
          <p:cNvPicPr>
            <a:picLocks noChangeAspect="1"/>
          </p:cNvPicPr>
          <p:nvPr/>
        </p:nvPicPr>
        <p:blipFill>
          <a:blip r:embed="rId3"/>
          <a:stretch>
            <a:fillRect/>
          </a:stretch>
        </p:blipFill>
        <p:spPr>
          <a:xfrm>
            <a:off x="382833" y="3609492"/>
            <a:ext cx="5384920" cy="2844510"/>
          </a:xfrm>
          <a:prstGeom prst="rect">
            <a:avLst/>
          </a:prstGeom>
        </p:spPr>
      </p:pic>
      <p:pic>
        <p:nvPicPr>
          <p:cNvPr id="10" name="Picture 9">
            <a:extLst>
              <a:ext uri="{FF2B5EF4-FFF2-40B4-BE49-F238E27FC236}">
                <a16:creationId xmlns:a16="http://schemas.microsoft.com/office/drawing/2014/main" id="{D9E71954-8195-4A2E-9C8C-09676D6DC249}"/>
              </a:ext>
            </a:extLst>
          </p:cNvPr>
          <p:cNvPicPr>
            <a:picLocks noChangeAspect="1"/>
          </p:cNvPicPr>
          <p:nvPr/>
        </p:nvPicPr>
        <p:blipFill>
          <a:blip r:embed="rId4"/>
          <a:stretch>
            <a:fillRect/>
          </a:stretch>
        </p:blipFill>
        <p:spPr>
          <a:xfrm>
            <a:off x="6424248" y="682646"/>
            <a:ext cx="4706520" cy="2798307"/>
          </a:xfrm>
          <a:prstGeom prst="rect">
            <a:avLst/>
          </a:prstGeom>
        </p:spPr>
      </p:pic>
      <p:pic>
        <p:nvPicPr>
          <p:cNvPr id="11" name="Picture 10">
            <a:extLst>
              <a:ext uri="{FF2B5EF4-FFF2-40B4-BE49-F238E27FC236}">
                <a16:creationId xmlns:a16="http://schemas.microsoft.com/office/drawing/2014/main" id="{B965579A-9E88-4B30-86F1-E68637032839}"/>
              </a:ext>
            </a:extLst>
          </p:cNvPr>
          <p:cNvPicPr>
            <a:picLocks noChangeAspect="1"/>
          </p:cNvPicPr>
          <p:nvPr/>
        </p:nvPicPr>
        <p:blipFill>
          <a:blip r:embed="rId5"/>
          <a:stretch>
            <a:fillRect/>
          </a:stretch>
        </p:blipFill>
        <p:spPr>
          <a:xfrm>
            <a:off x="6424248" y="3609492"/>
            <a:ext cx="4706520" cy="2871465"/>
          </a:xfrm>
          <a:prstGeom prst="rect">
            <a:avLst/>
          </a:prstGeom>
        </p:spPr>
      </p:pic>
    </p:spTree>
    <p:extLst>
      <p:ext uri="{BB962C8B-B14F-4D97-AF65-F5344CB8AC3E}">
        <p14:creationId xmlns:p14="http://schemas.microsoft.com/office/powerpoint/2010/main" val="2615516968"/>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UP3 SAMARINDA</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71674F45-6D70-4F9B-9F14-1207C6DE58A4}"/>
              </a:ext>
            </a:extLst>
          </p:cNvPr>
          <p:cNvPicPr>
            <a:picLocks noChangeAspect="1"/>
          </p:cNvPicPr>
          <p:nvPr/>
        </p:nvPicPr>
        <p:blipFill>
          <a:blip r:embed="rId2"/>
          <a:stretch>
            <a:fillRect/>
          </a:stretch>
        </p:blipFill>
        <p:spPr>
          <a:xfrm>
            <a:off x="473318" y="1097116"/>
            <a:ext cx="6288743" cy="2331884"/>
          </a:xfrm>
          <a:prstGeom prst="rect">
            <a:avLst/>
          </a:prstGeom>
        </p:spPr>
      </p:pic>
      <p:pic>
        <p:nvPicPr>
          <p:cNvPr id="7" name="Picture 6">
            <a:extLst>
              <a:ext uri="{FF2B5EF4-FFF2-40B4-BE49-F238E27FC236}">
                <a16:creationId xmlns:a16="http://schemas.microsoft.com/office/drawing/2014/main" id="{2603A074-B7F7-49EF-9FA5-6341A5EAD9DB}"/>
              </a:ext>
            </a:extLst>
          </p:cNvPr>
          <p:cNvPicPr>
            <a:picLocks noChangeAspect="1"/>
          </p:cNvPicPr>
          <p:nvPr/>
        </p:nvPicPr>
        <p:blipFill>
          <a:blip r:embed="rId3"/>
          <a:stretch>
            <a:fillRect/>
          </a:stretch>
        </p:blipFill>
        <p:spPr>
          <a:xfrm>
            <a:off x="473318" y="3557948"/>
            <a:ext cx="6270382" cy="2318113"/>
          </a:xfrm>
          <a:prstGeom prst="rect">
            <a:avLst/>
          </a:prstGeom>
        </p:spPr>
      </p:pic>
      <p:pic>
        <p:nvPicPr>
          <p:cNvPr id="10" name="Picture 9">
            <a:extLst>
              <a:ext uri="{FF2B5EF4-FFF2-40B4-BE49-F238E27FC236}">
                <a16:creationId xmlns:a16="http://schemas.microsoft.com/office/drawing/2014/main" id="{F3C3C6BA-2502-497F-B4B4-265F05325D08}"/>
              </a:ext>
            </a:extLst>
          </p:cNvPr>
          <p:cNvPicPr>
            <a:picLocks noChangeAspect="1"/>
          </p:cNvPicPr>
          <p:nvPr/>
        </p:nvPicPr>
        <p:blipFill>
          <a:blip r:embed="rId4"/>
          <a:stretch>
            <a:fillRect/>
          </a:stretch>
        </p:blipFill>
        <p:spPr>
          <a:xfrm>
            <a:off x="7384149" y="1097116"/>
            <a:ext cx="3720920" cy="2313139"/>
          </a:xfrm>
          <a:prstGeom prst="rect">
            <a:avLst/>
          </a:prstGeom>
        </p:spPr>
      </p:pic>
      <p:pic>
        <p:nvPicPr>
          <p:cNvPr id="11" name="Picture 10">
            <a:extLst>
              <a:ext uri="{FF2B5EF4-FFF2-40B4-BE49-F238E27FC236}">
                <a16:creationId xmlns:a16="http://schemas.microsoft.com/office/drawing/2014/main" id="{C2A4A165-F040-4A9F-9994-FFA40D19CC5A}"/>
              </a:ext>
            </a:extLst>
          </p:cNvPr>
          <p:cNvPicPr>
            <a:picLocks noChangeAspect="1"/>
          </p:cNvPicPr>
          <p:nvPr/>
        </p:nvPicPr>
        <p:blipFill>
          <a:blip r:embed="rId5"/>
          <a:stretch>
            <a:fillRect/>
          </a:stretch>
        </p:blipFill>
        <p:spPr>
          <a:xfrm>
            <a:off x="7384148" y="3557948"/>
            <a:ext cx="3755741" cy="2318113"/>
          </a:xfrm>
          <a:prstGeom prst="rect">
            <a:avLst/>
          </a:prstGeom>
        </p:spPr>
      </p:pic>
    </p:spTree>
    <p:extLst>
      <p:ext uri="{BB962C8B-B14F-4D97-AF65-F5344CB8AC3E}">
        <p14:creationId xmlns:p14="http://schemas.microsoft.com/office/powerpoint/2010/main" val="2924713756"/>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UP3 SAMARINDA</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2D3E6390-E104-431F-B4DF-2386ABF8F183}"/>
              </a:ext>
            </a:extLst>
          </p:cNvPr>
          <p:cNvPicPr>
            <a:picLocks noChangeAspect="1"/>
          </p:cNvPicPr>
          <p:nvPr/>
        </p:nvPicPr>
        <p:blipFill>
          <a:blip r:embed="rId2"/>
          <a:stretch>
            <a:fillRect/>
          </a:stretch>
        </p:blipFill>
        <p:spPr>
          <a:xfrm>
            <a:off x="473318" y="906621"/>
            <a:ext cx="6480610" cy="2847079"/>
          </a:xfrm>
          <a:prstGeom prst="rect">
            <a:avLst/>
          </a:prstGeom>
        </p:spPr>
      </p:pic>
      <p:pic>
        <p:nvPicPr>
          <p:cNvPr id="7" name="Picture 6">
            <a:extLst>
              <a:ext uri="{FF2B5EF4-FFF2-40B4-BE49-F238E27FC236}">
                <a16:creationId xmlns:a16="http://schemas.microsoft.com/office/drawing/2014/main" id="{CE7EC5D4-9427-4305-878F-001CFE50DD62}"/>
              </a:ext>
            </a:extLst>
          </p:cNvPr>
          <p:cNvPicPr>
            <a:picLocks noChangeAspect="1"/>
          </p:cNvPicPr>
          <p:nvPr/>
        </p:nvPicPr>
        <p:blipFill>
          <a:blip r:embed="rId3"/>
          <a:stretch>
            <a:fillRect/>
          </a:stretch>
        </p:blipFill>
        <p:spPr>
          <a:xfrm>
            <a:off x="4749089" y="3879984"/>
            <a:ext cx="6474513" cy="2755631"/>
          </a:xfrm>
          <a:prstGeom prst="rect">
            <a:avLst/>
          </a:prstGeom>
        </p:spPr>
      </p:pic>
    </p:spTree>
    <p:extLst>
      <p:ext uri="{BB962C8B-B14F-4D97-AF65-F5344CB8AC3E}">
        <p14:creationId xmlns:p14="http://schemas.microsoft.com/office/powerpoint/2010/main" val="1642634385"/>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REALISASI SUSUT UP3 SAMARINDA</a:t>
            </a:r>
            <a:endParaRPr lang="en-ID" dirty="0"/>
          </a:p>
        </p:txBody>
      </p:sp>
      <p:sp>
        <p:nvSpPr>
          <p:cNvPr id="3" name="Text Placeholder 2"/>
          <p:cNvSpPr>
            <a:spLocks noGrp="1"/>
          </p:cNvSpPr>
          <p:nvPr>
            <p:ph type="body" sz="quarter" idx="12"/>
          </p:nvPr>
        </p:nvSpPr>
        <p:spPr/>
        <p:txBody>
          <a:bodyPr/>
          <a:lstStyle/>
          <a:p>
            <a:endParaRPr lang="en-ID" dirty="0"/>
          </a:p>
        </p:txBody>
      </p:sp>
      <p:graphicFrame>
        <p:nvGraphicFramePr>
          <p:cNvPr id="9" name="Chart 8">
            <a:extLst>
              <a:ext uri="{FF2B5EF4-FFF2-40B4-BE49-F238E27FC236}">
                <a16:creationId xmlns:a16="http://schemas.microsoft.com/office/drawing/2014/main" id="{5D8602B8-B4DA-4459-B2D9-1D915C7620D3}"/>
              </a:ext>
            </a:extLst>
          </p:cNvPr>
          <p:cNvGraphicFramePr>
            <a:graphicFrameLocks/>
          </p:cNvGraphicFramePr>
          <p:nvPr>
            <p:extLst/>
          </p:nvPr>
        </p:nvGraphicFramePr>
        <p:xfrm>
          <a:off x="111760" y="1117711"/>
          <a:ext cx="6136640" cy="50117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4A99808E-BF81-41AD-BBD1-31B1EC34F85D}"/>
              </a:ext>
            </a:extLst>
          </p:cNvPr>
          <p:cNvGraphicFramePr>
            <a:graphicFrameLocks/>
          </p:cNvGraphicFramePr>
          <p:nvPr>
            <p:extLst/>
          </p:nvPr>
        </p:nvGraphicFramePr>
        <p:xfrm>
          <a:off x="6370321" y="1117710"/>
          <a:ext cx="5574030" cy="50117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6908646"/>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43529" y="95014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34</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TREND REALISASI KINERJA KIT UP3 SAMARINDA JUN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aphicFrame>
        <p:nvGraphicFramePr>
          <p:cNvPr id="10" name="Chart 3"/>
          <p:cNvGraphicFramePr/>
          <p:nvPr>
            <p:extLst/>
          </p:nvPr>
        </p:nvGraphicFramePr>
        <p:xfrm>
          <a:off x="5940830" y="1264285"/>
          <a:ext cx="6158701" cy="2366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3"/>
          <p:cNvGraphicFramePr/>
          <p:nvPr>
            <p:extLst/>
          </p:nvPr>
        </p:nvGraphicFramePr>
        <p:xfrm>
          <a:off x="90242" y="3908903"/>
          <a:ext cx="12009290" cy="2300557"/>
        </p:xfrm>
        <a:graphic>
          <a:graphicData uri="http://schemas.openxmlformats.org/drawingml/2006/chart">
            <c:chart xmlns:c="http://schemas.openxmlformats.org/drawingml/2006/chart" xmlns:r="http://schemas.openxmlformats.org/officeDocument/2006/relationships" r:id="rId5"/>
          </a:graphicData>
        </a:graphic>
      </p:graphicFrame>
      <p:sp>
        <p:nvSpPr>
          <p:cNvPr id="13" name="Title 1"/>
          <p:cNvSpPr txBox="1"/>
          <p:nvPr/>
        </p:nvSpPr>
        <p:spPr>
          <a:xfrm>
            <a:off x="3139657" y="1002866"/>
            <a:ext cx="5326602" cy="261419"/>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 REALISASI PEMAKAIAN BBM HSD B30 JAN - DES 2020</a:t>
            </a:r>
            <a:endParaRPr lang="id-ID" sz="1200" b="1" dirty="0">
              <a:solidFill>
                <a:schemeClr val="tx1">
                  <a:lumMod val="65000"/>
                  <a:lumOff val="35000"/>
                </a:schemeClr>
              </a:solidFill>
            </a:endParaRPr>
          </a:p>
        </p:txBody>
      </p:sp>
      <p:sp>
        <p:nvSpPr>
          <p:cNvPr id="15" name="Rectangle 14"/>
          <p:cNvSpPr/>
          <p:nvPr/>
        </p:nvSpPr>
        <p:spPr>
          <a:xfrm>
            <a:off x="90242" y="1002868"/>
            <a:ext cx="12009289" cy="262744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graphicFrame>
        <p:nvGraphicFramePr>
          <p:cNvPr id="21" name="Chart 3"/>
          <p:cNvGraphicFramePr/>
          <p:nvPr>
            <p:extLst/>
          </p:nvPr>
        </p:nvGraphicFramePr>
        <p:xfrm>
          <a:off x="90242" y="1264285"/>
          <a:ext cx="5818946" cy="2370463"/>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p:cNvSpPr/>
          <p:nvPr/>
        </p:nvSpPr>
        <p:spPr>
          <a:xfrm>
            <a:off x="90242" y="3634749"/>
            <a:ext cx="12009290" cy="28980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sp>
        <p:nvSpPr>
          <p:cNvPr id="23" name="Title 1"/>
          <p:cNvSpPr txBox="1"/>
          <p:nvPr/>
        </p:nvSpPr>
        <p:spPr>
          <a:xfrm>
            <a:off x="3139658" y="3634749"/>
            <a:ext cx="5326602" cy="256978"/>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KINERJA AKUMULASI sd. </a:t>
            </a:r>
            <a:r>
              <a:rPr lang="en-US" altLang="ko-KR" sz="1200" b="1" dirty="0" err="1">
                <a:solidFill>
                  <a:schemeClr val="tx1">
                    <a:lumMod val="65000"/>
                    <a:lumOff val="35000"/>
                  </a:schemeClr>
                </a:solidFill>
                <a:latin typeface="Arial" panose="020B0604020202020204" pitchFamily="34" charset="0"/>
              </a:rPr>
              <a:t>Desember</a:t>
            </a:r>
            <a:r>
              <a:rPr lang="en-US" altLang="ko-KR" sz="1200" b="1" dirty="0">
                <a:solidFill>
                  <a:schemeClr val="tx1">
                    <a:lumMod val="65000"/>
                    <a:lumOff val="35000"/>
                  </a:schemeClr>
                </a:solidFill>
                <a:latin typeface="Arial" panose="020B0604020202020204" pitchFamily="34" charset="0"/>
              </a:rPr>
              <a:t> 2020</a:t>
            </a:r>
            <a:endParaRPr lang="id-ID" sz="1200" b="1" dirty="0">
              <a:solidFill>
                <a:schemeClr val="tx1">
                  <a:lumMod val="65000"/>
                  <a:lumOff val="35000"/>
                </a:schemeClr>
              </a:solidFill>
              <a:latin typeface="Arial" panose="020B0604020202020204" pitchFamily="34" charset="0"/>
            </a:endParaRPr>
          </a:p>
        </p:txBody>
      </p:sp>
      <p:sp>
        <p:nvSpPr>
          <p:cNvPr id="5" name="Rectangle 4"/>
          <p:cNvSpPr/>
          <p:nvPr/>
        </p:nvSpPr>
        <p:spPr>
          <a:xfrm>
            <a:off x="815852" y="4234071"/>
            <a:ext cx="1895071"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50.5 %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8" name="Rectangle 7"/>
          <p:cNvSpPr/>
          <p:nvPr/>
        </p:nvSpPr>
        <p:spPr>
          <a:xfrm>
            <a:off x="3624156" y="4235659"/>
            <a:ext cx="1816523"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0.291</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5" name="Rectangle 24"/>
          <p:cNvSpPr/>
          <p:nvPr/>
        </p:nvSpPr>
        <p:spPr>
          <a:xfrm>
            <a:off x="6171212" y="4222864"/>
            <a:ext cx="2911748" cy="246221"/>
          </a:xfrm>
          <a:prstGeom prst="rect">
            <a:avLst/>
          </a:prstGeom>
        </p:spPr>
        <p:txBody>
          <a:bodyPr wrap="square">
            <a:spAutoFit/>
          </a:bodyPr>
          <a:lstStyle/>
          <a:p>
            <a:pPr algn="ct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KPI : </a:t>
            </a:r>
            <a:r>
              <a:rPr lang="en-US" altLang="ko-KR" sz="1000" b="1" dirty="0">
                <a:solidFill>
                  <a:srgbClr val="FF0000"/>
                </a:solidFill>
                <a:latin typeface="Arial" panose="020B0604020202020204" pitchFamily="34" charset="0"/>
                <a:cs typeface="Arial" panose="020B0604020202020204" pitchFamily="34" charset="0"/>
              </a:rPr>
              <a:t>85.02 %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6" name="Rectangle 25"/>
          <p:cNvSpPr/>
          <p:nvPr/>
        </p:nvSpPr>
        <p:spPr>
          <a:xfrm>
            <a:off x="9375101" y="4234626"/>
            <a:ext cx="1859805"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2.30%</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id-ID" altLang="en-US" sz="1000" b="1" dirty="0">
              <a:solidFill>
                <a:srgbClr val="FF0000"/>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7"/>
          <a:stretch>
            <a:fillRect/>
          </a:stretch>
        </p:blipFill>
        <p:spPr>
          <a:xfrm>
            <a:off x="5367536" y="4250733"/>
            <a:ext cx="235480" cy="237924"/>
          </a:xfrm>
          <a:prstGeom prst="rect">
            <a:avLst/>
          </a:prstGeom>
        </p:spPr>
      </p:pic>
      <p:pic>
        <p:nvPicPr>
          <p:cNvPr id="7" name="Picture 6"/>
          <p:cNvPicPr>
            <a:picLocks noChangeAspect="1"/>
          </p:cNvPicPr>
          <p:nvPr/>
        </p:nvPicPr>
        <p:blipFill>
          <a:blip r:embed="rId8"/>
          <a:stretch>
            <a:fillRect/>
          </a:stretch>
        </p:blipFill>
        <p:spPr>
          <a:xfrm>
            <a:off x="11369485" y="4266564"/>
            <a:ext cx="229564" cy="222093"/>
          </a:xfrm>
          <a:prstGeom prst="rect">
            <a:avLst/>
          </a:prstGeom>
        </p:spPr>
      </p:pic>
      <p:pic>
        <p:nvPicPr>
          <p:cNvPr id="20" name="Picture 19"/>
          <p:cNvPicPr>
            <a:picLocks noChangeAspect="1"/>
          </p:cNvPicPr>
          <p:nvPr/>
        </p:nvPicPr>
        <p:blipFill>
          <a:blip r:embed="rId7"/>
          <a:stretch>
            <a:fillRect/>
          </a:stretch>
        </p:blipFill>
        <p:spPr>
          <a:xfrm>
            <a:off x="2607944" y="4235659"/>
            <a:ext cx="235480" cy="237924"/>
          </a:xfrm>
          <a:prstGeom prst="rect">
            <a:avLst/>
          </a:prstGeom>
        </p:spPr>
      </p:pic>
      <p:cxnSp>
        <p:nvCxnSpPr>
          <p:cNvPr id="6" name="Straight Connector 5"/>
          <p:cNvCxnSpPr/>
          <p:nvPr/>
        </p:nvCxnSpPr>
        <p:spPr>
          <a:xfrm>
            <a:off x="5940830" y="1264285"/>
            <a:ext cx="0" cy="2366024"/>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stretch>
            <a:fillRect/>
          </a:stretch>
        </p:blipFill>
        <p:spPr>
          <a:xfrm>
            <a:off x="8669359" y="4231161"/>
            <a:ext cx="235480" cy="237924"/>
          </a:xfrm>
          <a:prstGeom prst="rect">
            <a:avLst/>
          </a:prstGeom>
        </p:spPr>
      </p:pic>
    </p:spTree>
    <p:extLst>
      <p:ext uri="{BB962C8B-B14F-4D97-AF65-F5344CB8AC3E}">
        <p14:creationId xmlns:p14="http://schemas.microsoft.com/office/powerpoint/2010/main" val="50383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43529" y="95014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35</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REALISASI KINERJA EAF UP3 SAMARINDA</a:t>
            </a:r>
            <a:endParaRPr lang="id-ID" sz="2000" b="1" dirty="0">
              <a:solidFill>
                <a:schemeClr val="tx1">
                  <a:lumMod val="65000"/>
                  <a:lumOff val="35000"/>
                </a:schemeClr>
              </a:solidFill>
            </a:endParaRPr>
          </a:p>
        </p:txBody>
      </p:sp>
      <p:sp>
        <p:nvSpPr>
          <p:cNvPr id="22" name="Rectangle 21"/>
          <p:cNvSpPr/>
          <p:nvPr/>
        </p:nvSpPr>
        <p:spPr>
          <a:xfrm>
            <a:off x="90242" y="1151677"/>
            <a:ext cx="12009290" cy="2866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cxnSp>
        <p:nvCxnSpPr>
          <p:cNvPr id="6" name="Straight Connector 5"/>
          <p:cNvCxnSpPr>
            <a:stCxn id="22" idx="0"/>
          </p:cNvCxnSpPr>
          <p:nvPr/>
        </p:nvCxnSpPr>
        <p:spPr>
          <a:xfrm>
            <a:off x="6094887" y="1151677"/>
            <a:ext cx="0" cy="2866800"/>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aphicFrame>
        <p:nvGraphicFramePr>
          <p:cNvPr id="29" name="Chart 3"/>
          <p:cNvGraphicFramePr/>
          <p:nvPr>
            <p:extLst/>
          </p:nvPr>
        </p:nvGraphicFramePr>
        <p:xfrm>
          <a:off x="107305" y="1151677"/>
          <a:ext cx="5987582" cy="2866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3"/>
          <p:cNvGraphicFramePr/>
          <p:nvPr>
            <p:extLst/>
          </p:nvPr>
        </p:nvGraphicFramePr>
        <p:xfrm>
          <a:off x="6094887" y="1151677"/>
          <a:ext cx="6004645" cy="2823949"/>
        </p:xfrm>
        <a:graphic>
          <a:graphicData uri="http://schemas.openxmlformats.org/drawingml/2006/chart">
            <c:chart xmlns:c="http://schemas.openxmlformats.org/drawingml/2006/chart" xmlns:r="http://schemas.openxmlformats.org/officeDocument/2006/relationships" r:id="rId5"/>
          </a:graphicData>
        </a:graphic>
      </p:graphicFrame>
      <p:sp>
        <p:nvSpPr>
          <p:cNvPr id="31" name="TextBox 30"/>
          <p:cNvSpPr txBox="1"/>
          <p:nvPr/>
        </p:nvSpPr>
        <p:spPr>
          <a:xfrm>
            <a:off x="90242" y="4018477"/>
            <a:ext cx="11471136" cy="1754326"/>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EAF Semester I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UIW </a:t>
            </a:r>
            <a:r>
              <a:rPr lang="en-US" sz="1400" dirty="0" err="1">
                <a:latin typeface="Arial" panose="020B0604020202020204" pitchFamily="34" charset="0"/>
                <a:ea typeface="Myriad Pro" charset="0"/>
                <a:cs typeface="Arial" panose="020B0604020202020204" pitchFamily="34" charset="0"/>
              </a:rPr>
              <a:t>sebelumnya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adalah</a:t>
            </a:r>
            <a:r>
              <a:rPr lang="en-US" sz="1400" dirty="0">
                <a:latin typeface="Arial" panose="020B0604020202020204" pitchFamily="34" charset="0"/>
                <a:ea typeface="Myriad Pro" charset="0"/>
                <a:cs typeface="Arial" panose="020B0604020202020204" pitchFamily="34" charset="0"/>
              </a:rPr>
              <a:t> 85.41%. </a:t>
            </a:r>
            <a:r>
              <a:rPr lang="en-US" sz="1400" dirty="0" err="1">
                <a:latin typeface="Arial" panose="020B0604020202020204" pitchFamily="34" charset="0"/>
                <a:ea typeface="Myriad Pro" charset="0"/>
                <a:cs typeface="Arial" panose="020B0604020202020204" pitchFamily="34" charset="0"/>
              </a:rPr>
              <a:t>Namun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karena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NKO </a:t>
            </a:r>
            <a:r>
              <a:rPr lang="en-US" sz="1400" dirty="0" err="1">
                <a:latin typeface="Arial" panose="020B0604020202020204" pitchFamily="34" charset="0"/>
                <a:ea typeface="Myriad Pro" charset="0"/>
                <a:cs typeface="Arial" panose="020B0604020202020204" pitchFamily="34" charset="0"/>
              </a:rPr>
              <a:t>dari</a:t>
            </a:r>
            <a:r>
              <a:rPr lang="en-US" sz="1400" dirty="0">
                <a:latin typeface="Arial" panose="020B0604020202020204" pitchFamily="34" charset="0"/>
                <a:ea typeface="Myriad Pro" charset="0"/>
                <a:cs typeface="Arial" panose="020B0604020202020204" pitchFamily="34" charset="0"/>
              </a:rPr>
              <a:t> Regional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Semester I UIW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sehingga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terdapat</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penyesuaian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nilai</a:t>
            </a:r>
            <a:r>
              <a:rPr lang="en-US" sz="1400" dirty="0">
                <a:latin typeface="Arial" panose="020B0604020202020204" pitchFamily="34" charset="0"/>
                <a:ea typeface="Myriad Pro" charset="0"/>
                <a:cs typeface="Arial" panose="020B0604020202020204" pitchFamily="34" charset="0"/>
              </a:rPr>
              <a:t> semester I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UP3 </a:t>
            </a:r>
            <a:r>
              <a:rPr lang="en-US" sz="1400" dirty="0" err="1">
                <a:latin typeface="Arial" panose="020B0604020202020204" pitchFamily="34" charset="0"/>
                <a:ea typeface="Myriad Pro" charset="0"/>
                <a:cs typeface="Arial" panose="020B0604020202020204" pitchFamily="34" charset="0"/>
              </a:rPr>
              <a:t>Samarinda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menjadi</a:t>
            </a:r>
            <a:r>
              <a:rPr lang="en-US" sz="1400" dirty="0">
                <a:latin typeface="Arial" panose="020B0604020202020204" pitchFamily="34" charset="0"/>
                <a:ea typeface="Myriad Pro" charset="0"/>
                <a:cs typeface="Arial" panose="020B0604020202020204" pitchFamily="34" charset="0"/>
              </a:rPr>
              <a:t> 82.67%</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Diharapkan</a:t>
            </a:r>
            <a:r>
              <a:rPr lang="en-US" sz="1400" dirty="0">
                <a:latin typeface="Arial" panose="020B0604020202020204" pitchFamily="34" charset="0"/>
                <a:ea typeface="Myriad Pro" charset="0"/>
                <a:cs typeface="Arial" panose="020B0604020202020204" pitchFamily="34" charset="0"/>
              </a:rPr>
              <a:t> UP3 </a:t>
            </a:r>
            <a:r>
              <a:rPr lang="en-US" sz="1400" dirty="0" err="1">
                <a:latin typeface="Arial" panose="020B0604020202020204" pitchFamily="34" charset="0"/>
                <a:ea typeface="Myriad Pro" charset="0"/>
                <a:cs typeface="Arial" panose="020B0604020202020204" pitchFamily="34" charset="0"/>
              </a:rPr>
              <a:t>Samarinda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mengusulkan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penghapusan</a:t>
            </a:r>
            <a:r>
              <a:rPr lang="en-US" sz="1400" dirty="0">
                <a:latin typeface="Arial" panose="020B0604020202020204" pitchFamily="34" charset="0"/>
                <a:ea typeface="Myriad Pro" charset="0"/>
                <a:cs typeface="Arial" panose="020B0604020202020204" pitchFamily="34" charset="0"/>
              </a:rPr>
              <a:t> ATTB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mesin-mesin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dengan</a:t>
            </a:r>
            <a:r>
              <a:rPr lang="en-US" sz="1400" dirty="0">
                <a:latin typeface="Arial" panose="020B0604020202020204" pitchFamily="34" charset="0"/>
                <a:ea typeface="Myriad Pro" charset="0"/>
                <a:cs typeface="Arial" panose="020B0604020202020204" pitchFamily="34" charset="0"/>
              </a:rPr>
              <a:t> status </a:t>
            </a:r>
            <a:r>
              <a:rPr lang="en-US" sz="1400" b="1" dirty="0" err="1">
                <a:latin typeface="Arial" panose="020B0604020202020204" pitchFamily="34" charset="0"/>
                <a:ea typeface="Myriad Pro" charset="0"/>
                <a:cs typeface="Arial" panose="020B0604020202020204" pitchFamily="34" charset="0"/>
              </a:rPr>
              <a:t>Rusak</a:t>
            </a:r>
            <a:r>
              <a:rPr lang="en-US" sz="1400" b="1" dirty="0">
                <a:latin typeface="Arial" panose="020B0604020202020204" pitchFamily="34" charset="0"/>
                <a:ea typeface="Myriad Pro" charset="0"/>
                <a:cs typeface="Arial" panose="020B0604020202020204" pitchFamily="34" charset="0"/>
              </a:rPr>
              <a:t> </a:t>
            </a:r>
            <a:r>
              <a:rPr lang="en-US" sz="1400" b="1" dirty="0" err="1">
                <a:latin typeface="Arial" panose="020B0604020202020204" pitchFamily="34" charset="0"/>
                <a:ea typeface="Myriad Pro" charset="0"/>
                <a:cs typeface="Arial" panose="020B0604020202020204" pitchFamily="34" charset="0"/>
              </a:rPr>
              <a:t>Permanen</a:t>
            </a:r>
            <a:r>
              <a:rPr lang="en-US" sz="1400" b="1"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gangguan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permanen</a:t>
            </a:r>
            <a:r>
              <a:rPr lang="en-US" sz="1400" dirty="0">
                <a:latin typeface="Arial" panose="020B0604020202020204" pitchFamily="34" charset="0"/>
                <a:ea typeface="Myriad Pro" charset="0"/>
                <a:cs typeface="Arial" panose="020B0604020202020204" pitchFamily="34" charset="0"/>
              </a:rPr>
              <a:t> yang </a:t>
            </a:r>
            <a:r>
              <a:rPr lang="en-US" sz="1400" dirty="0" err="1">
                <a:latin typeface="Arial" panose="020B0604020202020204" pitchFamily="34" charset="0"/>
                <a:ea typeface="Myriad Pro" charset="0"/>
                <a:cs typeface="Arial" panose="020B0604020202020204" pitchFamily="34" charset="0"/>
              </a:rPr>
              <a:t>tidak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bisa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diperbaiki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lagi</a:t>
            </a:r>
            <a:r>
              <a:rPr lang="en-US" sz="1400" dirty="0">
                <a:latin typeface="Arial" panose="020B0604020202020204" pitchFamily="34" charset="0"/>
                <a:ea typeface="Myriad Pro" charset="0"/>
                <a:cs typeface="Arial" panose="020B0604020202020204" pitchFamily="34" charset="0"/>
              </a:rPr>
              <a:t>.</a:t>
            </a:r>
            <a:endParaRPr lang="en-US" sz="1400" b="1" dirty="0">
              <a:latin typeface="Arial" panose="020B0604020202020204" pitchFamily="34" charset="0"/>
              <a:ea typeface="Myriad Pro" charset="0"/>
              <a:cs typeface="Arial" panose="020B0604020202020204" pitchFamily="34" charset="0"/>
            </a:endParaRPr>
          </a:p>
        </p:txBody>
      </p:sp>
      <p:sp>
        <p:nvSpPr>
          <p:cNvPr id="10" name="Title 1"/>
          <p:cNvSpPr txBox="1"/>
          <p:nvPr/>
        </p:nvSpPr>
        <p:spPr>
          <a:xfrm>
            <a:off x="2210264" y="1151677"/>
            <a:ext cx="1839321"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BULANAN</a:t>
            </a:r>
            <a:endParaRPr lang="id-ID" sz="1200" b="1" dirty="0">
              <a:solidFill>
                <a:schemeClr val="tx1">
                  <a:lumMod val="65000"/>
                  <a:lumOff val="35000"/>
                </a:schemeClr>
              </a:solidFill>
              <a:latin typeface="Arial" panose="020B0604020202020204" pitchFamily="34" charset="0"/>
            </a:endParaRPr>
          </a:p>
        </p:txBody>
      </p:sp>
      <p:sp>
        <p:nvSpPr>
          <p:cNvPr id="11" name="Title 1"/>
          <p:cNvSpPr txBox="1"/>
          <p:nvPr/>
        </p:nvSpPr>
        <p:spPr>
          <a:xfrm>
            <a:off x="8439000" y="1151676"/>
            <a:ext cx="2120845"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AKUMULASI</a:t>
            </a:r>
            <a:endParaRPr lang="id-ID" sz="1200" b="1"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158623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134168" y="6356350"/>
            <a:ext cx="2228598" cy="365125"/>
          </a:xfrm>
        </p:spPr>
        <p:txBody>
          <a:bodyPr/>
          <a:lstStyle/>
          <a:p>
            <a:fld id="{87DEDD7D-33E7-41EE-86D6-4E46DC6CDBCE}" type="slidenum">
              <a:rPr lang="en-ID" smtClean="0"/>
              <a:t>36</a:t>
            </a:fld>
            <a:endParaRPr lang="en-ID" dirty="0"/>
          </a:p>
        </p:txBody>
      </p:sp>
      <p:sp>
        <p:nvSpPr>
          <p:cNvPr id="8"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SAMARINDA</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Bulanan</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6" name="TextBox 5"/>
          <p:cNvSpPr txBox="1"/>
          <p:nvPr/>
        </p:nvSpPr>
        <p:spPr>
          <a:xfrm>
            <a:off x="5350142" y="1049939"/>
            <a:ext cx="6507561" cy="2723823"/>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400" dirty="0">
                <a:latin typeface="Arial" panose="020B0604020202020204" pitchFamily="34" charset="0"/>
                <a:ea typeface="Myriad Pro" charset="0"/>
                <a:cs typeface="Arial" panose="020B0604020202020204" pitchFamily="34" charset="0"/>
              </a:rPr>
              <a:t>9 Unit PLTD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SFC </a:t>
            </a:r>
            <a:r>
              <a:rPr lang="en-US" sz="1400" dirty="0" err="1">
                <a:latin typeface="Arial" panose="020B0604020202020204" pitchFamily="34" charset="0"/>
                <a:ea typeface="Myriad Pro" charset="0"/>
                <a:cs typeface="Arial" panose="020B0604020202020204" pitchFamily="34" charset="0"/>
              </a:rPr>
              <a:t>pada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Desember</a:t>
            </a:r>
            <a:endParaRPr lang="en-US" sz="1400"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400" dirty="0">
                <a:latin typeface="Arial" panose="020B0604020202020204" pitchFamily="34" charset="0"/>
                <a:ea typeface="Myriad Pro" charset="0"/>
                <a:cs typeface="Arial" panose="020B0604020202020204" pitchFamily="34" charset="0"/>
              </a:rPr>
              <a:t>3 Unit PLTD </a:t>
            </a:r>
            <a:r>
              <a:rPr lang="en-US" sz="1400" dirty="0" err="1">
                <a:latin typeface="Arial" panose="020B0604020202020204" pitchFamily="34" charset="0"/>
                <a:ea typeface="Myriad Pro" charset="0"/>
                <a:cs typeface="Arial" panose="020B0604020202020204" pitchFamily="34" charset="0"/>
              </a:rPr>
              <a:t>tidak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perubahan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nilai</a:t>
            </a:r>
            <a:r>
              <a:rPr lang="en-US" sz="1400" dirty="0">
                <a:latin typeface="Arial" panose="020B0604020202020204" pitchFamily="34" charset="0"/>
                <a:ea typeface="Myriad Pro" charset="0"/>
                <a:cs typeface="Arial" panose="020B0604020202020204" pitchFamily="34" charset="0"/>
              </a:rPr>
              <a:t> SFC</a:t>
            </a:r>
          </a:p>
          <a:p>
            <a:pPr marL="342900" indent="-342900">
              <a:lnSpc>
                <a:spcPct val="150000"/>
              </a:lnSpc>
              <a:buFont typeface="+mj-lt"/>
              <a:buAutoNum type="arabicPeriod"/>
            </a:pPr>
            <a:r>
              <a:rPr lang="en-US" sz="1400" dirty="0">
                <a:latin typeface="Arial" panose="020B0604020202020204" pitchFamily="34" charset="0"/>
                <a:ea typeface="Myriad Pro" charset="0"/>
                <a:cs typeface="Arial" panose="020B0604020202020204" pitchFamily="34" charset="0"/>
              </a:rPr>
              <a:t>5 Unit PLTD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solidFill>
                  <a:srgbClr val="FF0000"/>
                </a:solidFill>
                <a:latin typeface="Arial" panose="020B0604020202020204" pitchFamily="34" charset="0"/>
                <a:ea typeface="Myriad Pro" charset="0"/>
                <a:cs typeface="Arial" panose="020B0604020202020204" pitchFamily="34" charset="0"/>
              </a:rPr>
              <a:t>peningkatan</a:t>
            </a:r>
            <a:r>
              <a:rPr lang="en-US" sz="1400" dirty="0">
                <a:latin typeface="Arial" panose="020B0604020202020204" pitchFamily="34" charset="0"/>
                <a:ea typeface="Myriad Pro" charset="0"/>
                <a:cs typeface="Arial" panose="020B0604020202020204" pitchFamily="34" charset="0"/>
              </a:rPr>
              <a:t> SFC </a:t>
            </a:r>
            <a:r>
              <a:rPr lang="en-US" sz="1400" dirty="0" err="1">
                <a:latin typeface="Arial" panose="020B0604020202020204" pitchFamily="34" charset="0"/>
                <a:ea typeface="Myriad Pro" charset="0"/>
                <a:cs typeface="Arial" panose="020B0604020202020204" pitchFamily="34" charset="0"/>
              </a:rPr>
              <a:t>pada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Desember</a:t>
            </a:r>
            <a:r>
              <a:rPr lang="en-US" sz="14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400" b="1" dirty="0">
                <a:latin typeface="Arial" panose="020B0604020202020204" pitchFamily="34" charset="0"/>
                <a:ea typeface="Myriad Pro" charset="0"/>
                <a:cs typeface="Arial" panose="020B0604020202020204" pitchFamily="34" charset="0"/>
              </a:rPr>
              <a:t>PLTD </a:t>
            </a:r>
            <a:r>
              <a:rPr lang="en-US" sz="1400" b="1" dirty="0" err="1">
                <a:latin typeface="Arial" panose="020B0604020202020204" pitchFamily="34" charset="0"/>
                <a:ea typeface="Myriad Pro" charset="0"/>
                <a:cs typeface="Arial" panose="020B0604020202020204" pitchFamily="34" charset="0"/>
              </a:rPr>
              <a:t>Tabisaq</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solidFill>
                  <a:srgbClr val="00B050"/>
                </a:solidFill>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terbesar</a:t>
            </a:r>
            <a:r>
              <a:rPr lang="en-US" sz="1400" dirty="0">
                <a:latin typeface="Arial" panose="020B0604020202020204" pitchFamily="34" charset="0"/>
                <a:ea typeface="Myriad Pro" charset="0"/>
                <a:cs typeface="Arial" panose="020B0604020202020204" pitchFamily="34" charset="0"/>
              </a:rPr>
              <a:t> di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Desember</a:t>
            </a:r>
            <a:r>
              <a:rPr lang="en-US" sz="14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Tidak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ada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kenaikan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signifikan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pada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Desember</a:t>
            </a:r>
            <a:endParaRPr lang="en-US" sz="1400"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Secara</a:t>
            </a:r>
            <a:r>
              <a:rPr lang="en-US" sz="1400" dirty="0">
                <a:latin typeface="Arial" panose="020B0604020202020204" pitchFamily="34" charset="0"/>
                <a:ea typeface="Myriad Pro" charset="0"/>
                <a:cs typeface="Arial" panose="020B0604020202020204" pitchFamily="34" charset="0"/>
              </a:rPr>
              <a:t> total </a:t>
            </a:r>
            <a:r>
              <a:rPr lang="en-US" sz="1400" dirty="0" err="1">
                <a:latin typeface="Arial" panose="020B0604020202020204" pitchFamily="34" charset="0"/>
                <a:ea typeface="Myriad Pro" charset="0"/>
                <a:cs typeface="Arial" panose="020B0604020202020204" pitchFamily="34" charset="0"/>
              </a:rPr>
              <a:t>nilai</a:t>
            </a:r>
            <a:r>
              <a:rPr lang="en-US" sz="1400" dirty="0">
                <a:latin typeface="Arial" panose="020B0604020202020204" pitchFamily="34" charset="0"/>
                <a:ea typeface="Myriad Pro" charset="0"/>
                <a:cs typeface="Arial" panose="020B0604020202020204" pitchFamily="34" charset="0"/>
              </a:rPr>
              <a:t> SFC UP3 </a:t>
            </a:r>
            <a:r>
              <a:rPr lang="en-US" sz="1400" dirty="0" err="1">
                <a:latin typeface="Arial" panose="020B0604020202020204" pitchFamily="34" charset="0"/>
                <a:ea typeface="Myriad Pro" charset="0"/>
                <a:cs typeface="Arial" panose="020B0604020202020204" pitchFamily="34" charset="0"/>
              </a:rPr>
              <a:t>Samarinda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Desember</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solidFill>
                  <a:srgbClr val="00B050"/>
                </a:solidFill>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SFC </a:t>
            </a:r>
            <a:r>
              <a:rPr lang="en-US" sz="1400" dirty="0" err="1">
                <a:latin typeface="Arial" panose="020B0604020202020204" pitchFamily="34" charset="0"/>
                <a:ea typeface="Myriad Pro" charset="0"/>
                <a:cs typeface="Arial" panose="020B0604020202020204" pitchFamily="34" charset="0"/>
              </a:rPr>
              <a:t>dari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bulan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Oktober</a:t>
            </a:r>
            <a:r>
              <a:rPr lang="en-US" sz="1400" dirty="0">
                <a:latin typeface="Arial" panose="020B0604020202020204" pitchFamily="34" charset="0"/>
                <a:ea typeface="Myriad Pro" charset="0"/>
                <a:cs typeface="Arial" panose="020B0604020202020204" pitchFamily="34" charset="0"/>
              </a:rPr>
              <a:t>.</a:t>
            </a:r>
          </a:p>
        </p:txBody>
      </p:sp>
      <p:graphicFrame>
        <p:nvGraphicFramePr>
          <p:cNvPr id="4" name="Table 3"/>
          <p:cNvGraphicFramePr>
            <a:graphicFrameLocks noGrp="1"/>
          </p:cNvGraphicFramePr>
          <p:nvPr>
            <p:extLst/>
          </p:nvPr>
        </p:nvGraphicFramePr>
        <p:xfrm>
          <a:off x="781047" y="1070516"/>
          <a:ext cx="4479211" cy="4750425"/>
        </p:xfrm>
        <a:graphic>
          <a:graphicData uri="http://schemas.openxmlformats.org/drawingml/2006/table">
            <a:tbl>
              <a:tblPr/>
              <a:tblGrid>
                <a:gridCol w="369327">
                  <a:extLst>
                    <a:ext uri="{9D8B030D-6E8A-4147-A177-3AD203B41FA5}">
                      <a16:colId xmlns:a16="http://schemas.microsoft.com/office/drawing/2014/main" val="20000"/>
                    </a:ext>
                  </a:extLst>
                </a:gridCol>
                <a:gridCol w="1651820">
                  <a:extLst>
                    <a:ext uri="{9D8B030D-6E8A-4147-A177-3AD203B41FA5}">
                      <a16:colId xmlns:a16="http://schemas.microsoft.com/office/drawing/2014/main" val="20001"/>
                    </a:ext>
                  </a:extLst>
                </a:gridCol>
                <a:gridCol w="825909">
                  <a:extLst>
                    <a:ext uri="{9D8B030D-6E8A-4147-A177-3AD203B41FA5}">
                      <a16:colId xmlns:a16="http://schemas.microsoft.com/office/drawing/2014/main" val="20002"/>
                    </a:ext>
                  </a:extLst>
                </a:gridCol>
                <a:gridCol w="570271">
                  <a:extLst>
                    <a:ext uri="{9D8B030D-6E8A-4147-A177-3AD203B41FA5}">
                      <a16:colId xmlns:a16="http://schemas.microsoft.com/office/drawing/2014/main" val="20003"/>
                    </a:ext>
                  </a:extLst>
                </a:gridCol>
                <a:gridCol w="196645">
                  <a:extLst>
                    <a:ext uri="{9D8B030D-6E8A-4147-A177-3AD203B41FA5}">
                      <a16:colId xmlns:a16="http://schemas.microsoft.com/office/drawing/2014/main" val="20004"/>
                    </a:ext>
                  </a:extLst>
                </a:gridCol>
                <a:gridCol w="865239">
                  <a:extLst>
                    <a:ext uri="{9D8B030D-6E8A-4147-A177-3AD203B41FA5}">
                      <a16:colId xmlns:a16="http://schemas.microsoft.com/office/drawing/2014/main" val="20005"/>
                    </a:ext>
                  </a:extLst>
                </a:gridCol>
              </a:tblGrid>
              <a:tr h="217901">
                <a:tc rowSpan="2">
                  <a:txBody>
                    <a:bodyPr/>
                    <a:lstStyle/>
                    <a:p>
                      <a:pPr algn="ctr" fontAlgn="ctr"/>
                      <a:r>
                        <a:rPr lang="en-US" sz="1200" b="1" i="0" u="none" strike="noStrike" dirty="0">
                          <a:solidFill>
                            <a:srgbClr val="000000"/>
                          </a:solidFill>
                          <a:effectLst/>
                          <a:latin typeface="Calibri" panose="020F0502020204030204" pitchFamily="34" charset="0"/>
                        </a:rPr>
                        <a:t>No</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rowSpan="2">
                  <a:txBody>
                    <a:bodyPr/>
                    <a:lstStyle/>
                    <a:p>
                      <a:pPr algn="ctr" fontAlgn="ctr"/>
                      <a:r>
                        <a:rPr lang="en-US" sz="1200" b="1" i="0" u="none" strike="noStrike">
                          <a:solidFill>
                            <a:srgbClr val="000000"/>
                          </a:solidFill>
                          <a:effectLst/>
                          <a:latin typeface="Calibri" panose="020F0502020204030204" pitchFamily="34" charset="0"/>
                        </a:rPr>
                        <a:t>Unit</a:t>
                      </a:r>
                    </a:p>
                  </a:txBody>
                  <a:tcPr marL="9459" marR="9459" marT="94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gridSpan="3">
                  <a:txBody>
                    <a:bodyPr/>
                    <a:lstStyle/>
                    <a:p>
                      <a:pPr algn="ctr" fontAlgn="b"/>
                      <a:r>
                        <a:rPr lang="en-US" sz="1200" b="1" i="0" u="none" strike="noStrike">
                          <a:solidFill>
                            <a:srgbClr val="000000"/>
                          </a:solidFill>
                          <a:effectLst/>
                          <a:latin typeface="Calibri" panose="020F0502020204030204" pitchFamily="34" charset="0"/>
                        </a:rPr>
                        <a:t>SFC Bulan</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rowSpan="2">
                  <a:txBody>
                    <a:bodyPr/>
                    <a:lstStyle/>
                    <a:p>
                      <a:pPr algn="ctr" fontAlgn="ctr"/>
                      <a:r>
                        <a:rPr lang="en-US" sz="1200" b="1" i="0" u="none" strike="noStrike">
                          <a:solidFill>
                            <a:srgbClr val="000000"/>
                          </a:solidFill>
                          <a:effectLst/>
                          <a:latin typeface="Calibri" panose="020F0502020204030204" pitchFamily="34" charset="0"/>
                        </a:rPr>
                        <a:t>Kenaikan / Penurunan (%)</a:t>
                      </a:r>
                    </a:p>
                  </a:txBody>
                  <a:tcPr marL="9459" marR="9459" marT="9459"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10000"/>
                  </a:ext>
                </a:extLst>
              </a:tr>
              <a:tr h="485616">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November</a:t>
                      </a:r>
                    </a:p>
                  </a:txBody>
                  <a:tcPr marL="9459" marR="9459" marT="9459"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gridSpan="2">
                  <a:txBody>
                    <a:bodyPr/>
                    <a:lstStyle/>
                    <a:p>
                      <a:pPr algn="ctr" fontAlgn="ctr"/>
                      <a:r>
                        <a:rPr lang="en-US" sz="1200" b="1" i="0" u="none" strike="noStrike" dirty="0" err="1">
                          <a:solidFill>
                            <a:srgbClr val="000000"/>
                          </a:solidFill>
                          <a:effectLst/>
                          <a:latin typeface="Calibri" panose="020F0502020204030204" pitchFamily="34" charset="0"/>
                        </a:rPr>
                        <a:t>Desember</a:t>
                      </a:r>
                      <a:endParaRPr lang="en-US" sz="1200" b="1" i="0" u="none" strike="noStrike" dirty="0">
                        <a:solidFill>
                          <a:srgbClr val="000000"/>
                        </a:solidFill>
                        <a:effectLst/>
                        <a:latin typeface="Calibri" panose="020F0502020204030204" pitchFamily="34" charset="0"/>
                      </a:endParaRPr>
                    </a:p>
                  </a:txBody>
                  <a:tcPr marL="9459" marR="9459" marT="9459"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17901">
                <a:tc>
                  <a:txBody>
                    <a:bodyPr/>
                    <a:lstStyle/>
                    <a:p>
                      <a:pPr algn="ctr" fontAlgn="ctr"/>
                      <a:r>
                        <a:rPr lang="en-US" sz="1200" b="0" i="0" u="none" strike="noStrike">
                          <a:solidFill>
                            <a:srgbClr val="000000"/>
                          </a:solidFill>
                          <a:effectLst/>
                          <a:latin typeface="Calibri" panose="020F0502020204030204" pitchFamily="34" charset="0"/>
                        </a:rPr>
                        <a:t>1</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SEDULANG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0.349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0.341 </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2.29%</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17901">
                <a:tc>
                  <a:txBody>
                    <a:bodyPr/>
                    <a:lstStyle/>
                    <a:p>
                      <a:pPr algn="ctr" fontAlgn="ctr"/>
                      <a:r>
                        <a:rPr lang="en-US" sz="1200" b="0" i="0" u="none" strike="noStrike">
                          <a:solidFill>
                            <a:srgbClr val="000000"/>
                          </a:solidFill>
                          <a:effectLst/>
                          <a:latin typeface="Calibri" panose="020F0502020204030204" pitchFamily="34" charset="0"/>
                        </a:rPr>
                        <a:t>2</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SEMAYANG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17901">
                <a:tc>
                  <a:txBody>
                    <a:bodyPr/>
                    <a:lstStyle/>
                    <a:p>
                      <a:pPr algn="ctr" fontAlgn="ctr"/>
                      <a:r>
                        <a:rPr lang="en-US" sz="1200" b="0" i="0" u="none" strike="noStrike">
                          <a:solidFill>
                            <a:srgbClr val="000000"/>
                          </a:solidFill>
                          <a:effectLst/>
                          <a:latin typeface="Calibri" panose="020F0502020204030204" pitchFamily="34" charset="0"/>
                        </a:rPr>
                        <a:t>3</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PANTUAN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0.352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0.352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17901">
                <a:tc>
                  <a:txBody>
                    <a:bodyPr/>
                    <a:lstStyle/>
                    <a:p>
                      <a:pPr algn="ctr" fontAlgn="ctr"/>
                      <a:r>
                        <a:rPr lang="en-US" sz="1200" b="0" i="0" u="none" strike="noStrike">
                          <a:solidFill>
                            <a:srgbClr val="000000"/>
                          </a:solidFill>
                          <a:effectLst/>
                          <a:latin typeface="Calibri" panose="020F0502020204030204" pitchFamily="34" charset="0"/>
                        </a:rPr>
                        <a:t>4</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PAHU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0.285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0.285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17901">
                <a:tc>
                  <a:txBody>
                    <a:bodyPr/>
                    <a:lstStyle/>
                    <a:p>
                      <a:pPr algn="ctr" fontAlgn="ctr"/>
                      <a:r>
                        <a:rPr lang="en-US" sz="1200" b="0" i="0" u="none" strike="noStrike">
                          <a:solidFill>
                            <a:srgbClr val="000000"/>
                          </a:solidFill>
                          <a:effectLst/>
                          <a:latin typeface="Calibri" panose="020F0502020204030204" pitchFamily="34" charset="0"/>
                        </a:rPr>
                        <a:t>5</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DILANG PUTI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17901">
                <a:tc>
                  <a:txBody>
                    <a:bodyPr/>
                    <a:lstStyle/>
                    <a:p>
                      <a:pPr algn="ctr" fontAlgn="ctr"/>
                      <a:r>
                        <a:rPr lang="en-US" sz="1200" b="0" i="0" u="none" strike="noStrike">
                          <a:solidFill>
                            <a:srgbClr val="000000"/>
                          </a:solidFill>
                          <a:effectLst/>
                          <a:latin typeface="Calibri" panose="020F0502020204030204" pitchFamily="34" charset="0"/>
                        </a:rPr>
                        <a:t>6</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MUNTAI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0.000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17901">
                <a:tc>
                  <a:txBody>
                    <a:bodyPr/>
                    <a:lstStyle/>
                    <a:p>
                      <a:pPr algn="ctr" fontAlgn="ctr"/>
                      <a:r>
                        <a:rPr lang="en-US" sz="1200" b="0" i="0" u="none" strike="noStrike">
                          <a:solidFill>
                            <a:srgbClr val="000000"/>
                          </a:solidFill>
                          <a:effectLst/>
                          <a:latin typeface="Calibri" panose="020F0502020204030204" pitchFamily="34" charset="0"/>
                        </a:rPr>
                        <a:t>7</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KEDANG - BONGAN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217901">
                <a:tc>
                  <a:txBody>
                    <a:bodyPr/>
                    <a:lstStyle/>
                    <a:p>
                      <a:pPr algn="ctr" fontAlgn="ctr"/>
                      <a:r>
                        <a:rPr lang="en-US" sz="1200" b="0" i="0" u="none" strike="noStrike">
                          <a:solidFill>
                            <a:srgbClr val="000000"/>
                          </a:solidFill>
                          <a:effectLst/>
                          <a:latin typeface="Calibri" panose="020F0502020204030204" pitchFamily="34" charset="0"/>
                        </a:rPr>
                        <a:t>8</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JANTUR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17901">
                <a:tc>
                  <a:txBody>
                    <a:bodyPr/>
                    <a:lstStyle/>
                    <a:p>
                      <a:pPr algn="ctr" fontAlgn="ctr"/>
                      <a:r>
                        <a:rPr lang="en-US" sz="1200" b="0" i="0" u="none" strike="noStrike">
                          <a:solidFill>
                            <a:srgbClr val="000000"/>
                          </a:solidFill>
                          <a:effectLst/>
                          <a:latin typeface="Calibri" panose="020F0502020204030204" pitchFamily="34" charset="0"/>
                        </a:rPr>
                        <a:t>9</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PANGHAI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0.324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217901">
                <a:tc>
                  <a:txBody>
                    <a:bodyPr/>
                    <a:lstStyle/>
                    <a:p>
                      <a:pPr algn="ctr" fontAlgn="ctr"/>
                      <a:r>
                        <a:rPr lang="en-US" sz="1200" b="0" i="0" u="none" strike="noStrike">
                          <a:solidFill>
                            <a:srgbClr val="000000"/>
                          </a:solidFill>
                          <a:effectLst/>
                          <a:latin typeface="Calibri" panose="020F0502020204030204" pitchFamily="34" charset="0"/>
                        </a:rPr>
                        <a:t>10</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APARI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1"/>
                  </a:ext>
                </a:extLst>
              </a:tr>
              <a:tr h="196102">
                <a:tc>
                  <a:txBody>
                    <a:bodyPr/>
                    <a:lstStyle/>
                    <a:p>
                      <a:pPr algn="ctr" fontAlgn="ctr"/>
                      <a:r>
                        <a:rPr lang="en-US" sz="1200" b="0" i="0" u="none" strike="noStrike">
                          <a:solidFill>
                            <a:srgbClr val="000000"/>
                          </a:solidFill>
                          <a:effectLst/>
                          <a:latin typeface="Calibri" panose="020F0502020204030204" pitchFamily="34" charset="0"/>
                        </a:rPr>
                        <a:t>11</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DATAH BILANG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2"/>
                  </a:ext>
                </a:extLst>
              </a:tr>
              <a:tr h="217901">
                <a:tc>
                  <a:txBody>
                    <a:bodyPr/>
                    <a:lstStyle/>
                    <a:p>
                      <a:pPr algn="ctr" fontAlgn="ctr"/>
                      <a:r>
                        <a:rPr lang="en-US" sz="1200" b="0" i="0" u="none" strike="noStrike">
                          <a:solidFill>
                            <a:srgbClr val="000000"/>
                          </a:solidFill>
                          <a:effectLst/>
                          <a:latin typeface="Calibri" panose="020F0502020204030204" pitchFamily="34" charset="0"/>
                        </a:rPr>
                        <a:t>12</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ALOH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0.349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0.351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-0.57%</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3"/>
                  </a:ext>
                </a:extLst>
              </a:tr>
              <a:tr h="217901">
                <a:tc>
                  <a:txBody>
                    <a:bodyPr/>
                    <a:lstStyle/>
                    <a:p>
                      <a:pPr algn="ctr" fontAlgn="ctr"/>
                      <a:r>
                        <a:rPr lang="en-US" sz="1200" b="0" i="0" u="none" strike="noStrike">
                          <a:solidFill>
                            <a:srgbClr val="000000"/>
                          </a:solidFill>
                          <a:effectLst/>
                          <a:latin typeface="Calibri" panose="020F0502020204030204" pitchFamily="34" charset="0"/>
                        </a:rPr>
                        <a:t>13</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KELUMPANG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0.407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-0.74%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4"/>
                  </a:ext>
                </a:extLst>
              </a:tr>
              <a:tr h="217901">
                <a:tc>
                  <a:txBody>
                    <a:bodyPr/>
                    <a:lstStyle/>
                    <a:p>
                      <a:pPr algn="ctr" fontAlgn="ctr"/>
                      <a:r>
                        <a:rPr lang="en-US" sz="1200" b="0" i="0" u="none" strike="noStrike">
                          <a:solidFill>
                            <a:srgbClr val="000000"/>
                          </a:solidFill>
                          <a:effectLst/>
                          <a:latin typeface="Calibri" panose="020F0502020204030204" pitchFamily="34" charset="0"/>
                        </a:rPr>
                        <a:t>14</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SIRAN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0.379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0.383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5"/>
                  </a:ext>
                </a:extLst>
              </a:tr>
              <a:tr h="217901">
                <a:tc>
                  <a:txBody>
                    <a:bodyPr/>
                    <a:lstStyle/>
                    <a:p>
                      <a:pPr algn="ctr" fontAlgn="ctr"/>
                      <a:r>
                        <a:rPr lang="en-US" sz="1200" b="0" i="0" u="none" strike="noStrike">
                          <a:solidFill>
                            <a:srgbClr val="000000"/>
                          </a:solidFill>
                          <a:effectLst/>
                          <a:latin typeface="Calibri" panose="020F0502020204030204" pitchFamily="34" charset="0"/>
                        </a:rPr>
                        <a:t>15</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TABANG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0.362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0.372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6"/>
                  </a:ext>
                </a:extLst>
              </a:tr>
              <a:tr h="217901">
                <a:tc>
                  <a:txBody>
                    <a:bodyPr/>
                    <a:lstStyle/>
                    <a:p>
                      <a:pPr algn="ctr" fontAlgn="ctr"/>
                      <a:r>
                        <a:rPr lang="en-US" sz="1200" b="0" i="0" u="none" strike="noStrike">
                          <a:solidFill>
                            <a:srgbClr val="000000"/>
                          </a:solidFill>
                          <a:effectLst/>
                          <a:latin typeface="Calibri" panose="020F0502020204030204" pitchFamily="34" charset="0"/>
                        </a:rPr>
                        <a:t>16</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PENYINGGAHAN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0.293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0.315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-7.51%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7"/>
                  </a:ext>
                </a:extLst>
              </a:tr>
              <a:tr h="217901">
                <a:tc>
                  <a:txBody>
                    <a:bodyPr/>
                    <a:lstStyle/>
                    <a:p>
                      <a:pPr algn="ctr" fontAlgn="ctr"/>
                      <a:r>
                        <a:rPr lang="en-US" sz="1200" b="0" i="0" u="none" strike="noStrike">
                          <a:solidFill>
                            <a:srgbClr val="000000"/>
                          </a:solidFill>
                          <a:effectLst/>
                          <a:latin typeface="Calibri" panose="020F0502020204030204" pitchFamily="34" charset="0"/>
                        </a:rPr>
                        <a:t>17</a:t>
                      </a:r>
                    </a:p>
                  </a:txBody>
                  <a:tcPr marL="9459" marR="9459" marT="9459"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TABISAQ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0.276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-16.30%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07006">
                <a:tc gridSpan="2">
                  <a:txBody>
                    <a:bodyPr/>
                    <a:lstStyle/>
                    <a:p>
                      <a:pPr algn="ctr" fontAlgn="b"/>
                      <a:r>
                        <a:rPr lang="en-US" sz="1200" b="0" i="0" u="none" strike="noStrike">
                          <a:solidFill>
                            <a:srgbClr val="000000"/>
                          </a:solidFill>
                          <a:effectLst/>
                          <a:latin typeface="Calibri" panose="020F0502020204030204" pitchFamily="34" charset="0"/>
                        </a:rPr>
                        <a:t>TOTAL</a:t>
                      </a:r>
                    </a:p>
                  </a:txBody>
                  <a:tcPr marL="9459" marR="9459" marT="94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200" b="0" i="0" u="none" strike="noStrike" dirty="0">
                          <a:solidFill>
                            <a:srgbClr val="000000"/>
                          </a:solidFill>
                          <a:effectLst/>
                          <a:latin typeface="Calibri" panose="020F0502020204030204" pitchFamily="34" charset="0"/>
                        </a:rPr>
                        <a:t>0.319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0.324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-1.57%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51475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SAMARINDA</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Akumulasi</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2" name="Slide Number Placeholder 1"/>
          <p:cNvSpPr>
            <a:spLocks noGrp="1"/>
          </p:cNvSpPr>
          <p:nvPr>
            <p:ph type="sldNum" sz="quarter" idx="12"/>
          </p:nvPr>
        </p:nvSpPr>
        <p:spPr>
          <a:xfrm>
            <a:off x="8999034" y="6356350"/>
            <a:ext cx="2363732" cy="365125"/>
          </a:xfrm>
        </p:spPr>
        <p:txBody>
          <a:bodyPr/>
          <a:lstStyle/>
          <a:p>
            <a:fld id="{87DEDD7D-33E7-41EE-86D6-4E46DC6CDBCE}" type="slidenum">
              <a:rPr lang="en-ID" smtClean="0"/>
              <a:t>37</a:t>
            </a:fld>
            <a:endParaRPr lang="en-ID" dirty="0"/>
          </a:p>
        </p:txBody>
      </p:sp>
      <p:graphicFrame>
        <p:nvGraphicFramePr>
          <p:cNvPr id="3" name="Table 2"/>
          <p:cNvGraphicFramePr>
            <a:graphicFrameLocks noGrp="1"/>
          </p:cNvGraphicFramePr>
          <p:nvPr>
            <p:extLst/>
          </p:nvPr>
        </p:nvGraphicFramePr>
        <p:xfrm>
          <a:off x="781047" y="1105691"/>
          <a:ext cx="3340099" cy="4629495"/>
        </p:xfrm>
        <a:graphic>
          <a:graphicData uri="http://schemas.openxmlformats.org/drawingml/2006/table">
            <a:tbl>
              <a:tblPr/>
              <a:tblGrid>
                <a:gridCol w="370770">
                  <a:extLst>
                    <a:ext uri="{9D8B030D-6E8A-4147-A177-3AD203B41FA5}">
                      <a16:colId xmlns:a16="http://schemas.microsoft.com/office/drawing/2014/main" val="20000"/>
                    </a:ext>
                  </a:extLst>
                </a:gridCol>
                <a:gridCol w="1460754">
                  <a:extLst>
                    <a:ext uri="{9D8B030D-6E8A-4147-A177-3AD203B41FA5}">
                      <a16:colId xmlns:a16="http://schemas.microsoft.com/office/drawing/2014/main" val="20001"/>
                    </a:ext>
                  </a:extLst>
                </a:gridCol>
                <a:gridCol w="671966">
                  <a:extLst>
                    <a:ext uri="{9D8B030D-6E8A-4147-A177-3AD203B41FA5}">
                      <a16:colId xmlns:a16="http://schemas.microsoft.com/office/drawing/2014/main" val="20002"/>
                    </a:ext>
                  </a:extLst>
                </a:gridCol>
                <a:gridCol w="598936">
                  <a:extLst>
                    <a:ext uri="{9D8B030D-6E8A-4147-A177-3AD203B41FA5}">
                      <a16:colId xmlns:a16="http://schemas.microsoft.com/office/drawing/2014/main" val="20003"/>
                    </a:ext>
                  </a:extLst>
                </a:gridCol>
                <a:gridCol w="237673">
                  <a:extLst>
                    <a:ext uri="{9D8B030D-6E8A-4147-A177-3AD203B41FA5}">
                      <a16:colId xmlns:a16="http://schemas.microsoft.com/office/drawing/2014/main" val="20004"/>
                    </a:ext>
                  </a:extLst>
                </a:gridCol>
              </a:tblGrid>
              <a:tr h="467470">
                <a:tc>
                  <a:txBody>
                    <a:bodyPr/>
                    <a:lstStyle/>
                    <a:p>
                      <a:pPr algn="ctr" fontAlgn="ctr"/>
                      <a:r>
                        <a:rPr lang="en-US" sz="1100" b="1" i="0" u="none" strike="noStrike" dirty="0">
                          <a:solidFill>
                            <a:srgbClr val="000000"/>
                          </a:solidFill>
                          <a:effectLst/>
                          <a:latin typeface="Calibri" panose="020F0502020204030204" pitchFamily="34" charset="0"/>
                        </a:rPr>
                        <a:t>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100" b="1" i="0" u="none" strike="noStrike">
                          <a:solidFill>
                            <a:srgbClr val="000000"/>
                          </a:solidFill>
                          <a:effectLst/>
                          <a:latin typeface="Calibri" panose="020F0502020204030204" pitchFamily="34" charset="0"/>
                        </a:rPr>
                        <a:t>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100" b="1" i="0" u="none" strike="noStrike" dirty="0" err="1">
                          <a:solidFill>
                            <a:srgbClr val="000000"/>
                          </a:solidFill>
                          <a:effectLst/>
                          <a:latin typeface="Calibri" panose="020F0502020204030204" pitchFamily="34" charset="0"/>
                        </a:rPr>
                        <a:t>s.d.</a:t>
                      </a:r>
                      <a:r>
                        <a:rPr lang="en-US" sz="1100" b="1" i="0" u="none" strike="noStrike" dirty="0">
                          <a:solidFill>
                            <a:srgbClr val="000000"/>
                          </a:solidFill>
                          <a:effectLst/>
                          <a:latin typeface="Calibri" panose="020F0502020204030204" pitchFamily="34" charset="0"/>
                        </a:rPr>
                        <a:t> November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gridSpan="2">
                  <a:txBody>
                    <a:bodyPr/>
                    <a:lstStyle/>
                    <a:p>
                      <a:pPr algn="ctr" fontAlgn="ctr"/>
                      <a:r>
                        <a:rPr lang="en-US" sz="1100" b="1" i="0" u="none" strike="noStrike" dirty="0" err="1">
                          <a:solidFill>
                            <a:srgbClr val="000000"/>
                          </a:solidFill>
                          <a:effectLst/>
                          <a:latin typeface="Calibri" panose="020F0502020204030204" pitchFamily="34" charset="0"/>
                        </a:rPr>
                        <a:t>s.d.</a:t>
                      </a:r>
                      <a:r>
                        <a:rPr lang="en-US" sz="1100" b="1" i="0" u="none" strike="noStrike" dirty="0">
                          <a:solidFill>
                            <a:srgbClr val="000000"/>
                          </a:solidFill>
                          <a:effectLst/>
                          <a:latin typeface="Calibri" panose="020F0502020204030204" pitchFamily="34" charset="0"/>
                        </a:rPr>
                        <a:t> </a:t>
                      </a:r>
                      <a:r>
                        <a:rPr lang="en-US" sz="1100" b="1" i="0" u="none" strike="noStrike" dirty="0" err="1">
                          <a:solidFill>
                            <a:srgbClr val="000000"/>
                          </a:solidFill>
                          <a:effectLst/>
                          <a:latin typeface="Calibri" panose="020F0502020204030204" pitchFamily="34" charset="0"/>
                        </a:rPr>
                        <a:t>Desember</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extLst>
                  <a:ext uri="{0D108BD9-81ED-4DB2-BD59-A6C34878D82A}">
                    <a16:rowId xmlns:a16="http://schemas.microsoft.com/office/drawing/2014/main" val="10000"/>
                  </a:ext>
                </a:extLst>
              </a:tr>
              <a:tr h="218479">
                <a:tc>
                  <a:txBody>
                    <a:bodyPr/>
                    <a:lstStyle/>
                    <a:p>
                      <a:pPr algn="ctr" fontAlgn="ctr"/>
                      <a:r>
                        <a:rPr lang="en-US" sz="11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MUARA ALOH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0.4004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0.3963 </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218479">
                <a:tc>
                  <a:txBody>
                    <a:bodyPr/>
                    <a:lstStyle/>
                    <a:p>
                      <a:pPr algn="ctr" fontAlgn="ctr"/>
                      <a:r>
                        <a:rPr lang="en-US" sz="11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KELUMPANG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0.3925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0.3936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18479">
                <a:tc>
                  <a:txBody>
                    <a:bodyPr/>
                    <a:lstStyle/>
                    <a:p>
                      <a:pPr algn="ctr" fontAlgn="ctr"/>
                      <a:r>
                        <a:rPr lang="en-US" sz="11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MUARA SIRAN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0.3840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0.3839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18479">
                <a:tc>
                  <a:txBody>
                    <a:bodyPr/>
                    <a:lstStyle/>
                    <a:p>
                      <a:pPr algn="ctr" fontAlgn="ctr"/>
                      <a:r>
                        <a:rPr lang="en-US" sz="11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TABISAQ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0.3850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0.3762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18479">
                <a:tc>
                  <a:txBody>
                    <a:bodyPr/>
                    <a:lstStyle/>
                    <a:p>
                      <a:pPr algn="ctr" fontAlgn="ctr"/>
                      <a:r>
                        <a:rPr lang="en-US" sz="11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TABANG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0.3694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0.3697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18479">
                <a:tc>
                  <a:txBody>
                    <a:bodyPr/>
                    <a:lstStyle/>
                    <a:p>
                      <a:pPr algn="ctr" fontAlgn="ctr"/>
                      <a:r>
                        <a:rPr lang="en-US" sz="11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DILANG PUTI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0.3640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0.3611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18479">
                <a:tc>
                  <a:txBody>
                    <a:bodyPr/>
                    <a:lstStyle/>
                    <a:p>
                      <a:pPr algn="ctr" fontAlgn="ctr"/>
                      <a:r>
                        <a:rPr lang="en-US" sz="11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SEDULANG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0.3477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0.3472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18479">
                <a:tc>
                  <a:txBody>
                    <a:bodyPr/>
                    <a:lstStyle/>
                    <a:p>
                      <a:pPr algn="ctr" fontAlgn="ctr"/>
                      <a:r>
                        <a:rPr lang="en-US" sz="1100" b="0" i="0" u="none" strike="noStrike">
                          <a:solidFill>
                            <a:srgbClr val="000000"/>
                          </a:solidFill>
                          <a:effectLst/>
                          <a:latin typeface="Calibri" panose="020F0502020204030204" pitchFamily="34" charset="0"/>
                        </a:rPr>
                        <a:t>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SEMAYANG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0.3388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0.3383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218479">
                <a:tc>
                  <a:txBody>
                    <a:bodyPr/>
                    <a:lstStyle/>
                    <a:p>
                      <a:pPr algn="ctr" fontAlgn="ctr"/>
                      <a:r>
                        <a:rPr lang="en-US" sz="1100" b="0" i="0" u="none" strike="noStrike">
                          <a:solidFill>
                            <a:srgbClr val="000000"/>
                          </a:solidFill>
                          <a:effectLst/>
                          <a:latin typeface="Calibri" panose="020F0502020204030204" pitchFamily="34" charset="0"/>
                        </a:rPr>
                        <a:t>9</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MUARA PANTUAN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0.3365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0.3376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18479">
                <a:tc>
                  <a:txBody>
                    <a:bodyPr/>
                    <a:lstStyle/>
                    <a:p>
                      <a:pPr algn="ctr" fontAlgn="ctr"/>
                      <a:r>
                        <a:rPr lang="en-US" sz="11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DATAH BILANG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0.3274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0.3266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218479">
                <a:tc>
                  <a:txBody>
                    <a:bodyPr/>
                    <a:lstStyle/>
                    <a:p>
                      <a:pPr algn="ctr" fontAlgn="ctr"/>
                      <a:r>
                        <a:rPr lang="en-US" sz="1100" b="0" i="0" u="none" strike="noStrike">
                          <a:solidFill>
                            <a:srgbClr val="000000"/>
                          </a:solidFill>
                          <a:effectLst/>
                          <a:latin typeface="Calibri" panose="020F0502020204030204" pitchFamily="34" charset="0"/>
                        </a:rPr>
                        <a:t>11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JANTUR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0.3218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0.3219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1"/>
                  </a:ext>
                </a:extLst>
              </a:tr>
              <a:tr h="218479">
                <a:tc>
                  <a:txBody>
                    <a:bodyPr/>
                    <a:lstStyle/>
                    <a:p>
                      <a:pPr algn="ctr" fontAlgn="ctr"/>
                      <a:r>
                        <a:rPr lang="en-US" sz="11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PENYINGGAHAN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0.3113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0.3115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2"/>
                  </a:ext>
                </a:extLst>
              </a:tr>
              <a:tr h="218479">
                <a:tc>
                  <a:txBody>
                    <a:bodyPr/>
                    <a:lstStyle/>
                    <a:p>
                      <a:pPr algn="ctr" fontAlgn="ctr"/>
                      <a:r>
                        <a:rPr lang="en-US" sz="1100" b="0" i="0" u="none" strike="noStrike">
                          <a:solidFill>
                            <a:srgbClr val="000000"/>
                          </a:solidFill>
                          <a:effectLst/>
                          <a:latin typeface="Calibri" panose="020F0502020204030204" pitchFamily="34" charset="0"/>
                        </a:rPr>
                        <a:t>13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LONG APARI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0.3101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0.3114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3"/>
                  </a:ext>
                </a:extLst>
              </a:tr>
              <a:tr h="436958">
                <a:tc>
                  <a:txBody>
                    <a:bodyPr/>
                    <a:lstStyle/>
                    <a:p>
                      <a:pPr algn="ctr" fontAlgn="ctr"/>
                      <a:r>
                        <a:rPr lang="en-US" sz="1100" b="0" i="0" u="none" strike="noStrike">
                          <a:solidFill>
                            <a:srgbClr val="000000"/>
                          </a:solidFill>
                          <a:effectLst/>
                          <a:latin typeface="Calibri" panose="020F0502020204030204" pitchFamily="34" charset="0"/>
                        </a:rPr>
                        <a:t>14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MUARA KEDANG - BONGAN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0.3086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0.3090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4"/>
                  </a:ext>
                </a:extLst>
              </a:tr>
              <a:tr h="218479">
                <a:tc>
                  <a:txBody>
                    <a:bodyPr/>
                    <a:lstStyle/>
                    <a:p>
                      <a:pPr algn="ctr" fontAlgn="ctr"/>
                      <a:r>
                        <a:rPr lang="en-US" sz="11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LONG PANGHAI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0.3030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0.3049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5"/>
                  </a:ext>
                </a:extLst>
              </a:tr>
              <a:tr h="218479">
                <a:tc>
                  <a:txBody>
                    <a:bodyPr/>
                    <a:lstStyle/>
                    <a:p>
                      <a:pPr algn="ctr" fontAlgn="ctr"/>
                      <a:r>
                        <a:rPr lang="en-US" sz="1100" b="0" i="0" u="none" strike="noStrike">
                          <a:solidFill>
                            <a:srgbClr val="000000"/>
                          </a:solidFill>
                          <a:effectLst/>
                          <a:latin typeface="Calibri" panose="020F0502020204030204" pitchFamily="34" charset="0"/>
                        </a:rPr>
                        <a:t>16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100" b="0" i="0" u="none" strike="noStrike">
                          <a:solidFill>
                            <a:srgbClr val="000000"/>
                          </a:solidFill>
                          <a:effectLst/>
                          <a:latin typeface="Calibri" panose="020F0502020204030204" pitchFamily="34" charset="0"/>
                        </a:rPr>
                        <a:t>PLTD MUARA MUNTAI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0.2972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0.2972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1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6"/>
                  </a:ext>
                </a:extLst>
              </a:tr>
              <a:tr h="218479">
                <a:tc>
                  <a:txBody>
                    <a:bodyPr/>
                    <a:lstStyle/>
                    <a:p>
                      <a:pPr algn="ctr" fontAlgn="ctr"/>
                      <a:r>
                        <a:rPr lang="en-US" sz="1100" b="0" i="0" u="none" strike="noStrike">
                          <a:solidFill>
                            <a:srgbClr val="000000"/>
                          </a:solidFill>
                          <a:effectLst/>
                          <a:latin typeface="Calibri" panose="020F0502020204030204" pitchFamily="34" charset="0"/>
                        </a:rPr>
                        <a:t>17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dirty="0">
                          <a:solidFill>
                            <a:srgbClr val="000000"/>
                          </a:solidFill>
                          <a:effectLst/>
                          <a:latin typeface="Calibri" panose="020F0502020204030204" pitchFamily="34" charset="0"/>
                        </a:rPr>
                        <a:t>PLTD MUARA PAHU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0.2938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0.2930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9403">
                <a:tc gridSpan="2">
                  <a:txBody>
                    <a:bodyPr/>
                    <a:lstStyle/>
                    <a:p>
                      <a:pPr algn="ctr" fontAlgn="ctr"/>
                      <a:r>
                        <a:rPr lang="en-US" sz="1100" b="1" i="0" u="none" strike="noStrike">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100" b="1" i="0" u="none" strike="noStrike" dirty="0">
                          <a:solidFill>
                            <a:srgbClr val="000000"/>
                          </a:solidFill>
                          <a:effectLst/>
                          <a:latin typeface="Calibri" panose="020F0502020204030204" pitchFamily="34" charset="0"/>
                        </a:rPr>
                        <a:t>0.3217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0.3218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graphicFrame>
        <p:nvGraphicFramePr>
          <p:cNvPr id="6" name="Chart 5"/>
          <p:cNvGraphicFramePr>
            <a:graphicFrameLocks/>
          </p:cNvGraphicFramePr>
          <p:nvPr>
            <p:extLst/>
          </p:nvPr>
        </p:nvGraphicFramePr>
        <p:xfrm>
          <a:off x="4211937" y="1105691"/>
          <a:ext cx="7558531" cy="46294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3243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690235" y="3451225"/>
            <a:ext cx="6294755" cy="718820"/>
          </a:xfrm>
        </p:spPr>
        <p:txBody>
          <a:bodyPr>
            <a:noAutofit/>
          </a:bodyPr>
          <a:lstStyle/>
          <a:p>
            <a:r>
              <a:rPr lang="en-US" sz="4800" dirty="0">
                <a:solidFill>
                  <a:schemeClr val="tx1"/>
                </a:solidFill>
              </a:rPr>
              <a:t>UP3 BONTANG</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500" autoRev="1" fill="hold"/>
                                        <p:tgtEl>
                                          <p:spTgt spid="6">
                                            <p:txEl>
                                              <p:pRg st="0" end="0"/>
                                            </p:txEl>
                                          </p:spTgt>
                                        </p:tgtEl>
                                        <p:attrNameLst>
                                          <p:attrName>style.color</p:attrName>
                                        </p:attrNameLst>
                                      </p:cBhvr>
                                      <p:to>
                                        <p:clrVal>
                                          <a:schemeClr val="bg1"/>
                                        </p:clrVal>
                                      </p:to>
                                    </p:set>
                                    <p:set>
                                      <p:cBhvr>
                                        <p:cTn id="16" dur="500" autoRev="1" fill="hold"/>
                                        <p:tgtEl>
                                          <p:spTgt spid="6">
                                            <p:txEl>
                                              <p:pRg st="0" end="0"/>
                                            </p:txEl>
                                          </p:spTgt>
                                        </p:tgtEl>
                                        <p:attrNameLst>
                                          <p:attrName>fillcolor</p:attrName>
                                        </p:attrNameLst>
                                      </p:cBhvr>
                                      <p:to>
                                        <p:clrVal>
                                          <a:schemeClr val="bg1"/>
                                        </p:clrVal>
                                      </p:to>
                                    </p:set>
                                    <p:set>
                                      <p:cBhvr>
                                        <p:cTn id="17" dur="50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28" y="118299"/>
            <a:ext cx="8534403" cy="580071"/>
          </a:xfrm>
        </p:spPr>
        <p:txBody>
          <a:bodyPr/>
          <a:lstStyle/>
          <a:p>
            <a:r>
              <a:rPr lang="en-US" dirty="0" err="1"/>
              <a:t>Kinerja</a:t>
            </a:r>
            <a:r>
              <a:rPr lang="en-US" dirty="0"/>
              <a:t> SAIDI SAIFI 2020 UP3 BONTANG</a:t>
            </a:r>
          </a:p>
        </p:txBody>
      </p:sp>
      <p:sp>
        <p:nvSpPr>
          <p:cNvPr id="3" name="Text Placeholder 2"/>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9C03F84F-9C9B-4F99-9AC8-BE62798104A1}"/>
              </a:ext>
            </a:extLst>
          </p:cNvPr>
          <p:cNvPicPr>
            <a:picLocks noChangeAspect="1"/>
          </p:cNvPicPr>
          <p:nvPr/>
        </p:nvPicPr>
        <p:blipFill>
          <a:blip r:embed="rId2"/>
          <a:stretch>
            <a:fillRect/>
          </a:stretch>
        </p:blipFill>
        <p:spPr>
          <a:xfrm>
            <a:off x="550390" y="698370"/>
            <a:ext cx="4712491" cy="2696641"/>
          </a:xfrm>
          <a:prstGeom prst="rect">
            <a:avLst/>
          </a:prstGeom>
        </p:spPr>
      </p:pic>
      <p:pic>
        <p:nvPicPr>
          <p:cNvPr id="6" name="Picture 5">
            <a:extLst>
              <a:ext uri="{FF2B5EF4-FFF2-40B4-BE49-F238E27FC236}">
                <a16:creationId xmlns:a16="http://schemas.microsoft.com/office/drawing/2014/main" id="{83DFE384-3010-4386-9423-36AAD4EE909F}"/>
              </a:ext>
            </a:extLst>
          </p:cNvPr>
          <p:cNvPicPr>
            <a:picLocks noChangeAspect="1"/>
          </p:cNvPicPr>
          <p:nvPr/>
        </p:nvPicPr>
        <p:blipFill>
          <a:blip r:embed="rId3"/>
          <a:stretch>
            <a:fillRect/>
          </a:stretch>
        </p:blipFill>
        <p:spPr>
          <a:xfrm>
            <a:off x="550389" y="3429000"/>
            <a:ext cx="4712491" cy="2696641"/>
          </a:xfrm>
          <a:prstGeom prst="rect">
            <a:avLst/>
          </a:prstGeom>
        </p:spPr>
      </p:pic>
      <p:pic>
        <p:nvPicPr>
          <p:cNvPr id="9" name="Picture 8">
            <a:extLst>
              <a:ext uri="{FF2B5EF4-FFF2-40B4-BE49-F238E27FC236}">
                <a16:creationId xmlns:a16="http://schemas.microsoft.com/office/drawing/2014/main" id="{01E3F901-6770-4B85-90E9-F329662563A4}"/>
              </a:ext>
            </a:extLst>
          </p:cNvPr>
          <p:cNvPicPr>
            <a:picLocks noChangeAspect="1"/>
          </p:cNvPicPr>
          <p:nvPr/>
        </p:nvPicPr>
        <p:blipFill>
          <a:blip r:embed="rId4"/>
          <a:stretch>
            <a:fillRect/>
          </a:stretch>
        </p:blipFill>
        <p:spPr>
          <a:xfrm>
            <a:off x="6343700" y="698370"/>
            <a:ext cx="4419972" cy="2627937"/>
          </a:xfrm>
          <a:prstGeom prst="rect">
            <a:avLst/>
          </a:prstGeom>
        </p:spPr>
      </p:pic>
      <p:pic>
        <p:nvPicPr>
          <p:cNvPr id="10" name="Picture 9">
            <a:extLst>
              <a:ext uri="{FF2B5EF4-FFF2-40B4-BE49-F238E27FC236}">
                <a16:creationId xmlns:a16="http://schemas.microsoft.com/office/drawing/2014/main" id="{5040A5B2-B7AC-4A2B-BC86-BAA3839C8B84}"/>
              </a:ext>
            </a:extLst>
          </p:cNvPr>
          <p:cNvPicPr>
            <a:picLocks noChangeAspect="1"/>
          </p:cNvPicPr>
          <p:nvPr/>
        </p:nvPicPr>
        <p:blipFill>
          <a:blip r:embed="rId5"/>
          <a:stretch>
            <a:fillRect/>
          </a:stretch>
        </p:blipFill>
        <p:spPr>
          <a:xfrm>
            <a:off x="6343700" y="3429000"/>
            <a:ext cx="4419972" cy="2696641"/>
          </a:xfrm>
          <a:prstGeom prst="rect">
            <a:avLst/>
          </a:prstGeom>
        </p:spPr>
      </p:pic>
    </p:spTree>
    <p:extLst>
      <p:ext uri="{BB962C8B-B14F-4D97-AF65-F5344CB8AC3E}">
        <p14:creationId xmlns:p14="http://schemas.microsoft.com/office/powerpoint/2010/main" val="366362360"/>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81048" y="228600"/>
            <a:ext cx="10149840" cy="762000"/>
          </a:xfrm>
        </p:spPr>
        <p:txBody>
          <a:bodyPr>
            <a:normAutofit/>
          </a:bodyPr>
          <a:lstStyle/>
          <a:p>
            <a:pPr algn="ctr"/>
            <a:r>
              <a:rPr lang="en-US" sz="2400" dirty="0"/>
              <a:t>Target dan </a:t>
            </a:r>
            <a:r>
              <a:rPr lang="en-US" sz="2400" dirty="0" err="1"/>
              <a:t>Realisasi</a:t>
            </a:r>
            <a:r>
              <a:rPr lang="en-US" sz="2400" dirty="0"/>
              <a:t> </a:t>
            </a:r>
            <a:r>
              <a:rPr lang="en-US" sz="2400" dirty="0" err="1"/>
              <a:t>Pencapaian</a:t>
            </a:r>
            <a:r>
              <a:rPr lang="en-US" sz="2400" dirty="0"/>
              <a:t> SAIDI SAIFI </a:t>
            </a:r>
            <a:r>
              <a:rPr lang="en-US" sz="2400" dirty="0" err="1"/>
              <a:t>sd</a:t>
            </a:r>
            <a:r>
              <a:rPr lang="en-US" sz="2400" dirty="0"/>
              <a:t> DESEMBER 2020</a:t>
            </a:r>
            <a:br>
              <a:rPr lang="en-US" sz="2400" dirty="0"/>
            </a:br>
            <a:r>
              <a:rPr lang="en-US" sz="2400" dirty="0"/>
              <a:t>UIW </a:t>
            </a:r>
            <a:r>
              <a:rPr lang="en-US" sz="2400" dirty="0" err="1"/>
              <a:t>Kaltimra</a:t>
            </a:r>
            <a:endParaRPr lang="en-US" sz="2400" dirty="0"/>
          </a:p>
        </p:txBody>
      </p:sp>
      <p:pic>
        <p:nvPicPr>
          <p:cNvPr id="3" name="Picture 2">
            <a:extLst>
              <a:ext uri="{FF2B5EF4-FFF2-40B4-BE49-F238E27FC236}">
                <a16:creationId xmlns:a16="http://schemas.microsoft.com/office/drawing/2014/main" id="{52821101-7B74-4415-A0FF-74B60EB64D03}"/>
              </a:ext>
            </a:extLst>
          </p:cNvPr>
          <p:cNvPicPr>
            <a:picLocks noChangeAspect="1"/>
          </p:cNvPicPr>
          <p:nvPr/>
        </p:nvPicPr>
        <p:blipFill>
          <a:blip r:embed="rId2"/>
          <a:stretch>
            <a:fillRect/>
          </a:stretch>
        </p:blipFill>
        <p:spPr>
          <a:xfrm>
            <a:off x="114300" y="1169867"/>
            <a:ext cx="11737731" cy="4681878"/>
          </a:xfrm>
          <a:prstGeom prst="rect">
            <a:avLst/>
          </a:prstGeom>
        </p:spPr>
      </p:pic>
    </p:spTree>
    <p:extLst>
      <p:ext uri="{BB962C8B-B14F-4D97-AF65-F5344CB8AC3E}">
        <p14:creationId xmlns:p14="http://schemas.microsoft.com/office/powerpoint/2010/main" val="3592956365"/>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UP3 BONTANG</a:t>
            </a:r>
          </a:p>
        </p:txBody>
      </p:sp>
      <p:sp>
        <p:nvSpPr>
          <p:cNvPr id="3" name="Text Placeholder 2"/>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4A8258EC-78AE-4AE5-87F9-49AD89B0F1FD}"/>
              </a:ext>
            </a:extLst>
          </p:cNvPr>
          <p:cNvPicPr>
            <a:picLocks noChangeAspect="1"/>
          </p:cNvPicPr>
          <p:nvPr/>
        </p:nvPicPr>
        <p:blipFill>
          <a:blip r:embed="rId2"/>
          <a:stretch>
            <a:fillRect/>
          </a:stretch>
        </p:blipFill>
        <p:spPr>
          <a:xfrm>
            <a:off x="473318" y="987901"/>
            <a:ext cx="6760602" cy="2514191"/>
          </a:xfrm>
          <a:prstGeom prst="rect">
            <a:avLst/>
          </a:prstGeom>
        </p:spPr>
      </p:pic>
      <p:pic>
        <p:nvPicPr>
          <p:cNvPr id="5" name="Picture 4">
            <a:extLst>
              <a:ext uri="{FF2B5EF4-FFF2-40B4-BE49-F238E27FC236}">
                <a16:creationId xmlns:a16="http://schemas.microsoft.com/office/drawing/2014/main" id="{6BC52B15-47BF-40AC-89F6-8F2F8D2F1FDA}"/>
              </a:ext>
            </a:extLst>
          </p:cNvPr>
          <p:cNvPicPr>
            <a:picLocks noChangeAspect="1"/>
          </p:cNvPicPr>
          <p:nvPr/>
        </p:nvPicPr>
        <p:blipFill>
          <a:blip r:embed="rId3"/>
          <a:stretch>
            <a:fillRect/>
          </a:stretch>
        </p:blipFill>
        <p:spPr>
          <a:xfrm>
            <a:off x="473318" y="3583372"/>
            <a:ext cx="6760602" cy="2499344"/>
          </a:xfrm>
          <a:prstGeom prst="rect">
            <a:avLst/>
          </a:prstGeom>
        </p:spPr>
      </p:pic>
      <p:pic>
        <p:nvPicPr>
          <p:cNvPr id="9" name="Picture 8">
            <a:extLst>
              <a:ext uri="{FF2B5EF4-FFF2-40B4-BE49-F238E27FC236}">
                <a16:creationId xmlns:a16="http://schemas.microsoft.com/office/drawing/2014/main" id="{FAA3DD6C-DFDC-4FC5-8E57-BDF1D893CB59}"/>
              </a:ext>
            </a:extLst>
          </p:cNvPr>
          <p:cNvPicPr>
            <a:picLocks noChangeAspect="1"/>
          </p:cNvPicPr>
          <p:nvPr/>
        </p:nvPicPr>
        <p:blipFill>
          <a:blip r:embed="rId4"/>
          <a:stretch>
            <a:fillRect/>
          </a:stretch>
        </p:blipFill>
        <p:spPr>
          <a:xfrm>
            <a:off x="7384148" y="987901"/>
            <a:ext cx="4050279" cy="2517888"/>
          </a:xfrm>
          <a:prstGeom prst="rect">
            <a:avLst/>
          </a:prstGeom>
        </p:spPr>
      </p:pic>
      <p:pic>
        <p:nvPicPr>
          <p:cNvPr id="10" name="Picture 9">
            <a:extLst>
              <a:ext uri="{FF2B5EF4-FFF2-40B4-BE49-F238E27FC236}">
                <a16:creationId xmlns:a16="http://schemas.microsoft.com/office/drawing/2014/main" id="{F23FFD47-29CF-4F4B-987E-ACD6C6EFAB7C}"/>
              </a:ext>
            </a:extLst>
          </p:cNvPr>
          <p:cNvPicPr>
            <a:picLocks noChangeAspect="1"/>
          </p:cNvPicPr>
          <p:nvPr/>
        </p:nvPicPr>
        <p:blipFill>
          <a:blip r:embed="rId5"/>
          <a:stretch>
            <a:fillRect/>
          </a:stretch>
        </p:blipFill>
        <p:spPr>
          <a:xfrm>
            <a:off x="7384148" y="3583372"/>
            <a:ext cx="4088183" cy="2523302"/>
          </a:xfrm>
          <a:prstGeom prst="rect">
            <a:avLst/>
          </a:prstGeom>
        </p:spPr>
      </p:pic>
    </p:spTree>
    <p:extLst>
      <p:ext uri="{BB962C8B-B14F-4D97-AF65-F5344CB8AC3E}">
        <p14:creationId xmlns:p14="http://schemas.microsoft.com/office/powerpoint/2010/main" val="3320805033"/>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UP3 BONTANG</a:t>
            </a:r>
          </a:p>
        </p:txBody>
      </p:sp>
      <p:sp>
        <p:nvSpPr>
          <p:cNvPr id="3" name="Text Placeholder 2"/>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0BC6ED58-C1B7-4752-9B76-F226FD4053A0}"/>
              </a:ext>
            </a:extLst>
          </p:cNvPr>
          <p:cNvPicPr>
            <a:picLocks noChangeAspect="1"/>
          </p:cNvPicPr>
          <p:nvPr/>
        </p:nvPicPr>
        <p:blipFill>
          <a:blip r:embed="rId2"/>
          <a:stretch>
            <a:fillRect/>
          </a:stretch>
        </p:blipFill>
        <p:spPr>
          <a:xfrm>
            <a:off x="473318" y="1009781"/>
            <a:ext cx="6150494" cy="2702052"/>
          </a:xfrm>
          <a:prstGeom prst="rect">
            <a:avLst/>
          </a:prstGeom>
        </p:spPr>
      </p:pic>
      <p:pic>
        <p:nvPicPr>
          <p:cNvPr id="6" name="Picture 5">
            <a:extLst>
              <a:ext uri="{FF2B5EF4-FFF2-40B4-BE49-F238E27FC236}">
                <a16:creationId xmlns:a16="http://schemas.microsoft.com/office/drawing/2014/main" id="{FE0AE9E3-092A-4BB6-A0E5-35AFC6CA85EB}"/>
              </a:ext>
            </a:extLst>
          </p:cNvPr>
          <p:cNvPicPr>
            <a:picLocks noChangeAspect="1"/>
          </p:cNvPicPr>
          <p:nvPr/>
        </p:nvPicPr>
        <p:blipFill>
          <a:blip r:embed="rId3"/>
          <a:stretch>
            <a:fillRect/>
          </a:stretch>
        </p:blipFill>
        <p:spPr>
          <a:xfrm>
            <a:off x="5799643" y="3766484"/>
            <a:ext cx="6144708" cy="2615262"/>
          </a:xfrm>
          <a:prstGeom prst="rect">
            <a:avLst/>
          </a:prstGeom>
        </p:spPr>
      </p:pic>
    </p:spTree>
    <p:extLst>
      <p:ext uri="{BB962C8B-B14F-4D97-AF65-F5344CB8AC3E}">
        <p14:creationId xmlns:p14="http://schemas.microsoft.com/office/powerpoint/2010/main" val="2086135913"/>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REALISASI SUSUT UP3 BONTANG</a:t>
            </a:r>
            <a:endParaRPr lang="en-ID" dirty="0"/>
          </a:p>
        </p:txBody>
      </p:sp>
      <p:sp>
        <p:nvSpPr>
          <p:cNvPr id="3" name="Text Placeholder 2"/>
          <p:cNvSpPr>
            <a:spLocks noGrp="1"/>
          </p:cNvSpPr>
          <p:nvPr>
            <p:ph type="body" sz="quarter" idx="12"/>
          </p:nvPr>
        </p:nvSpPr>
        <p:spPr/>
        <p:txBody>
          <a:bodyPr/>
          <a:lstStyle/>
          <a:p>
            <a:endParaRPr lang="en-ID"/>
          </a:p>
        </p:txBody>
      </p:sp>
      <p:graphicFrame>
        <p:nvGraphicFramePr>
          <p:cNvPr id="6" name="Chart 5">
            <a:extLst>
              <a:ext uri="{FF2B5EF4-FFF2-40B4-BE49-F238E27FC236}">
                <a16:creationId xmlns:a16="http://schemas.microsoft.com/office/drawing/2014/main" id="{268D4656-DE19-4C99-AD20-A341C078656C}"/>
              </a:ext>
            </a:extLst>
          </p:cNvPr>
          <p:cNvGraphicFramePr>
            <a:graphicFrameLocks/>
          </p:cNvGraphicFramePr>
          <p:nvPr>
            <p:extLst/>
          </p:nvPr>
        </p:nvGraphicFramePr>
        <p:xfrm>
          <a:off x="152400" y="1225896"/>
          <a:ext cx="6268720" cy="48904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C67077AD-D043-4130-AFA4-51366486D066}"/>
              </a:ext>
            </a:extLst>
          </p:cNvPr>
          <p:cNvGraphicFramePr>
            <a:graphicFrameLocks/>
          </p:cNvGraphicFramePr>
          <p:nvPr>
            <p:extLst/>
          </p:nvPr>
        </p:nvGraphicFramePr>
        <p:xfrm>
          <a:off x="6624320" y="1225895"/>
          <a:ext cx="5242560" cy="48904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05112441"/>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90242" y="100286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43</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TREND REALISASI KINERJA KIT UP3 BONTANG JAN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aphicFrame>
        <p:nvGraphicFramePr>
          <p:cNvPr id="10" name="Chart 3"/>
          <p:cNvGraphicFramePr/>
          <p:nvPr>
            <p:extLst/>
          </p:nvPr>
        </p:nvGraphicFramePr>
        <p:xfrm>
          <a:off x="5909186" y="1264285"/>
          <a:ext cx="6190345" cy="2366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3"/>
          <p:cNvGraphicFramePr/>
          <p:nvPr>
            <p:extLst/>
          </p:nvPr>
        </p:nvGraphicFramePr>
        <p:xfrm>
          <a:off x="242892" y="3908903"/>
          <a:ext cx="11856640" cy="2300557"/>
        </p:xfrm>
        <a:graphic>
          <a:graphicData uri="http://schemas.openxmlformats.org/drawingml/2006/chart">
            <c:chart xmlns:c="http://schemas.openxmlformats.org/drawingml/2006/chart" xmlns:r="http://schemas.openxmlformats.org/officeDocument/2006/relationships" r:id="rId5"/>
          </a:graphicData>
        </a:graphic>
      </p:graphicFrame>
      <p:sp>
        <p:nvSpPr>
          <p:cNvPr id="13" name="Title 1"/>
          <p:cNvSpPr txBox="1"/>
          <p:nvPr/>
        </p:nvSpPr>
        <p:spPr>
          <a:xfrm>
            <a:off x="3139657" y="1002866"/>
            <a:ext cx="5326602" cy="261419"/>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100" b="1" dirty="0">
                <a:solidFill>
                  <a:schemeClr val="tx1">
                    <a:lumMod val="65000"/>
                    <a:lumOff val="35000"/>
                  </a:schemeClr>
                </a:solidFill>
                <a:latin typeface="Arial" panose="020B0604020202020204" pitchFamily="34" charset="0"/>
                <a:cs typeface="Arial" panose="020B0604020202020204" pitchFamily="34" charset="0"/>
              </a:rPr>
              <a:t> REALISASI PEMAKAIAN BBM HSD B30 JAN - DES 2020</a:t>
            </a:r>
            <a:endParaRPr lang="id-ID" sz="1100" b="1" dirty="0">
              <a:solidFill>
                <a:schemeClr val="tx1">
                  <a:lumMod val="65000"/>
                  <a:lumOff val="35000"/>
                </a:schemeClr>
              </a:solidFill>
            </a:endParaRPr>
          </a:p>
        </p:txBody>
      </p:sp>
      <p:sp>
        <p:nvSpPr>
          <p:cNvPr id="15" name="Rectangle 14"/>
          <p:cNvSpPr/>
          <p:nvPr/>
        </p:nvSpPr>
        <p:spPr>
          <a:xfrm>
            <a:off x="242892" y="1002868"/>
            <a:ext cx="11856640" cy="263188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graphicFrame>
        <p:nvGraphicFramePr>
          <p:cNvPr id="21" name="Chart 3"/>
          <p:cNvGraphicFramePr/>
          <p:nvPr>
            <p:extLst/>
          </p:nvPr>
        </p:nvGraphicFramePr>
        <p:xfrm>
          <a:off x="242892" y="1264285"/>
          <a:ext cx="5666295" cy="2370463"/>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p:cNvSpPr/>
          <p:nvPr/>
        </p:nvSpPr>
        <p:spPr>
          <a:xfrm>
            <a:off x="242892" y="3634749"/>
            <a:ext cx="11856640" cy="298045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sp>
        <p:nvSpPr>
          <p:cNvPr id="23" name="Title 1"/>
          <p:cNvSpPr txBox="1"/>
          <p:nvPr/>
        </p:nvSpPr>
        <p:spPr>
          <a:xfrm>
            <a:off x="3139658" y="3634748"/>
            <a:ext cx="5326602" cy="288907"/>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100" b="1" dirty="0">
                <a:solidFill>
                  <a:schemeClr val="tx1">
                    <a:lumMod val="65000"/>
                    <a:lumOff val="35000"/>
                  </a:schemeClr>
                </a:solidFill>
                <a:latin typeface="Arial" panose="020B0604020202020204" pitchFamily="34" charset="0"/>
              </a:rPr>
              <a:t>REALISASI KINERJA AKUMULASI </a:t>
            </a:r>
            <a:r>
              <a:rPr lang="en-US" altLang="ko-KR" sz="1100" b="1" dirty="0" err="1">
                <a:solidFill>
                  <a:schemeClr val="tx1">
                    <a:lumMod val="65000"/>
                    <a:lumOff val="35000"/>
                  </a:schemeClr>
                </a:solidFill>
                <a:latin typeface="Arial" panose="020B0604020202020204" pitchFamily="34" charset="0"/>
              </a:rPr>
              <a:t>SD.Desember</a:t>
            </a:r>
            <a:r>
              <a:rPr lang="en-US" altLang="ko-KR" sz="1100" b="1" dirty="0">
                <a:solidFill>
                  <a:schemeClr val="tx1">
                    <a:lumMod val="65000"/>
                    <a:lumOff val="35000"/>
                  </a:schemeClr>
                </a:solidFill>
                <a:latin typeface="Arial" panose="020B0604020202020204" pitchFamily="34" charset="0"/>
              </a:rPr>
              <a:t> 2020</a:t>
            </a:r>
            <a:endParaRPr lang="id-ID" sz="1100" b="1" dirty="0">
              <a:solidFill>
                <a:schemeClr val="tx1">
                  <a:lumMod val="65000"/>
                  <a:lumOff val="35000"/>
                </a:schemeClr>
              </a:solidFill>
              <a:latin typeface="Arial" panose="020B0604020202020204" pitchFamily="34" charset="0"/>
            </a:endParaRPr>
          </a:p>
        </p:txBody>
      </p:sp>
      <p:sp>
        <p:nvSpPr>
          <p:cNvPr id="5" name="Rectangle 4"/>
          <p:cNvSpPr/>
          <p:nvPr/>
        </p:nvSpPr>
        <p:spPr>
          <a:xfrm>
            <a:off x="815852" y="4234071"/>
            <a:ext cx="1930337"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5.00 %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8" name="Rectangle 7"/>
          <p:cNvSpPr/>
          <p:nvPr/>
        </p:nvSpPr>
        <p:spPr>
          <a:xfrm>
            <a:off x="3624156" y="4235659"/>
            <a:ext cx="1816523"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0.291</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5" name="Rectangle 24"/>
          <p:cNvSpPr/>
          <p:nvPr/>
        </p:nvSpPr>
        <p:spPr>
          <a:xfrm>
            <a:off x="6171212" y="4222864"/>
            <a:ext cx="2911748" cy="246221"/>
          </a:xfrm>
          <a:prstGeom prst="rect">
            <a:avLst/>
          </a:prstGeom>
        </p:spPr>
        <p:txBody>
          <a:bodyPr wrap="square">
            <a:spAutoFit/>
          </a:bodyPr>
          <a:lstStyle/>
          <a:p>
            <a:pPr algn="ct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KPI : </a:t>
            </a:r>
            <a:r>
              <a:rPr lang="en-US" altLang="ko-KR" sz="1000" b="1" dirty="0">
                <a:solidFill>
                  <a:srgbClr val="FF0000"/>
                </a:solidFill>
                <a:latin typeface="Arial" panose="020B0604020202020204" pitchFamily="34" charset="0"/>
                <a:cs typeface="Arial" panose="020B0604020202020204" pitchFamily="34" charset="0"/>
              </a:rPr>
              <a:t>74.26%</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6" name="Rectangle 25"/>
          <p:cNvSpPr/>
          <p:nvPr/>
        </p:nvSpPr>
        <p:spPr>
          <a:xfrm>
            <a:off x="9375101" y="4234626"/>
            <a:ext cx="1895071"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2.30%</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id-ID" altLang="en-US" sz="1000" b="1" dirty="0">
              <a:solidFill>
                <a:srgbClr val="FF0000"/>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7"/>
          <a:stretch>
            <a:fillRect/>
          </a:stretch>
        </p:blipFill>
        <p:spPr>
          <a:xfrm>
            <a:off x="5333374" y="4238398"/>
            <a:ext cx="235480" cy="237924"/>
          </a:xfrm>
          <a:prstGeom prst="rect">
            <a:avLst/>
          </a:prstGeom>
        </p:spPr>
      </p:pic>
      <p:pic>
        <p:nvPicPr>
          <p:cNvPr id="7" name="Picture 6"/>
          <p:cNvPicPr>
            <a:picLocks noChangeAspect="1"/>
          </p:cNvPicPr>
          <p:nvPr/>
        </p:nvPicPr>
        <p:blipFill>
          <a:blip r:embed="rId8"/>
          <a:stretch>
            <a:fillRect/>
          </a:stretch>
        </p:blipFill>
        <p:spPr>
          <a:xfrm>
            <a:off x="11369485" y="4266564"/>
            <a:ext cx="229564" cy="222093"/>
          </a:xfrm>
          <a:prstGeom prst="rect">
            <a:avLst/>
          </a:prstGeom>
        </p:spPr>
      </p:pic>
      <p:pic>
        <p:nvPicPr>
          <p:cNvPr id="20" name="Picture 19"/>
          <p:cNvPicPr>
            <a:picLocks noChangeAspect="1"/>
          </p:cNvPicPr>
          <p:nvPr/>
        </p:nvPicPr>
        <p:blipFill>
          <a:blip r:embed="rId7"/>
          <a:stretch>
            <a:fillRect/>
          </a:stretch>
        </p:blipFill>
        <p:spPr>
          <a:xfrm>
            <a:off x="2624613" y="4235659"/>
            <a:ext cx="235480" cy="237924"/>
          </a:xfrm>
          <a:prstGeom prst="rect">
            <a:avLst/>
          </a:prstGeom>
        </p:spPr>
      </p:pic>
      <p:cxnSp>
        <p:nvCxnSpPr>
          <p:cNvPr id="27" name="Straight Connector 26"/>
          <p:cNvCxnSpPr/>
          <p:nvPr/>
        </p:nvCxnSpPr>
        <p:spPr>
          <a:xfrm>
            <a:off x="5940830" y="1264285"/>
            <a:ext cx="0" cy="2366024"/>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stretch>
            <a:fillRect/>
          </a:stretch>
        </p:blipFill>
        <p:spPr>
          <a:xfrm>
            <a:off x="8645776" y="4234626"/>
            <a:ext cx="235480" cy="237924"/>
          </a:xfrm>
          <a:prstGeom prst="rect">
            <a:avLst/>
          </a:prstGeom>
        </p:spPr>
      </p:pic>
    </p:spTree>
    <p:extLst>
      <p:ext uri="{BB962C8B-B14F-4D97-AF65-F5344CB8AC3E}">
        <p14:creationId xmlns:p14="http://schemas.microsoft.com/office/powerpoint/2010/main" val="3855424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43529" y="95014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44</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REALISASI KINERJA EAF UP3 </a:t>
            </a:r>
            <a:r>
              <a:rPr lang="en-US" altLang="ko-KR" sz="2000" b="1" dirty="0">
                <a:solidFill>
                  <a:schemeClr val="tx1">
                    <a:lumMod val="65000"/>
                    <a:lumOff val="35000"/>
                  </a:schemeClr>
                </a:solidFill>
                <a:latin typeface="Arial" panose="020B0604020202020204" pitchFamily="34" charset="0"/>
              </a:rPr>
              <a:t>BONTANG</a:t>
            </a:r>
            <a:endParaRPr lang="id-ID" sz="2000" b="1" dirty="0">
              <a:solidFill>
                <a:schemeClr val="tx1">
                  <a:lumMod val="65000"/>
                  <a:lumOff val="35000"/>
                </a:schemeClr>
              </a:solidFill>
            </a:endParaRPr>
          </a:p>
        </p:txBody>
      </p:sp>
      <p:sp>
        <p:nvSpPr>
          <p:cNvPr id="22" name="Rectangle 21"/>
          <p:cNvSpPr/>
          <p:nvPr/>
        </p:nvSpPr>
        <p:spPr>
          <a:xfrm>
            <a:off x="90242" y="1151677"/>
            <a:ext cx="12009290" cy="2866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cxnSp>
        <p:nvCxnSpPr>
          <p:cNvPr id="6" name="Straight Connector 5"/>
          <p:cNvCxnSpPr>
            <a:stCxn id="22" idx="0"/>
          </p:cNvCxnSpPr>
          <p:nvPr/>
        </p:nvCxnSpPr>
        <p:spPr>
          <a:xfrm>
            <a:off x="6094887" y="1151677"/>
            <a:ext cx="0" cy="2866800"/>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aphicFrame>
        <p:nvGraphicFramePr>
          <p:cNvPr id="29" name="Chart 3"/>
          <p:cNvGraphicFramePr/>
          <p:nvPr>
            <p:extLst/>
          </p:nvPr>
        </p:nvGraphicFramePr>
        <p:xfrm>
          <a:off x="107305" y="1440583"/>
          <a:ext cx="5987582" cy="25778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3"/>
          <p:cNvGraphicFramePr/>
          <p:nvPr>
            <p:extLst/>
          </p:nvPr>
        </p:nvGraphicFramePr>
        <p:xfrm>
          <a:off x="6094887" y="1327355"/>
          <a:ext cx="6004645" cy="2648271"/>
        </p:xfrm>
        <a:graphic>
          <a:graphicData uri="http://schemas.openxmlformats.org/drawingml/2006/chart">
            <c:chart xmlns:c="http://schemas.openxmlformats.org/drawingml/2006/chart" xmlns:r="http://schemas.openxmlformats.org/officeDocument/2006/relationships" r:id="rId5"/>
          </a:graphicData>
        </a:graphic>
      </p:graphicFrame>
      <p:sp>
        <p:nvSpPr>
          <p:cNvPr id="31" name="TextBox 30"/>
          <p:cNvSpPr txBox="1"/>
          <p:nvPr/>
        </p:nvSpPr>
        <p:spPr>
          <a:xfrm>
            <a:off x="90242" y="4018477"/>
            <a:ext cx="11471136" cy="2077492"/>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EAF Semester I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UIW </a:t>
            </a:r>
            <a:r>
              <a:rPr lang="en-US" sz="1400" dirty="0" err="1">
                <a:latin typeface="Arial" panose="020B0604020202020204" pitchFamily="34" charset="0"/>
                <a:ea typeface="Myriad Pro" charset="0"/>
                <a:cs typeface="Arial" panose="020B0604020202020204" pitchFamily="34" charset="0"/>
              </a:rPr>
              <a:t>sebelumnya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adalah</a:t>
            </a:r>
            <a:r>
              <a:rPr lang="en-US" sz="1400" dirty="0">
                <a:latin typeface="Arial" panose="020B0604020202020204" pitchFamily="34" charset="0"/>
                <a:ea typeface="Myriad Pro" charset="0"/>
                <a:cs typeface="Arial" panose="020B0604020202020204" pitchFamily="34" charset="0"/>
              </a:rPr>
              <a:t> 73.96%. </a:t>
            </a:r>
            <a:r>
              <a:rPr lang="en-US" sz="1400" dirty="0" err="1">
                <a:latin typeface="Arial" panose="020B0604020202020204" pitchFamily="34" charset="0"/>
                <a:ea typeface="Myriad Pro" charset="0"/>
                <a:cs typeface="Arial" panose="020B0604020202020204" pitchFamily="34" charset="0"/>
              </a:rPr>
              <a:t>Namun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karena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NKO </a:t>
            </a:r>
            <a:r>
              <a:rPr lang="en-US" sz="1400" dirty="0" err="1">
                <a:latin typeface="Arial" panose="020B0604020202020204" pitchFamily="34" charset="0"/>
                <a:ea typeface="Myriad Pro" charset="0"/>
                <a:cs typeface="Arial" panose="020B0604020202020204" pitchFamily="34" charset="0"/>
              </a:rPr>
              <a:t>dari</a:t>
            </a:r>
            <a:r>
              <a:rPr lang="en-US" sz="1400" dirty="0">
                <a:latin typeface="Arial" panose="020B0604020202020204" pitchFamily="34" charset="0"/>
                <a:ea typeface="Myriad Pro" charset="0"/>
                <a:cs typeface="Arial" panose="020B0604020202020204" pitchFamily="34" charset="0"/>
              </a:rPr>
              <a:t> Regional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Semester I UIW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sehingga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terdapat</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penyesuaian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nilai</a:t>
            </a:r>
            <a:r>
              <a:rPr lang="en-US" sz="1400" dirty="0">
                <a:latin typeface="Arial" panose="020B0604020202020204" pitchFamily="34" charset="0"/>
                <a:ea typeface="Myriad Pro" charset="0"/>
                <a:cs typeface="Arial" panose="020B0604020202020204" pitchFamily="34" charset="0"/>
              </a:rPr>
              <a:t> semester I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UP3 </a:t>
            </a:r>
            <a:r>
              <a:rPr lang="en-US" sz="1400" dirty="0" err="1">
                <a:latin typeface="Arial" panose="020B0604020202020204" pitchFamily="34" charset="0"/>
                <a:ea typeface="Myriad Pro" charset="0"/>
                <a:cs typeface="Arial" panose="020B0604020202020204" pitchFamily="34" charset="0"/>
              </a:rPr>
              <a:t>Bontang</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menjadi</a:t>
            </a:r>
            <a:r>
              <a:rPr lang="en-US" sz="1400" dirty="0">
                <a:latin typeface="Arial" panose="020B0604020202020204" pitchFamily="34" charset="0"/>
                <a:ea typeface="Myriad Pro" charset="0"/>
                <a:cs typeface="Arial" panose="020B0604020202020204" pitchFamily="34" charset="0"/>
              </a:rPr>
              <a:t> 71.61%</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Diharapkan</a:t>
            </a:r>
            <a:r>
              <a:rPr lang="en-US" sz="1400" dirty="0">
                <a:latin typeface="Arial" panose="020B0604020202020204" pitchFamily="34" charset="0"/>
                <a:ea typeface="Myriad Pro" charset="0"/>
                <a:cs typeface="Arial" panose="020B0604020202020204" pitchFamily="34" charset="0"/>
              </a:rPr>
              <a:t> UP3 </a:t>
            </a:r>
            <a:r>
              <a:rPr lang="en-US" sz="1400" dirty="0" err="1">
                <a:latin typeface="Arial" panose="020B0604020202020204" pitchFamily="34" charset="0"/>
                <a:ea typeface="Myriad Pro" charset="0"/>
                <a:cs typeface="Arial" panose="020B0604020202020204" pitchFamily="34" charset="0"/>
              </a:rPr>
              <a:t>Bontang</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mengusulkan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penghapusan</a:t>
            </a:r>
            <a:r>
              <a:rPr lang="en-US" sz="1400" dirty="0">
                <a:latin typeface="Arial" panose="020B0604020202020204" pitchFamily="34" charset="0"/>
                <a:ea typeface="Myriad Pro" charset="0"/>
                <a:cs typeface="Arial" panose="020B0604020202020204" pitchFamily="34" charset="0"/>
              </a:rPr>
              <a:t> ATTB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mesin-mesin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dengan</a:t>
            </a:r>
            <a:r>
              <a:rPr lang="en-US" sz="1400" dirty="0">
                <a:latin typeface="Arial" panose="020B0604020202020204" pitchFamily="34" charset="0"/>
                <a:ea typeface="Myriad Pro" charset="0"/>
                <a:cs typeface="Arial" panose="020B0604020202020204" pitchFamily="34" charset="0"/>
              </a:rPr>
              <a:t> status </a:t>
            </a:r>
            <a:r>
              <a:rPr lang="en-US" sz="1400" b="1" dirty="0" err="1">
                <a:latin typeface="Arial" panose="020B0604020202020204" pitchFamily="34" charset="0"/>
                <a:ea typeface="Myriad Pro" charset="0"/>
                <a:cs typeface="Arial" panose="020B0604020202020204" pitchFamily="34" charset="0"/>
              </a:rPr>
              <a:t>Rusak</a:t>
            </a:r>
            <a:r>
              <a:rPr lang="en-US" sz="1400" b="1" dirty="0">
                <a:latin typeface="Arial" panose="020B0604020202020204" pitchFamily="34" charset="0"/>
                <a:ea typeface="Myriad Pro" charset="0"/>
                <a:cs typeface="Arial" panose="020B0604020202020204" pitchFamily="34" charset="0"/>
              </a:rPr>
              <a:t> </a:t>
            </a:r>
            <a:r>
              <a:rPr lang="en-US" sz="1400" b="1" dirty="0" err="1">
                <a:latin typeface="Arial" panose="020B0604020202020204" pitchFamily="34" charset="0"/>
                <a:ea typeface="Myriad Pro" charset="0"/>
                <a:cs typeface="Arial" panose="020B0604020202020204" pitchFamily="34" charset="0"/>
              </a:rPr>
              <a:t>Permanen</a:t>
            </a:r>
            <a:r>
              <a:rPr lang="en-US" sz="1400" b="1"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gangguan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permanen</a:t>
            </a:r>
            <a:r>
              <a:rPr lang="en-US" sz="1400" dirty="0">
                <a:latin typeface="Arial" panose="020B0604020202020204" pitchFamily="34" charset="0"/>
                <a:ea typeface="Myriad Pro" charset="0"/>
                <a:cs typeface="Arial" panose="020B0604020202020204" pitchFamily="34" charset="0"/>
              </a:rPr>
              <a:t> yang </a:t>
            </a:r>
            <a:r>
              <a:rPr lang="en-US" sz="1400" dirty="0" err="1">
                <a:latin typeface="Arial" panose="020B0604020202020204" pitchFamily="34" charset="0"/>
                <a:ea typeface="Myriad Pro" charset="0"/>
                <a:cs typeface="Arial" panose="020B0604020202020204" pitchFamily="34" charset="0"/>
              </a:rPr>
              <a:t>tidak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bisa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diperbaiki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lagi</a:t>
            </a:r>
            <a:r>
              <a:rPr lang="en-US" sz="14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a:t>
            </a:r>
            <a:r>
              <a:rPr lang="en-US" sz="1400" dirty="0">
                <a:latin typeface="Arial" panose="020B0604020202020204" pitchFamily="34" charset="0"/>
                <a:ea typeface="Myriad Pro" charset="0"/>
                <a:cs typeface="Arial" panose="020B0604020202020204" pitchFamily="34" charset="0"/>
              </a:rPr>
              <a:t> Caterpillar 3512 yang </a:t>
            </a:r>
            <a:r>
              <a:rPr lang="en-US" sz="1400" dirty="0" err="1">
                <a:latin typeface="Arial" panose="020B0604020202020204" pitchFamily="34" charset="0"/>
                <a:ea typeface="Myriad Pro" charset="0"/>
                <a:cs typeface="Arial" panose="020B0604020202020204" pitchFamily="34" charset="0"/>
              </a:rPr>
              <a:t>merupakan</a:t>
            </a:r>
            <a:r>
              <a:rPr lang="en-US" sz="1400" dirty="0">
                <a:latin typeface="Arial" panose="020B0604020202020204" pitchFamily="34" charset="0"/>
                <a:ea typeface="Myriad Pro" charset="0"/>
                <a:cs typeface="Arial" panose="020B0604020202020204" pitchFamily="34" charset="0"/>
              </a:rPr>
              <a:t> asset KPC, </a:t>
            </a:r>
            <a:r>
              <a:rPr lang="en-US" sz="1400" dirty="0" err="1">
                <a:latin typeface="Arial" panose="020B0604020202020204" pitchFamily="34" charset="0"/>
                <a:ea typeface="Myriad Pro" charset="0"/>
                <a:cs typeface="Arial" panose="020B0604020202020204" pitchFamily="34" charset="0"/>
              </a:rPr>
              <a:t>dikeluarkan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dari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EAF.</a:t>
            </a:r>
          </a:p>
        </p:txBody>
      </p:sp>
      <p:sp>
        <p:nvSpPr>
          <p:cNvPr id="10" name="Title 1"/>
          <p:cNvSpPr txBox="1"/>
          <p:nvPr/>
        </p:nvSpPr>
        <p:spPr>
          <a:xfrm>
            <a:off x="2210264" y="1151677"/>
            <a:ext cx="1839321"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BULANAN</a:t>
            </a:r>
            <a:endParaRPr lang="id-ID" sz="1200" b="1" dirty="0">
              <a:solidFill>
                <a:schemeClr val="tx1">
                  <a:lumMod val="65000"/>
                  <a:lumOff val="35000"/>
                </a:schemeClr>
              </a:solidFill>
              <a:latin typeface="Arial" panose="020B0604020202020204" pitchFamily="34" charset="0"/>
            </a:endParaRPr>
          </a:p>
        </p:txBody>
      </p:sp>
      <p:sp>
        <p:nvSpPr>
          <p:cNvPr id="11" name="Title 1"/>
          <p:cNvSpPr txBox="1"/>
          <p:nvPr/>
        </p:nvSpPr>
        <p:spPr>
          <a:xfrm>
            <a:off x="8439000" y="1151676"/>
            <a:ext cx="2120845"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AKUMULASI</a:t>
            </a:r>
            <a:endParaRPr lang="id-ID" sz="1200" b="1"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87740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233210" y="6356350"/>
            <a:ext cx="2129556" cy="365125"/>
          </a:xfrm>
        </p:spPr>
        <p:txBody>
          <a:bodyPr/>
          <a:lstStyle/>
          <a:p>
            <a:fld id="{87DEDD7D-33E7-41EE-86D6-4E46DC6CDBCE}" type="slidenum">
              <a:rPr lang="en-ID" smtClean="0"/>
              <a:t>45</a:t>
            </a:fld>
            <a:endParaRPr lang="en-ID" dirty="0"/>
          </a:p>
        </p:txBody>
      </p:sp>
      <p:sp>
        <p:nvSpPr>
          <p:cNvPr id="10"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BONTANG</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Bulanan</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6" name="TextBox 5"/>
          <p:cNvSpPr txBox="1"/>
          <p:nvPr/>
        </p:nvSpPr>
        <p:spPr>
          <a:xfrm>
            <a:off x="5294277" y="1122144"/>
            <a:ext cx="6377797" cy="2677656"/>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600" dirty="0">
                <a:latin typeface="Arial" panose="020B0604020202020204" pitchFamily="34" charset="0"/>
                <a:ea typeface="Myriad Pro" charset="0"/>
                <a:cs typeface="Arial" panose="020B0604020202020204" pitchFamily="34" charset="0"/>
              </a:rPr>
              <a:t>4 Unit PLTD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SFC </a:t>
            </a:r>
            <a:r>
              <a:rPr lang="en-US" sz="1600" dirty="0" err="1">
                <a:latin typeface="Arial" panose="020B0604020202020204" pitchFamily="34" charset="0"/>
                <a:ea typeface="Myriad Pro" charset="0"/>
                <a:cs typeface="Arial" panose="020B0604020202020204" pitchFamily="34" charset="0"/>
              </a:rPr>
              <a:t>pada</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r>
              <a:rPr lang="en-US" sz="16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600" dirty="0">
                <a:latin typeface="Arial" panose="020B0604020202020204" pitchFamily="34" charset="0"/>
                <a:ea typeface="Myriad Pro" charset="0"/>
                <a:cs typeface="Arial" panose="020B0604020202020204" pitchFamily="34" charset="0"/>
              </a:rPr>
              <a:t>3 Unit PLTD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solidFill>
                  <a:srgbClr val="FF0000"/>
                </a:solidFill>
                <a:latin typeface="Arial" panose="020B0604020202020204" pitchFamily="34" charset="0"/>
                <a:ea typeface="Myriad Pro" charset="0"/>
                <a:cs typeface="Arial" panose="020B0604020202020204" pitchFamily="34" charset="0"/>
              </a:rPr>
              <a:t>peningkatan</a:t>
            </a:r>
            <a:r>
              <a:rPr lang="en-US" sz="1600" dirty="0">
                <a:latin typeface="Arial" panose="020B0604020202020204" pitchFamily="34" charset="0"/>
                <a:ea typeface="Myriad Pro" charset="0"/>
                <a:cs typeface="Arial" panose="020B0604020202020204" pitchFamily="34" charset="0"/>
              </a:rPr>
              <a:t> SFC di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endParaRPr lang="en-US" sz="1600"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600" b="1" dirty="0">
                <a:latin typeface="Arial" panose="020B0604020202020204" pitchFamily="34" charset="0"/>
                <a:ea typeface="Myriad Pro" charset="0"/>
                <a:cs typeface="Arial" panose="020B0604020202020204" pitchFamily="34" charset="0"/>
              </a:rPr>
              <a:t>PLTD </a:t>
            </a:r>
            <a:r>
              <a:rPr lang="en-US" sz="1600" b="1" dirty="0" err="1">
                <a:latin typeface="Arial" panose="020B0604020202020204" pitchFamily="34" charset="0"/>
                <a:ea typeface="Myriad Pro" charset="0"/>
                <a:cs typeface="Arial" panose="020B0604020202020204" pitchFamily="34" charset="0"/>
              </a:rPr>
              <a:t>Muara</a:t>
            </a:r>
            <a:r>
              <a:rPr lang="en-US" sz="1600" b="1" dirty="0">
                <a:latin typeface="Arial" panose="020B0604020202020204" pitchFamily="34" charset="0"/>
                <a:ea typeface="Myriad Pro" charset="0"/>
                <a:cs typeface="Arial" panose="020B0604020202020204" pitchFamily="34" charset="0"/>
              </a:rPr>
              <a:t> </a:t>
            </a:r>
            <a:r>
              <a:rPr lang="en-US" sz="1600" b="1" dirty="0" err="1">
                <a:latin typeface="Arial" panose="020B0604020202020204" pitchFamily="34" charset="0"/>
                <a:ea typeface="Myriad Pro" charset="0"/>
                <a:cs typeface="Arial" panose="020B0604020202020204" pitchFamily="34" charset="0"/>
              </a:rPr>
              <a:t>Pantun</a:t>
            </a:r>
            <a:r>
              <a:rPr lang="en-US" sz="1600" b="1"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dan</a:t>
            </a:r>
            <a:r>
              <a:rPr lang="en-US" sz="1600" dirty="0">
                <a:latin typeface="Arial" panose="020B0604020202020204" pitchFamily="34" charset="0"/>
                <a:ea typeface="Myriad Pro" charset="0"/>
                <a:cs typeface="Arial" panose="020B0604020202020204" pitchFamily="34" charset="0"/>
              </a:rPr>
              <a:t> </a:t>
            </a:r>
            <a:r>
              <a:rPr lang="en-US" sz="1600" b="1" dirty="0">
                <a:latin typeface="Arial" panose="020B0604020202020204" pitchFamily="34" charset="0"/>
                <a:ea typeface="Myriad Pro" charset="0"/>
                <a:cs typeface="Arial" panose="020B0604020202020204" pitchFamily="34" charset="0"/>
              </a:rPr>
              <a:t>PLTD </a:t>
            </a:r>
            <a:r>
              <a:rPr lang="en-US" sz="1600" b="1" dirty="0" err="1">
                <a:latin typeface="Arial" panose="020B0604020202020204" pitchFamily="34" charset="0"/>
                <a:ea typeface="Myriad Pro" charset="0"/>
                <a:cs typeface="Arial" panose="020B0604020202020204" pitchFamily="34" charset="0"/>
              </a:rPr>
              <a:t>Kaubun</a:t>
            </a:r>
            <a:r>
              <a:rPr lang="en-US" sz="1600" b="1" dirty="0">
                <a:latin typeface="Arial" panose="020B0604020202020204" pitchFamily="34" charset="0"/>
                <a:ea typeface="Myriad Pro" charset="0"/>
                <a:cs typeface="Arial" panose="020B0604020202020204" pitchFamily="34" charset="0"/>
              </a:rPr>
              <a:t> </a:t>
            </a:r>
            <a:r>
              <a:rPr lang="en-US" sz="1600" dirty="0">
                <a:latin typeface="Arial" panose="020B0604020202020204" pitchFamily="34" charset="0"/>
                <a:ea typeface="Myriad Pro" charset="0"/>
                <a:cs typeface="Arial" panose="020B0604020202020204" pitchFamily="34" charset="0"/>
              </a:rPr>
              <a:t>yang </a:t>
            </a:r>
            <a:r>
              <a:rPr lang="en-US" sz="1600" dirty="0" err="1">
                <a:latin typeface="Arial" panose="020B0604020202020204" pitchFamily="34" charset="0"/>
                <a:ea typeface="Myriad Pro" charset="0"/>
                <a:cs typeface="Arial" panose="020B0604020202020204" pitchFamily="34" charset="0"/>
              </a:rPr>
              <a:t>merupakan</a:t>
            </a:r>
            <a:r>
              <a:rPr lang="en-US" sz="1600" dirty="0">
                <a:latin typeface="Arial" panose="020B0604020202020204" pitchFamily="34" charset="0"/>
                <a:ea typeface="Myriad Pro" charset="0"/>
                <a:cs typeface="Arial" panose="020B0604020202020204" pitchFamily="34" charset="0"/>
              </a:rPr>
              <a:t> PLTD </a:t>
            </a:r>
            <a:r>
              <a:rPr lang="en-US" sz="1600" dirty="0" err="1">
                <a:latin typeface="Arial" panose="020B0604020202020204" pitchFamily="34" charset="0"/>
                <a:ea typeface="Myriad Pro" charset="0"/>
                <a:cs typeface="Arial" panose="020B0604020202020204" pitchFamily="34" charset="0"/>
              </a:rPr>
              <a:t>Baru</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signifikan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pada</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endParaRPr lang="en-US" sz="1600" b="1"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600" dirty="0" err="1">
                <a:latin typeface="Arial" panose="020B0604020202020204" pitchFamily="34" charset="0"/>
                <a:ea typeface="Myriad Pro" charset="0"/>
                <a:cs typeface="Arial" panose="020B0604020202020204" pitchFamily="34" charset="0"/>
              </a:rPr>
              <a:t>Secara</a:t>
            </a:r>
            <a:r>
              <a:rPr lang="en-US" sz="1600" dirty="0">
                <a:latin typeface="Arial" panose="020B0604020202020204" pitchFamily="34" charset="0"/>
                <a:ea typeface="Myriad Pro" charset="0"/>
                <a:cs typeface="Arial" panose="020B0604020202020204" pitchFamily="34" charset="0"/>
              </a:rPr>
              <a:t> total </a:t>
            </a:r>
            <a:r>
              <a:rPr lang="en-US" sz="1600" dirty="0" err="1">
                <a:latin typeface="Arial" panose="020B0604020202020204" pitchFamily="34" charset="0"/>
                <a:ea typeface="Myriad Pro" charset="0"/>
                <a:cs typeface="Arial" panose="020B0604020202020204" pitchFamily="34" charset="0"/>
              </a:rPr>
              <a:t>nilai</a:t>
            </a:r>
            <a:r>
              <a:rPr lang="en-US" sz="1600" dirty="0">
                <a:latin typeface="Arial" panose="020B0604020202020204" pitchFamily="34" charset="0"/>
                <a:ea typeface="Myriad Pro" charset="0"/>
                <a:cs typeface="Arial" panose="020B0604020202020204" pitchFamily="34" charset="0"/>
              </a:rPr>
              <a:t> SFC UP3 </a:t>
            </a:r>
            <a:r>
              <a:rPr lang="en-US" sz="1600" dirty="0" err="1">
                <a:latin typeface="Arial" panose="020B0604020202020204" pitchFamily="34" charset="0"/>
                <a:ea typeface="Myriad Pro" charset="0"/>
                <a:cs typeface="Arial" panose="020B0604020202020204" pitchFamily="34" charset="0"/>
              </a:rPr>
              <a:t>Bontang</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solidFill>
                  <a:srgbClr val="00B050"/>
                </a:solidFill>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di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r>
              <a:rPr lang="en-US" sz="1600" dirty="0">
                <a:latin typeface="Arial" panose="020B0604020202020204" pitchFamily="34" charset="0"/>
                <a:ea typeface="Myriad Pro" charset="0"/>
                <a:cs typeface="Arial" panose="020B0604020202020204" pitchFamily="34" charset="0"/>
              </a:rPr>
              <a:t>.</a:t>
            </a:r>
          </a:p>
        </p:txBody>
      </p:sp>
      <p:graphicFrame>
        <p:nvGraphicFramePr>
          <p:cNvPr id="2" name="Table 1"/>
          <p:cNvGraphicFramePr>
            <a:graphicFrameLocks noGrp="1"/>
          </p:cNvGraphicFramePr>
          <p:nvPr>
            <p:extLst/>
          </p:nvPr>
        </p:nvGraphicFramePr>
        <p:xfrm>
          <a:off x="841663" y="1089257"/>
          <a:ext cx="4359602" cy="2978465"/>
        </p:xfrm>
        <a:graphic>
          <a:graphicData uri="http://schemas.openxmlformats.org/drawingml/2006/table">
            <a:tbl>
              <a:tblPr/>
              <a:tblGrid>
                <a:gridCol w="289047">
                  <a:extLst>
                    <a:ext uri="{9D8B030D-6E8A-4147-A177-3AD203B41FA5}">
                      <a16:colId xmlns:a16="http://schemas.microsoft.com/office/drawing/2014/main" val="20000"/>
                    </a:ext>
                  </a:extLst>
                </a:gridCol>
                <a:gridCol w="1651819">
                  <a:extLst>
                    <a:ext uri="{9D8B030D-6E8A-4147-A177-3AD203B41FA5}">
                      <a16:colId xmlns:a16="http://schemas.microsoft.com/office/drawing/2014/main" val="20001"/>
                    </a:ext>
                  </a:extLst>
                </a:gridCol>
                <a:gridCol w="737419">
                  <a:extLst>
                    <a:ext uri="{9D8B030D-6E8A-4147-A177-3AD203B41FA5}">
                      <a16:colId xmlns:a16="http://schemas.microsoft.com/office/drawing/2014/main" val="20002"/>
                    </a:ext>
                  </a:extLst>
                </a:gridCol>
                <a:gridCol w="589936">
                  <a:extLst>
                    <a:ext uri="{9D8B030D-6E8A-4147-A177-3AD203B41FA5}">
                      <a16:colId xmlns:a16="http://schemas.microsoft.com/office/drawing/2014/main" val="20003"/>
                    </a:ext>
                  </a:extLst>
                </a:gridCol>
                <a:gridCol w="206477">
                  <a:extLst>
                    <a:ext uri="{9D8B030D-6E8A-4147-A177-3AD203B41FA5}">
                      <a16:colId xmlns:a16="http://schemas.microsoft.com/office/drawing/2014/main" val="20004"/>
                    </a:ext>
                  </a:extLst>
                </a:gridCol>
                <a:gridCol w="884904">
                  <a:extLst>
                    <a:ext uri="{9D8B030D-6E8A-4147-A177-3AD203B41FA5}">
                      <a16:colId xmlns:a16="http://schemas.microsoft.com/office/drawing/2014/main" val="20005"/>
                    </a:ext>
                  </a:extLst>
                </a:gridCol>
              </a:tblGrid>
              <a:tr h="231410">
                <a:tc rowSpan="2">
                  <a:txBody>
                    <a:bodyPr/>
                    <a:lstStyle/>
                    <a:p>
                      <a:pPr algn="ctr" fontAlgn="ctr"/>
                      <a:r>
                        <a:rPr lang="en-US" sz="1200" b="1" i="0" u="none" strike="noStrike" dirty="0">
                          <a:solidFill>
                            <a:srgbClr val="000000"/>
                          </a:solidFill>
                          <a:effectLst/>
                          <a:latin typeface="Calibri" panose="020F0502020204030204" pitchFamily="34" charset="0"/>
                        </a:rPr>
                        <a:t>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rowSpan="2">
                  <a:txBody>
                    <a:bodyPr/>
                    <a:lstStyle/>
                    <a:p>
                      <a:pPr algn="ctr" fontAlgn="ctr"/>
                      <a:r>
                        <a:rPr lang="en-US" sz="1200" b="1" i="0" u="none" strike="noStrike" dirty="0">
                          <a:solidFill>
                            <a:srgbClr val="000000"/>
                          </a:solidFill>
                          <a:effectLst/>
                          <a:latin typeface="Calibri" panose="020F0502020204030204" pitchFamily="34" charset="0"/>
                        </a:rPr>
                        <a:t>Unit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3">
                  <a:txBody>
                    <a:bodyPr/>
                    <a:lstStyle/>
                    <a:p>
                      <a:pPr algn="ctr" fontAlgn="b"/>
                      <a:r>
                        <a:rPr lang="en-US" sz="1200" b="1" i="0" u="none" strike="noStrike">
                          <a:solidFill>
                            <a:srgbClr val="000000"/>
                          </a:solidFill>
                          <a:effectLst/>
                          <a:latin typeface="Calibri" panose="020F0502020204030204" pitchFamily="34" charset="0"/>
                        </a:rPr>
                        <a:t>SFC Bulan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rowSpan="2">
                  <a:txBody>
                    <a:bodyPr/>
                    <a:lstStyle/>
                    <a:p>
                      <a:pPr algn="ctr" fontAlgn="ctr"/>
                      <a:r>
                        <a:rPr lang="en-US" sz="1200" b="1" i="0" u="none" strike="noStrike">
                          <a:solidFill>
                            <a:srgbClr val="000000"/>
                          </a:solidFill>
                          <a:effectLst/>
                          <a:latin typeface="Calibri" panose="020F0502020204030204" pitchFamily="34" charset="0"/>
                        </a:rPr>
                        <a:t>Kenaikan / Penurunan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extLst>
                  <a:ext uri="{0D108BD9-81ED-4DB2-BD59-A6C34878D82A}">
                    <a16:rowId xmlns:a16="http://schemas.microsoft.com/office/drawing/2014/main" val="10000"/>
                  </a:ext>
                </a:extLst>
              </a:tr>
              <a:tr h="698813">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November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2">
                  <a:txBody>
                    <a:bodyPr/>
                    <a:lstStyle/>
                    <a:p>
                      <a:pPr algn="ctr" fontAlgn="ctr"/>
                      <a:r>
                        <a:rPr lang="en-US" sz="1200" b="1" i="0" u="none" strike="noStrike" dirty="0" err="1">
                          <a:solidFill>
                            <a:srgbClr val="000000"/>
                          </a:solidFill>
                          <a:effectLst/>
                          <a:latin typeface="Calibri" panose="020F0502020204030204" pitchFamily="34" charset="0"/>
                        </a:rPr>
                        <a:t>Desember</a:t>
                      </a:r>
                      <a:endParaRPr lang="en-US"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31410">
                <a:tc>
                  <a:txBody>
                    <a:bodyPr/>
                    <a:lstStyle/>
                    <a:p>
                      <a:pPr algn="ctr" fontAlgn="ctr"/>
                      <a:r>
                        <a:rPr lang="en-US" sz="1200" b="0" i="0" u="none" strike="noStrike" dirty="0">
                          <a:solidFill>
                            <a:srgbClr val="000000"/>
                          </a:solidFill>
                          <a:effectLst/>
                          <a:latin typeface="Calibri" panose="020F0502020204030204" pitchFamily="34" charset="0"/>
                        </a:rPr>
                        <a:t>1</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MUARA PANTUN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0.495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0.393</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20.61%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31410">
                <a:tc>
                  <a:txBody>
                    <a:bodyPr/>
                    <a:lstStyle/>
                    <a:p>
                      <a:pPr algn="ctr" fontAlgn="ctr"/>
                      <a:r>
                        <a:rPr lang="en-US" sz="1200" b="0" i="0"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KAUBUN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0.355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0.325</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8.45%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31410">
                <a:tc>
                  <a:txBody>
                    <a:bodyPr/>
                    <a:lstStyle/>
                    <a:p>
                      <a:pPr algn="ctr" fontAlgn="ctr"/>
                      <a:r>
                        <a:rPr lang="en-US" sz="12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GEMAR BARU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0.323</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35967">
                <a:tc>
                  <a:txBody>
                    <a:bodyPr/>
                    <a:lstStyle/>
                    <a:p>
                      <a:pPr algn="ctr" fontAlgn="ctr"/>
                      <a:r>
                        <a:rPr lang="en-US" sz="12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PENGANDAN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0.332</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dirty="0">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31410">
                <a:tc>
                  <a:txBody>
                    <a:bodyPr/>
                    <a:lstStyle/>
                    <a:p>
                      <a:pPr algn="ctr" fontAlgn="ctr"/>
                      <a:r>
                        <a:rPr lang="en-US" sz="12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BATU AMPAR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0.324</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31410">
                <a:tc>
                  <a:txBody>
                    <a:bodyPr/>
                    <a:lstStyle/>
                    <a:p>
                      <a:pPr algn="ctr" fontAlgn="ctr"/>
                      <a:r>
                        <a:rPr lang="en-US" sz="12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SEGAR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0.333</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0.334</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7"/>
                  </a:ext>
                </a:extLst>
              </a:tr>
              <a:tr h="231410">
                <a:tc>
                  <a:txBody>
                    <a:bodyPr/>
                    <a:lstStyle/>
                    <a:p>
                      <a:pPr algn="ctr" fontAlgn="ctr"/>
                      <a:r>
                        <a:rPr lang="en-US" sz="1200" b="0" i="0" u="none" strike="noStrike" dirty="0">
                          <a:solidFill>
                            <a:srgbClr val="000000"/>
                          </a:solidFill>
                          <a:effectLst/>
                          <a:latin typeface="Calibri" panose="020F0502020204030204" pitchFamily="34" charset="0"/>
                        </a:rPr>
                        <a:t>7</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KARANGAN DALAM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0.322</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0008"/>
                  </a:ext>
                </a:extLst>
              </a:tr>
              <a:tr h="231410">
                <a:tc>
                  <a:txBody>
                    <a:bodyPr/>
                    <a:lstStyle/>
                    <a:p>
                      <a:pPr algn="ctr" fontAlgn="ctr"/>
                      <a:r>
                        <a:rPr lang="en-US" sz="1200" b="0" i="0" u="none" strike="noStrike" dirty="0">
                          <a:solidFill>
                            <a:srgbClr val="000000"/>
                          </a:solidFill>
                          <a:effectLst/>
                          <a:latin typeface="Calibri" panose="020F0502020204030204" pitchFamily="34" charset="0"/>
                        </a:rPr>
                        <a:t>8</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SENYIUR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0.317</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9517">
                <a:tc gridSpan="2">
                  <a:txBody>
                    <a:bodyPr/>
                    <a:lstStyle/>
                    <a:p>
                      <a:pPr algn="ctr" fontAlgn="b"/>
                      <a:r>
                        <a:rPr lang="en-US" sz="1200" b="0" i="0" u="none" strike="noStrike" dirty="0">
                          <a:solidFill>
                            <a:srgbClr val="000000"/>
                          </a:solidFill>
                          <a:effectLst/>
                          <a:latin typeface="Calibri" panose="020F050202020403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1200" b="0" i="0" u="none" strike="noStrike">
                          <a:solidFill>
                            <a:srgbClr val="000000"/>
                          </a:solidFill>
                          <a:effectLst/>
                          <a:latin typeface="Calibri" panose="020F0502020204030204" pitchFamily="34" charset="0"/>
                        </a:rPr>
                        <a:t>0.330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0.326</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1.21%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89446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BONTANG</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Akumulasi</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2" name="Slide Number Placeholder 1"/>
          <p:cNvSpPr>
            <a:spLocks noGrp="1"/>
          </p:cNvSpPr>
          <p:nvPr>
            <p:ph type="sldNum" sz="quarter" idx="12"/>
          </p:nvPr>
        </p:nvSpPr>
        <p:spPr>
          <a:xfrm>
            <a:off x="9032488" y="6356350"/>
            <a:ext cx="2330278" cy="365125"/>
          </a:xfrm>
        </p:spPr>
        <p:txBody>
          <a:bodyPr/>
          <a:lstStyle/>
          <a:p>
            <a:fld id="{87DEDD7D-33E7-41EE-86D6-4E46DC6CDBCE}" type="slidenum">
              <a:rPr lang="en-ID" smtClean="0"/>
              <a:t>46</a:t>
            </a:fld>
            <a:endParaRPr lang="en-ID" dirty="0"/>
          </a:p>
        </p:txBody>
      </p:sp>
      <p:graphicFrame>
        <p:nvGraphicFramePr>
          <p:cNvPr id="4" name="Table 3"/>
          <p:cNvGraphicFramePr>
            <a:graphicFrameLocks noGrp="1"/>
          </p:cNvGraphicFramePr>
          <p:nvPr>
            <p:extLst/>
          </p:nvPr>
        </p:nvGraphicFramePr>
        <p:xfrm>
          <a:off x="781047" y="1109383"/>
          <a:ext cx="3578611" cy="2961172"/>
        </p:xfrm>
        <a:graphic>
          <a:graphicData uri="http://schemas.openxmlformats.org/drawingml/2006/table">
            <a:tbl>
              <a:tblPr/>
              <a:tblGrid>
                <a:gridCol w="394288">
                  <a:extLst>
                    <a:ext uri="{9D8B030D-6E8A-4147-A177-3AD203B41FA5}">
                      <a16:colId xmlns:a16="http://schemas.microsoft.com/office/drawing/2014/main" val="20000"/>
                    </a:ext>
                  </a:extLst>
                </a:gridCol>
                <a:gridCol w="1609027">
                  <a:extLst>
                    <a:ext uri="{9D8B030D-6E8A-4147-A177-3AD203B41FA5}">
                      <a16:colId xmlns:a16="http://schemas.microsoft.com/office/drawing/2014/main" val="20001"/>
                    </a:ext>
                  </a:extLst>
                </a:gridCol>
                <a:gridCol w="740229">
                  <a:extLst>
                    <a:ext uri="{9D8B030D-6E8A-4147-A177-3AD203B41FA5}">
                      <a16:colId xmlns:a16="http://schemas.microsoft.com/office/drawing/2014/main" val="20002"/>
                    </a:ext>
                  </a:extLst>
                </a:gridCol>
                <a:gridCol w="582318">
                  <a:extLst>
                    <a:ext uri="{9D8B030D-6E8A-4147-A177-3AD203B41FA5}">
                      <a16:colId xmlns:a16="http://schemas.microsoft.com/office/drawing/2014/main" val="20003"/>
                    </a:ext>
                  </a:extLst>
                </a:gridCol>
                <a:gridCol w="252749">
                  <a:extLst>
                    <a:ext uri="{9D8B030D-6E8A-4147-A177-3AD203B41FA5}">
                      <a16:colId xmlns:a16="http://schemas.microsoft.com/office/drawing/2014/main" val="20004"/>
                    </a:ext>
                  </a:extLst>
                </a:gridCol>
              </a:tblGrid>
              <a:tr h="744348">
                <a:tc>
                  <a:txBody>
                    <a:bodyPr/>
                    <a:lstStyle/>
                    <a:p>
                      <a:pPr algn="ctr" fontAlgn="ctr"/>
                      <a:r>
                        <a:rPr lang="en-US" sz="1200" b="1" i="0" u="none" strike="noStrike" dirty="0">
                          <a:solidFill>
                            <a:srgbClr val="000000"/>
                          </a:solidFill>
                          <a:effectLst/>
                          <a:latin typeface="Calibri" panose="020F0502020204030204" pitchFamily="34" charset="0"/>
                        </a:rPr>
                        <a:t>No</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200" b="1" i="0" u="none" strike="noStrike">
                          <a:solidFill>
                            <a:srgbClr val="000000"/>
                          </a:solidFill>
                          <a:effectLst/>
                          <a:latin typeface="Calibri" panose="020F0502020204030204" pitchFamily="34" charset="0"/>
                        </a:rPr>
                        <a:t>Unit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200" b="1" i="0" u="none" strike="noStrike" dirty="0" err="1">
                          <a:solidFill>
                            <a:srgbClr val="000000"/>
                          </a:solidFill>
                          <a:effectLst/>
                          <a:latin typeface="Calibri" panose="020F0502020204030204" pitchFamily="34" charset="0"/>
                        </a:rPr>
                        <a:t>s.d.</a:t>
                      </a:r>
                      <a:r>
                        <a:rPr lang="en-US" sz="1200" b="1" i="0" u="none" strike="noStrike" dirty="0">
                          <a:solidFill>
                            <a:srgbClr val="000000"/>
                          </a:solidFill>
                          <a:effectLst/>
                          <a:latin typeface="Calibri" panose="020F0502020204030204" pitchFamily="34" charset="0"/>
                        </a:rPr>
                        <a:t> November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gridSpan="2">
                  <a:txBody>
                    <a:bodyPr/>
                    <a:lstStyle/>
                    <a:p>
                      <a:pPr algn="ctr" fontAlgn="ctr"/>
                      <a:r>
                        <a:rPr lang="en-US" sz="1200" b="1" i="0" u="none" strike="noStrike" dirty="0" err="1">
                          <a:solidFill>
                            <a:srgbClr val="000000"/>
                          </a:solidFill>
                          <a:effectLst/>
                          <a:latin typeface="Calibri" panose="020F0502020204030204" pitchFamily="34" charset="0"/>
                        </a:rPr>
                        <a:t>s.d.</a:t>
                      </a:r>
                      <a:r>
                        <a:rPr lang="en-US" sz="1200" b="1" i="0" u="none" strike="noStrike" dirty="0">
                          <a:solidFill>
                            <a:srgbClr val="000000"/>
                          </a:solidFill>
                          <a:effectLst/>
                          <a:latin typeface="Calibri" panose="020F0502020204030204" pitchFamily="34" charset="0"/>
                        </a:rPr>
                        <a:t> </a:t>
                      </a:r>
                      <a:r>
                        <a:rPr lang="en-US" sz="1200" b="1" i="0" u="none" strike="noStrike" dirty="0" err="1">
                          <a:solidFill>
                            <a:srgbClr val="000000"/>
                          </a:solidFill>
                          <a:effectLst/>
                          <a:latin typeface="Calibri" panose="020F0502020204030204" pitchFamily="34" charset="0"/>
                        </a:rPr>
                        <a:t>Desember</a:t>
                      </a:r>
                      <a:endParaRPr lang="en-US" sz="12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extLst>
                  <a:ext uri="{0D108BD9-81ED-4DB2-BD59-A6C34878D82A}">
                    <a16:rowId xmlns:a16="http://schemas.microsoft.com/office/drawing/2014/main" val="10000"/>
                  </a:ext>
                </a:extLst>
              </a:tr>
              <a:tr h="244048">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MUARA PANTUN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0.5814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0.4918 </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244048">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KAUBUN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0.3712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0.3439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44048">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PENGADAN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0.3386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0.3381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44048">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BATU AMPAR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0.3346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0.3337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44048">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SEGAR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0.3333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0.3333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44048">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GEMAR BARU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0.3269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0.3265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51091">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KARANGAN DALAM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0.3225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44048">
                <a:tc>
                  <a:txBody>
                    <a:bodyPr/>
                    <a:lstStyle/>
                    <a:p>
                      <a:pPr algn="ctr" fontAlgn="ctr"/>
                      <a:r>
                        <a:rPr lang="en-US" sz="1200" b="0" i="0" u="none" strike="noStrike">
                          <a:solidFill>
                            <a:srgbClr val="000000"/>
                          </a:solidFill>
                          <a:effectLst/>
                          <a:latin typeface="Calibri" panose="020F0502020204030204" pitchFamily="34" charset="0"/>
                        </a:rPr>
                        <a:t>8</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SENYIUR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0.3147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0.3148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7397">
                <a:tc gridSpan="2">
                  <a:txBody>
                    <a:bodyPr/>
                    <a:lstStyle/>
                    <a:p>
                      <a:pPr algn="ctr" fontAlgn="b"/>
                      <a:r>
                        <a:rPr lang="en-US" sz="1200" b="1" i="0" u="none" strike="noStrike" dirty="0">
                          <a:solidFill>
                            <a:srgbClr val="000000"/>
                          </a:solidFill>
                          <a:effectLst/>
                          <a:latin typeface="Calibri" panose="020F0502020204030204" pitchFamily="34" charset="0"/>
                        </a:rPr>
                        <a:t>TOTAL</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0.3270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0.3269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Chart 8"/>
          <p:cNvGraphicFramePr>
            <a:graphicFrameLocks/>
          </p:cNvGraphicFramePr>
          <p:nvPr>
            <p:extLst/>
          </p:nvPr>
        </p:nvGraphicFramePr>
        <p:xfrm>
          <a:off x="4513740" y="1109383"/>
          <a:ext cx="7047638" cy="38264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0050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690235" y="3451225"/>
            <a:ext cx="6294755" cy="718820"/>
          </a:xfrm>
        </p:spPr>
        <p:txBody>
          <a:bodyPr>
            <a:noAutofit/>
          </a:bodyPr>
          <a:lstStyle/>
          <a:p>
            <a:r>
              <a:rPr lang="en-US" sz="4800" dirty="0">
                <a:solidFill>
                  <a:schemeClr val="tx1"/>
                </a:solidFill>
              </a:rPr>
              <a:t>UP3 BERAU</a:t>
            </a: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250" autoRev="1" fill="hold"/>
                                        <p:tgtEl>
                                          <p:spTgt spid="6">
                                            <p:txEl>
                                              <p:pRg st="0" end="0"/>
                                            </p:txEl>
                                          </p:spTgt>
                                        </p:tgtEl>
                                        <p:attrNameLst>
                                          <p:attrName>style.color</p:attrName>
                                        </p:attrNameLst>
                                      </p:cBhvr>
                                      <p:to>
                                        <p:clrVal>
                                          <a:schemeClr val="bg1"/>
                                        </p:clrVal>
                                      </p:to>
                                    </p:set>
                                    <p:set>
                                      <p:cBhvr>
                                        <p:cTn id="16" dur="250" autoRev="1" fill="hold"/>
                                        <p:tgtEl>
                                          <p:spTgt spid="6">
                                            <p:txEl>
                                              <p:pRg st="0" end="0"/>
                                            </p:txEl>
                                          </p:spTgt>
                                        </p:tgtEl>
                                        <p:attrNameLst>
                                          <p:attrName>fillcolor</p:attrName>
                                        </p:attrNameLst>
                                      </p:cBhvr>
                                      <p:to>
                                        <p:clrVal>
                                          <a:schemeClr val="bg1"/>
                                        </p:clrVal>
                                      </p:to>
                                    </p:set>
                                    <p:set>
                                      <p:cBhvr>
                                        <p:cTn id="17" dur="25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08" y="100762"/>
            <a:ext cx="8160657" cy="554668"/>
          </a:xfrm>
        </p:spPr>
        <p:txBody>
          <a:bodyPr/>
          <a:lstStyle/>
          <a:p>
            <a:r>
              <a:rPr lang="en-US" dirty="0" err="1"/>
              <a:t>Kinerja</a:t>
            </a:r>
            <a:r>
              <a:rPr lang="en-US" dirty="0"/>
              <a:t> SAIDI SAIFI 2020 UP3 BERAU</a:t>
            </a:r>
          </a:p>
        </p:txBody>
      </p:sp>
      <p:sp>
        <p:nvSpPr>
          <p:cNvPr id="3" name="Text Placeholder 2"/>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3D20B0AB-9296-4ACE-A835-52EBAF0376ED}"/>
              </a:ext>
            </a:extLst>
          </p:cNvPr>
          <p:cNvPicPr>
            <a:picLocks noChangeAspect="1"/>
          </p:cNvPicPr>
          <p:nvPr/>
        </p:nvPicPr>
        <p:blipFill>
          <a:blip r:embed="rId2"/>
          <a:stretch>
            <a:fillRect/>
          </a:stretch>
        </p:blipFill>
        <p:spPr>
          <a:xfrm>
            <a:off x="882648" y="655430"/>
            <a:ext cx="4805363" cy="2749785"/>
          </a:xfrm>
          <a:prstGeom prst="rect">
            <a:avLst/>
          </a:prstGeom>
        </p:spPr>
      </p:pic>
      <p:pic>
        <p:nvPicPr>
          <p:cNvPr id="5" name="Picture 4">
            <a:extLst>
              <a:ext uri="{FF2B5EF4-FFF2-40B4-BE49-F238E27FC236}">
                <a16:creationId xmlns:a16="http://schemas.microsoft.com/office/drawing/2014/main" id="{3CDC7C81-7BBB-4711-A58C-5B1DC9A75039}"/>
              </a:ext>
            </a:extLst>
          </p:cNvPr>
          <p:cNvPicPr>
            <a:picLocks noChangeAspect="1"/>
          </p:cNvPicPr>
          <p:nvPr/>
        </p:nvPicPr>
        <p:blipFill>
          <a:blip r:embed="rId3"/>
          <a:stretch>
            <a:fillRect/>
          </a:stretch>
        </p:blipFill>
        <p:spPr>
          <a:xfrm>
            <a:off x="888745" y="3547711"/>
            <a:ext cx="4800856" cy="2754294"/>
          </a:xfrm>
          <a:prstGeom prst="rect">
            <a:avLst/>
          </a:prstGeom>
        </p:spPr>
      </p:pic>
      <p:pic>
        <p:nvPicPr>
          <p:cNvPr id="9" name="Picture 8">
            <a:extLst>
              <a:ext uri="{FF2B5EF4-FFF2-40B4-BE49-F238E27FC236}">
                <a16:creationId xmlns:a16="http://schemas.microsoft.com/office/drawing/2014/main" id="{FD346708-E537-42BF-BA93-28D71BC1F06E}"/>
              </a:ext>
            </a:extLst>
          </p:cNvPr>
          <p:cNvPicPr>
            <a:picLocks noChangeAspect="1"/>
          </p:cNvPicPr>
          <p:nvPr/>
        </p:nvPicPr>
        <p:blipFill>
          <a:blip r:embed="rId4"/>
          <a:stretch>
            <a:fillRect/>
          </a:stretch>
        </p:blipFill>
        <p:spPr>
          <a:xfrm>
            <a:off x="6312195" y="655431"/>
            <a:ext cx="4568140" cy="2716032"/>
          </a:xfrm>
          <a:prstGeom prst="rect">
            <a:avLst/>
          </a:prstGeom>
        </p:spPr>
      </p:pic>
      <p:pic>
        <p:nvPicPr>
          <p:cNvPr id="10" name="Picture 9">
            <a:extLst>
              <a:ext uri="{FF2B5EF4-FFF2-40B4-BE49-F238E27FC236}">
                <a16:creationId xmlns:a16="http://schemas.microsoft.com/office/drawing/2014/main" id="{E70BAEA5-CC75-4320-B666-DF8CA5F094A3}"/>
              </a:ext>
            </a:extLst>
          </p:cNvPr>
          <p:cNvPicPr>
            <a:picLocks noChangeAspect="1"/>
          </p:cNvPicPr>
          <p:nvPr/>
        </p:nvPicPr>
        <p:blipFill>
          <a:blip r:embed="rId5"/>
          <a:stretch>
            <a:fillRect/>
          </a:stretch>
        </p:blipFill>
        <p:spPr>
          <a:xfrm>
            <a:off x="6312195" y="3547711"/>
            <a:ext cx="4568140" cy="2787039"/>
          </a:xfrm>
          <a:prstGeom prst="rect">
            <a:avLst/>
          </a:prstGeom>
        </p:spPr>
      </p:pic>
    </p:spTree>
    <p:extLst>
      <p:ext uri="{BB962C8B-B14F-4D97-AF65-F5344CB8AC3E}">
        <p14:creationId xmlns:p14="http://schemas.microsoft.com/office/powerpoint/2010/main" val="2627502801"/>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UP3 BERAU</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AF049CC6-796D-403A-9661-4ACC3ACD1626}"/>
              </a:ext>
            </a:extLst>
          </p:cNvPr>
          <p:cNvPicPr>
            <a:picLocks noChangeAspect="1"/>
          </p:cNvPicPr>
          <p:nvPr/>
        </p:nvPicPr>
        <p:blipFill>
          <a:blip r:embed="rId2"/>
          <a:stretch>
            <a:fillRect/>
          </a:stretch>
        </p:blipFill>
        <p:spPr>
          <a:xfrm>
            <a:off x="7148139" y="1046357"/>
            <a:ext cx="3855142" cy="2396579"/>
          </a:xfrm>
          <a:prstGeom prst="rect">
            <a:avLst/>
          </a:prstGeom>
        </p:spPr>
      </p:pic>
      <p:pic>
        <p:nvPicPr>
          <p:cNvPr id="7" name="Picture 6">
            <a:extLst>
              <a:ext uri="{FF2B5EF4-FFF2-40B4-BE49-F238E27FC236}">
                <a16:creationId xmlns:a16="http://schemas.microsoft.com/office/drawing/2014/main" id="{91599183-B80A-46ED-8202-F7EAC281D44C}"/>
              </a:ext>
            </a:extLst>
          </p:cNvPr>
          <p:cNvPicPr>
            <a:picLocks noChangeAspect="1"/>
          </p:cNvPicPr>
          <p:nvPr/>
        </p:nvPicPr>
        <p:blipFill>
          <a:blip r:embed="rId3"/>
          <a:stretch>
            <a:fillRect/>
          </a:stretch>
        </p:blipFill>
        <p:spPr>
          <a:xfrm>
            <a:off x="7148139" y="3582672"/>
            <a:ext cx="3855142" cy="2401733"/>
          </a:xfrm>
          <a:prstGeom prst="rect">
            <a:avLst/>
          </a:prstGeom>
        </p:spPr>
      </p:pic>
      <p:pic>
        <p:nvPicPr>
          <p:cNvPr id="8" name="Picture 7">
            <a:extLst>
              <a:ext uri="{FF2B5EF4-FFF2-40B4-BE49-F238E27FC236}">
                <a16:creationId xmlns:a16="http://schemas.microsoft.com/office/drawing/2014/main" id="{98E92F40-829A-4663-88EE-B1EF3EDB1097}"/>
              </a:ext>
            </a:extLst>
          </p:cNvPr>
          <p:cNvPicPr>
            <a:picLocks noChangeAspect="1"/>
          </p:cNvPicPr>
          <p:nvPr/>
        </p:nvPicPr>
        <p:blipFill>
          <a:blip r:embed="rId4"/>
          <a:stretch>
            <a:fillRect/>
          </a:stretch>
        </p:blipFill>
        <p:spPr>
          <a:xfrm>
            <a:off x="365398" y="1046357"/>
            <a:ext cx="6654270" cy="2467422"/>
          </a:xfrm>
          <a:prstGeom prst="rect">
            <a:avLst/>
          </a:prstGeom>
        </p:spPr>
      </p:pic>
      <p:pic>
        <p:nvPicPr>
          <p:cNvPr id="9" name="Picture 8">
            <a:extLst>
              <a:ext uri="{FF2B5EF4-FFF2-40B4-BE49-F238E27FC236}">
                <a16:creationId xmlns:a16="http://schemas.microsoft.com/office/drawing/2014/main" id="{85B129C3-9D0B-4FBD-9B00-2FF39447C621}"/>
              </a:ext>
            </a:extLst>
          </p:cNvPr>
          <p:cNvPicPr>
            <a:picLocks noChangeAspect="1"/>
          </p:cNvPicPr>
          <p:nvPr/>
        </p:nvPicPr>
        <p:blipFill>
          <a:blip r:embed="rId5"/>
          <a:stretch>
            <a:fillRect/>
          </a:stretch>
        </p:blipFill>
        <p:spPr>
          <a:xfrm>
            <a:off x="365398" y="3582673"/>
            <a:ext cx="6634842" cy="2452852"/>
          </a:xfrm>
          <a:prstGeom prst="rect">
            <a:avLst/>
          </a:prstGeom>
        </p:spPr>
      </p:pic>
    </p:spTree>
    <p:extLst>
      <p:ext uri="{BB962C8B-B14F-4D97-AF65-F5344CB8AC3E}">
        <p14:creationId xmlns:p14="http://schemas.microsoft.com/office/powerpoint/2010/main" val="2069906591"/>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81050" y="228600"/>
            <a:ext cx="10149840" cy="596265"/>
          </a:xfrm>
        </p:spPr>
        <p:txBody>
          <a:bodyPr>
            <a:normAutofit fontScale="90000"/>
          </a:bodyPr>
          <a:lstStyle/>
          <a:p>
            <a:pPr algn="ctr"/>
            <a:r>
              <a:rPr lang="en-US" sz="2400" dirty="0"/>
              <a:t>Target dan </a:t>
            </a:r>
            <a:r>
              <a:rPr lang="en-US" sz="2400" dirty="0" err="1"/>
              <a:t>Realisasi</a:t>
            </a:r>
            <a:r>
              <a:rPr lang="en-US" sz="2400" dirty="0"/>
              <a:t> </a:t>
            </a:r>
            <a:r>
              <a:rPr lang="en-US" sz="2400" dirty="0" err="1"/>
              <a:t>Pencapaian</a:t>
            </a:r>
            <a:r>
              <a:rPr lang="en-US" sz="2400" dirty="0"/>
              <a:t> ENS </a:t>
            </a:r>
            <a:r>
              <a:rPr lang="en-US" sz="2400" dirty="0" err="1"/>
              <a:t>sd</a:t>
            </a:r>
            <a:r>
              <a:rPr lang="en-US" sz="2400" dirty="0"/>
              <a:t> DESEMBER 2020</a:t>
            </a:r>
            <a:br>
              <a:rPr lang="en-US" sz="2400" dirty="0"/>
            </a:br>
            <a:r>
              <a:rPr lang="en-US" sz="2400" dirty="0"/>
              <a:t>UIW </a:t>
            </a:r>
            <a:r>
              <a:rPr lang="en-US" sz="2400" dirty="0" err="1"/>
              <a:t>Kaltimra</a:t>
            </a:r>
            <a:endParaRPr lang="en-US" sz="2400" dirty="0"/>
          </a:p>
        </p:txBody>
      </p:sp>
      <p:pic>
        <p:nvPicPr>
          <p:cNvPr id="3" name="Picture 2">
            <a:extLst>
              <a:ext uri="{FF2B5EF4-FFF2-40B4-BE49-F238E27FC236}">
                <a16:creationId xmlns:a16="http://schemas.microsoft.com/office/drawing/2014/main" id="{7F8D10F0-CF81-4BC4-9FE0-17D405A72F6D}"/>
              </a:ext>
            </a:extLst>
          </p:cNvPr>
          <p:cNvPicPr>
            <a:picLocks noChangeAspect="1"/>
          </p:cNvPicPr>
          <p:nvPr/>
        </p:nvPicPr>
        <p:blipFill>
          <a:blip r:embed="rId2"/>
          <a:stretch>
            <a:fillRect/>
          </a:stretch>
        </p:blipFill>
        <p:spPr>
          <a:xfrm>
            <a:off x="99646" y="971067"/>
            <a:ext cx="11992708" cy="5106228"/>
          </a:xfrm>
          <a:prstGeom prst="rect">
            <a:avLst/>
          </a:prstGeom>
        </p:spPr>
      </p:pic>
    </p:spTree>
    <p:extLst>
      <p:ext uri="{BB962C8B-B14F-4D97-AF65-F5344CB8AC3E}">
        <p14:creationId xmlns:p14="http://schemas.microsoft.com/office/powerpoint/2010/main" val="319902086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UP3 BERAU</a:t>
            </a:r>
          </a:p>
        </p:txBody>
      </p:sp>
      <p:sp>
        <p:nvSpPr>
          <p:cNvPr id="3" name="Text Placeholder 2"/>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813D50A0-EC3C-4961-921D-9016C93E1CB2}"/>
              </a:ext>
            </a:extLst>
          </p:cNvPr>
          <p:cNvPicPr>
            <a:picLocks noChangeAspect="1"/>
          </p:cNvPicPr>
          <p:nvPr/>
        </p:nvPicPr>
        <p:blipFill>
          <a:blip r:embed="rId2"/>
          <a:stretch>
            <a:fillRect/>
          </a:stretch>
        </p:blipFill>
        <p:spPr>
          <a:xfrm>
            <a:off x="473318" y="906621"/>
            <a:ext cx="6480610" cy="2847079"/>
          </a:xfrm>
          <a:prstGeom prst="rect">
            <a:avLst/>
          </a:prstGeom>
        </p:spPr>
      </p:pic>
      <p:pic>
        <p:nvPicPr>
          <p:cNvPr id="5" name="Picture 4">
            <a:extLst>
              <a:ext uri="{FF2B5EF4-FFF2-40B4-BE49-F238E27FC236}">
                <a16:creationId xmlns:a16="http://schemas.microsoft.com/office/drawing/2014/main" id="{28C5FD68-62D7-47E4-988C-1BE0B7FE726B}"/>
              </a:ext>
            </a:extLst>
          </p:cNvPr>
          <p:cNvPicPr>
            <a:picLocks noChangeAspect="1"/>
          </p:cNvPicPr>
          <p:nvPr/>
        </p:nvPicPr>
        <p:blipFill>
          <a:blip r:embed="rId3"/>
          <a:stretch>
            <a:fillRect/>
          </a:stretch>
        </p:blipFill>
        <p:spPr>
          <a:xfrm>
            <a:off x="5615070" y="3792101"/>
            <a:ext cx="6474513" cy="2755631"/>
          </a:xfrm>
          <a:prstGeom prst="rect">
            <a:avLst/>
          </a:prstGeom>
        </p:spPr>
      </p:pic>
    </p:spTree>
    <p:extLst>
      <p:ext uri="{BB962C8B-B14F-4D97-AF65-F5344CB8AC3E}">
        <p14:creationId xmlns:p14="http://schemas.microsoft.com/office/powerpoint/2010/main" val="280955692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REALISASI SUSUT UP3 BERAU</a:t>
            </a:r>
            <a:endParaRPr lang="en-ID" dirty="0"/>
          </a:p>
        </p:txBody>
      </p:sp>
      <p:sp>
        <p:nvSpPr>
          <p:cNvPr id="3" name="Text Placeholder 2"/>
          <p:cNvSpPr>
            <a:spLocks noGrp="1"/>
          </p:cNvSpPr>
          <p:nvPr>
            <p:ph type="body" sz="quarter" idx="12"/>
          </p:nvPr>
        </p:nvSpPr>
        <p:spPr/>
        <p:txBody>
          <a:bodyPr/>
          <a:lstStyle/>
          <a:p>
            <a:endParaRPr lang="en-ID" dirty="0"/>
          </a:p>
        </p:txBody>
      </p:sp>
      <p:graphicFrame>
        <p:nvGraphicFramePr>
          <p:cNvPr id="6" name="Chart 5">
            <a:extLst>
              <a:ext uri="{FF2B5EF4-FFF2-40B4-BE49-F238E27FC236}">
                <a16:creationId xmlns:a16="http://schemas.microsoft.com/office/drawing/2014/main" id="{DE90474E-8680-4904-A08F-8E14776674B2}"/>
              </a:ext>
            </a:extLst>
          </p:cNvPr>
          <p:cNvGraphicFramePr>
            <a:graphicFrameLocks/>
          </p:cNvGraphicFramePr>
          <p:nvPr>
            <p:extLst/>
          </p:nvPr>
        </p:nvGraphicFramePr>
        <p:xfrm>
          <a:off x="247650" y="1117712"/>
          <a:ext cx="6386830" cy="50697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94341FA-2EF2-4861-A610-72C5C431A37A}"/>
              </a:ext>
            </a:extLst>
          </p:cNvPr>
          <p:cNvGraphicFramePr>
            <a:graphicFrameLocks/>
          </p:cNvGraphicFramePr>
          <p:nvPr>
            <p:extLst/>
          </p:nvPr>
        </p:nvGraphicFramePr>
        <p:xfrm>
          <a:off x="6634480" y="1117712"/>
          <a:ext cx="5415280" cy="49884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07420073"/>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90242" y="100286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52</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TREND REALISASI KINERJA KIT UP3 BERAU JUN – </a:t>
            </a:r>
            <a:r>
              <a:rPr lang="en-US" altLang="ko-KR" sz="2000" b="1" dirty="0">
                <a:solidFill>
                  <a:schemeClr val="tx1">
                    <a:lumMod val="65000"/>
                    <a:lumOff val="35000"/>
                  </a:schemeClr>
                </a:solidFill>
                <a:latin typeface="Arial" panose="020B0604020202020204" pitchFamily="34" charset="0"/>
              </a:rPr>
              <a:t>DES</a:t>
            </a:r>
            <a:r>
              <a:rPr lang="en-US" altLang="ko-KR" sz="2000" b="1" dirty="0">
                <a:solidFill>
                  <a:schemeClr val="tx1">
                    <a:lumMod val="65000"/>
                    <a:lumOff val="35000"/>
                  </a:schemeClr>
                </a:solidFill>
                <a:latin typeface="Arial" panose="020B0604020202020204" pitchFamily="34" charset="0"/>
                <a:cs typeface="Arial" panose="020B0604020202020204" pitchFamily="34" charset="0"/>
              </a:rPr>
              <a:t> 2020</a:t>
            </a:r>
            <a:endParaRPr lang="id-ID" sz="2000" b="1" dirty="0">
              <a:solidFill>
                <a:schemeClr val="tx1">
                  <a:lumMod val="65000"/>
                  <a:lumOff val="35000"/>
                </a:schemeClr>
              </a:solidFill>
            </a:endParaRPr>
          </a:p>
        </p:txBody>
      </p:sp>
      <p:graphicFrame>
        <p:nvGraphicFramePr>
          <p:cNvPr id="10" name="Chart 3"/>
          <p:cNvGraphicFramePr/>
          <p:nvPr>
            <p:extLst/>
          </p:nvPr>
        </p:nvGraphicFramePr>
        <p:xfrm>
          <a:off x="5909186" y="1264285"/>
          <a:ext cx="6190345" cy="2366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3"/>
          <p:cNvGraphicFramePr/>
          <p:nvPr>
            <p:extLst/>
          </p:nvPr>
        </p:nvGraphicFramePr>
        <p:xfrm>
          <a:off x="242892" y="3908903"/>
          <a:ext cx="11856640" cy="2258765"/>
        </p:xfrm>
        <a:graphic>
          <a:graphicData uri="http://schemas.openxmlformats.org/drawingml/2006/chart">
            <c:chart xmlns:c="http://schemas.openxmlformats.org/drawingml/2006/chart" xmlns:r="http://schemas.openxmlformats.org/officeDocument/2006/relationships" r:id="rId5"/>
          </a:graphicData>
        </a:graphic>
      </p:graphicFrame>
      <p:sp>
        <p:nvSpPr>
          <p:cNvPr id="13" name="Title 1"/>
          <p:cNvSpPr txBox="1"/>
          <p:nvPr/>
        </p:nvSpPr>
        <p:spPr>
          <a:xfrm>
            <a:off x="3139657" y="1002866"/>
            <a:ext cx="5326602" cy="261419"/>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100" b="1" dirty="0">
                <a:solidFill>
                  <a:schemeClr val="tx1">
                    <a:lumMod val="65000"/>
                    <a:lumOff val="35000"/>
                  </a:schemeClr>
                </a:solidFill>
                <a:latin typeface="Arial" panose="020B0604020202020204" pitchFamily="34" charset="0"/>
                <a:cs typeface="Arial" panose="020B0604020202020204" pitchFamily="34" charset="0"/>
              </a:rPr>
              <a:t> REALISASI PEMAKAIAN BBM HSD B30 JAN - </a:t>
            </a:r>
            <a:r>
              <a:rPr lang="en-US" altLang="ko-KR" sz="1100" b="1" dirty="0">
                <a:solidFill>
                  <a:schemeClr val="tx1">
                    <a:lumMod val="65000"/>
                    <a:lumOff val="35000"/>
                  </a:schemeClr>
                </a:solidFill>
                <a:latin typeface="Arial" panose="020B0604020202020204" pitchFamily="34" charset="0"/>
              </a:rPr>
              <a:t>DES</a:t>
            </a:r>
            <a:r>
              <a:rPr lang="en-US" altLang="ko-KR" sz="1100" b="1" dirty="0">
                <a:solidFill>
                  <a:schemeClr val="tx1">
                    <a:lumMod val="65000"/>
                    <a:lumOff val="35000"/>
                  </a:schemeClr>
                </a:solidFill>
                <a:latin typeface="Arial" panose="020B0604020202020204" pitchFamily="34" charset="0"/>
                <a:cs typeface="Arial" panose="020B0604020202020204" pitchFamily="34" charset="0"/>
              </a:rPr>
              <a:t> 2020</a:t>
            </a:r>
            <a:endParaRPr lang="id-ID" sz="1100" b="1" dirty="0">
              <a:solidFill>
                <a:schemeClr val="tx1">
                  <a:lumMod val="65000"/>
                  <a:lumOff val="35000"/>
                </a:schemeClr>
              </a:solidFill>
            </a:endParaRPr>
          </a:p>
        </p:txBody>
      </p:sp>
      <p:sp>
        <p:nvSpPr>
          <p:cNvPr id="15" name="Rectangle 14"/>
          <p:cNvSpPr/>
          <p:nvPr/>
        </p:nvSpPr>
        <p:spPr>
          <a:xfrm>
            <a:off x="242892" y="1002868"/>
            <a:ext cx="11856640" cy="263188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graphicFrame>
        <p:nvGraphicFramePr>
          <p:cNvPr id="21" name="Chart 3"/>
          <p:cNvGraphicFramePr/>
          <p:nvPr>
            <p:extLst/>
          </p:nvPr>
        </p:nvGraphicFramePr>
        <p:xfrm>
          <a:off x="242892" y="1264285"/>
          <a:ext cx="5666295" cy="2370463"/>
        </p:xfrm>
        <a:graphic>
          <a:graphicData uri="http://schemas.openxmlformats.org/drawingml/2006/chart">
            <c:chart xmlns:c="http://schemas.openxmlformats.org/drawingml/2006/chart" xmlns:r="http://schemas.openxmlformats.org/officeDocument/2006/relationships" r:id="rId6"/>
          </a:graphicData>
        </a:graphic>
      </p:graphicFrame>
      <p:sp>
        <p:nvSpPr>
          <p:cNvPr id="22" name="Rectangle 21"/>
          <p:cNvSpPr/>
          <p:nvPr/>
        </p:nvSpPr>
        <p:spPr>
          <a:xfrm>
            <a:off x="242892" y="3634749"/>
            <a:ext cx="11856640" cy="28980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sp>
        <p:nvSpPr>
          <p:cNvPr id="23" name="Title 1"/>
          <p:cNvSpPr txBox="1"/>
          <p:nvPr/>
        </p:nvSpPr>
        <p:spPr>
          <a:xfrm>
            <a:off x="3139658" y="3634748"/>
            <a:ext cx="5326602" cy="288907"/>
          </a:xfrm>
          <a:prstGeom prst="rect">
            <a:avLst/>
          </a:prstGeom>
          <a:ln w="38100">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100" b="1" dirty="0">
                <a:solidFill>
                  <a:schemeClr val="tx1">
                    <a:lumMod val="65000"/>
                    <a:lumOff val="35000"/>
                  </a:schemeClr>
                </a:solidFill>
                <a:latin typeface="Arial" panose="020B0604020202020204" pitchFamily="34" charset="0"/>
              </a:rPr>
              <a:t>REALISASI KINERJA AKUMULASI sd. </a:t>
            </a:r>
            <a:r>
              <a:rPr lang="en-US" altLang="ko-KR" sz="1100" b="1" dirty="0" err="1">
                <a:solidFill>
                  <a:schemeClr val="tx1">
                    <a:lumMod val="65000"/>
                    <a:lumOff val="35000"/>
                  </a:schemeClr>
                </a:solidFill>
                <a:latin typeface="Arial" panose="020B0604020202020204" pitchFamily="34" charset="0"/>
              </a:rPr>
              <a:t>Desember</a:t>
            </a:r>
            <a:r>
              <a:rPr lang="en-US" altLang="ko-KR" sz="1100" b="1" dirty="0">
                <a:solidFill>
                  <a:schemeClr val="tx1">
                    <a:lumMod val="65000"/>
                    <a:lumOff val="35000"/>
                  </a:schemeClr>
                </a:solidFill>
                <a:latin typeface="Arial" panose="020B0604020202020204" pitchFamily="34" charset="0"/>
              </a:rPr>
              <a:t> 2020</a:t>
            </a:r>
            <a:endParaRPr lang="id-ID" sz="1100" b="1" dirty="0">
              <a:solidFill>
                <a:schemeClr val="tx1">
                  <a:lumMod val="65000"/>
                  <a:lumOff val="35000"/>
                </a:schemeClr>
              </a:solidFill>
              <a:latin typeface="Arial" panose="020B0604020202020204" pitchFamily="34" charset="0"/>
            </a:endParaRPr>
          </a:p>
        </p:txBody>
      </p:sp>
      <p:sp>
        <p:nvSpPr>
          <p:cNvPr id="5" name="Rectangle 4"/>
          <p:cNvSpPr/>
          <p:nvPr/>
        </p:nvSpPr>
        <p:spPr>
          <a:xfrm>
            <a:off x="815852" y="4234071"/>
            <a:ext cx="1895071"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8.00 %</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8" name="Rectangle 7"/>
          <p:cNvSpPr/>
          <p:nvPr/>
        </p:nvSpPr>
        <p:spPr>
          <a:xfrm>
            <a:off x="3624156" y="4235659"/>
            <a:ext cx="1851789"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0.291</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5" name="Rectangle 24"/>
          <p:cNvSpPr/>
          <p:nvPr/>
        </p:nvSpPr>
        <p:spPr>
          <a:xfrm>
            <a:off x="6171212" y="4222864"/>
            <a:ext cx="2911748" cy="246221"/>
          </a:xfrm>
          <a:prstGeom prst="rect">
            <a:avLst/>
          </a:prstGeom>
        </p:spPr>
        <p:txBody>
          <a:bodyPr wrap="square">
            <a:spAutoFit/>
          </a:bodyPr>
          <a:lstStyle/>
          <a:p>
            <a:pPr algn="ctr"/>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KPI : </a:t>
            </a:r>
            <a:r>
              <a:rPr lang="en-US" altLang="ko-KR" sz="1000" b="1" dirty="0">
                <a:solidFill>
                  <a:srgbClr val="FF0000"/>
                </a:solidFill>
                <a:latin typeface="Arial" panose="020B0604020202020204" pitchFamily="34" charset="0"/>
                <a:cs typeface="Arial" panose="020B0604020202020204" pitchFamily="34" charset="0"/>
              </a:rPr>
              <a:t>83.65%</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en-GB" sz="1000" dirty="0"/>
          </a:p>
        </p:txBody>
      </p:sp>
      <p:sp>
        <p:nvSpPr>
          <p:cNvPr id="26" name="Rectangle 25"/>
          <p:cNvSpPr/>
          <p:nvPr/>
        </p:nvSpPr>
        <p:spPr>
          <a:xfrm>
            <a:off x="9375101" y="4234626"/>
            <a:ext cx="1895071" cy="246221"/>
          </a:xfrm>
          <a:prstGeom prst="rect">
            <a:avLst/>
          </a:prstGeom>
        </p:spPr>
        <p:txBody>
          <a:bodyPr wrap="none">
            <a:spAutoFit/>
          </a:bodyPr>
          <a:lstStyle/>
          <a:p>
            <a:r>
              <a:rPr lang="en-US" altLang="ko-KR" sz="1000" b="1" dirty="0">
                <a:solidFill>
                  <a:schemeClr val="tx1">
                    <a:lumMod val="65000"/>
                    <a:lumOff val="35000"/>
                  </a:schemeClr>
                </a:solidFill>
                <a:latin typeface="Arial" panose="020B0604020202020204" pitchFamily="34" charset="0"/>
                <a:cs typeface="Arial" panose="020B0604020202020204" pitchFamily="34" charset="0"/>
              </a:rPr>
              <a:t>Target : </a:t>
            </a:r>
            <a:r>
              <a:rPr lang="en-US" altLang="ko-KR" sz="1000" b="1" dirty="0">
                <a:solidFill>
                  <a:srgbClr val="FF0000"/>
                </a:solidFill>
                <a:latin typeface="Arial" panose="020B0604020202020204" pitchFamily="34" charset="0"/>
                <a:cs typeface="Arial" panose="020B0604020202020204" pitchFamily="34" charset="0"/>
              </a:rPr>
              <a:t>2.30%</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a:t>
            </a:r>
            <a:r>
              <a:rPr lang="en-US" altLang="ko-KR" sz="1000" b="1" dirty="0" err="1">
                <a:solidFill>
                  <a:schemeClr val="tx1">
                    <a:lumMod val="65000"/>
                    <a:lumOff val="35000"/>
                  </a:schemeClr>
                </a:solidFill>
                <a:latin typeface="Arial" panose="020B0604020202020204" pitchFamily="34" charset="0"/>
                <a:cs typeface="Arial" panose="020B0604020202020204" pitchFamily="34" charset="0"/>
              </a:rPr>
              <a:t>Polaritas</a:t>
            </a:r>
            <a:r>
              <a:rPr lang="en-US" altLang="ko-KR" sz="1000" b="1" dirty="0">
                <a:solidFill>
                  <a:schemeClr val="tx1">
                    <a:lumMod val="65000"/>
                    <a:lumOff val="35000"/>
                  </a:schemeClr>
                </a:solidFill>
                <a:latin typeface="Arial" panose="020B0604020202020204" pitchFamily="34" charset="0"/>
                <a:cs typeface="Arial" panose="020B0604020202020204" pitchFamily="34" charset="0"/>
              </a:rPr>
              <a:t> (-) </a:t>
            </a:r>
            <a:endParaRPr lang="id-ID" altLang="en-US" sz="1000" b="1" dirty="0">
              <a:solidFill>
                <a:srgbClr val="FF0000"/>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7"/>
          <a:stretch>
            <a:fillRect/>
          </a:stretch>
        </p:blipFill>
        <p:spPr>
          <a:xfrm>
            <a:off x="5703426" y="4259787"/>
            <a:ext cx="235480" cy="237924"/>
          </a:xfrm>
          <a:prstGeom prst="rect">
            <a:avLst/>
          </a:prstGeom>
        </p:spPr>
      </p:pic>
      <p:pic>
        <p:nvPicPr>
          <p:cNvPr id="7" name="Picture 6"/>
          <p:cNvPicPr>
            <a:picLocks noChangeAspect="1"/>
          </p:cNvPicPr>
          <p:nvPr/>
        </p:nvPicPr>
        <p:blipFill>
          <a:blip r:embed="rId8"/>
          <a:stretch>
            <a:fillRect/>
          </a:stretch>
        </p:blipFill>
        <p:spPr>
          <a:xfrm>
            <a:off x="11369485" y="4266564"/>
            <a:ext cx="229564" cy="222093"/>
          </a:xfrm>
          <a:prstGeom prst="rect">
            <a:avLst/>
          </a:prstGeom>
        </p:spPr>
      </p:pic>
      <p:pic>
        <p:nvPicPr>
          <p:cNvPr id="20" name="Picture 19"/>
          <p:cNvPicPr>
            <a:picLocks noChangeAspect="1"/>
          </p:cNvPicPr>
          <p:nvPr/>
        </p:nvPicPr>
        <p:blipFill>
          <a:blip r:embed="rId7"/>
          <a:stretch>
            <a:fillRect/>
          </a:stretch>
        </p:blipFill>
        <p:spPr>
          <a:xfrm>
            <a:off x="2806381" y="4235659"/>
            <a:ext cx="235480" cy="237924"/>
          </a:xfrm>
          <a:prstGeom prst="rect">
            <a:avLst/>
          </a:prstGeom>
        </p:spPr>
      </p:pic>
      <p:cxnSp>
        <p:nvCxnSpPr>
          <p:cNvPr id="27" name="Straight Connector 26"/>
          <p:cNvCxnSpPr/>
          <p:nvPr/>
        </p:nvCxnSpPr>
        <p:spPr>
          <a:xfrm>
            <a:off x="5940830" y="1264285"/>
            <a:ext cx="0" cy="2366024"/>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stretch>
            <a:fillRect/>
          </a:stretch>
        </p:blipFill>
        <p:spPr>
          <a:xfrm>
            <a:off x="8621729" y="4293225"/>
            <a:ext cx="235480" cy="237924"/>
          </a:xfrm>
          <a:prstGeom prst="rect">
            <a:avLst/>
          </a:prstGeom>
        </p:spPr>
      </p:pic>
    </p:spTree>
    <p:extLst>
      <p:ext uri="{BB962C8B-B14F-4D97-AF65-F5344CB8AC3E}">
        <p14:creationId xmlns:p14="http://schemas.microsoft.com/office/powerpoint/2010/main" val="1430777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print">
            <a:duotone>
              <a:schemeClr val="bg2">
                <a:shade val="45000"/>
                <a:satMod val="135000"/>
              </a:schemeClr>
              <a:prstClr val="white"/>
            </a:duotone>
            <a:lum contrast="30000"/>
            <a:extLst>
              <a:ext uri="{BEBA8EAE-BF5A-486C-A8C5-ECC9F3942E4B}">
                <a14:imgProps xmlns:a14="http://schemas.microsoft.com/office/drawing/2010/main">
                  <a14:imgLayer r:embed="rId3">
                    <a14:imgEffect>
                      <a14:backgroundRemoval t="0" b="98944" l="9975" r="96901"/>
                    </a14:imgEffect>
                    <a14:imgEffect>
                      <a14:brightnessContrast bright="40000" contrast="40000"/>
                    </a14:imgEffect>
                    <a14:imgEffect>
                      <a14:saturation sat="300000"/>
                    </a14:imgEffect>
                    <a14:imgEffect>
                      <a14:sharpenSoften amount="25000"/>
                    </a14:imgEffect>
                  </a14:imgLayer>
                </a14:imgProps>
              </a:ext>
            </a:extLst>
          </a:blip>
          <a:srcRect l="27934" t="2485" r="25412"/>
          <a:stretch>
            <a:fillRect/>
          </a:stretch>
        </p:blipFill>
        <p:spPr>
          <a:xfrm>
            <a:off x="43529" y="950147"/>
            <a:ext cx="4156488" cy="5400083"/>
          </a:xfrm>
          <a:prstGeom prst="rect">
            <a:avLst/>
          </a:prstGeom>
        </p:spPr>
      </p:pic>
      <p:sp>
        <p:nvSpPr>
          <p:cNvPr id="3" name="Slide Number Placeholder 2"/>
          <p:cNvSpPr>
            <a:spLocks noGrp="1"/>
          </p:cNvSpPr>
          <p:nvPr>
            <p:ph type="sldNum" sz="quarter" idx="12"/>
          </p:nvPr>
        </p:nvSpPr>
        <p:spPr>
          <a:xfrm>
            <a:off x="8677622" y="6167668"/>
            <a:ext cx="2743200" cy="365125"/>
          </a:xfrm>
        </p:spPr>
        <p:txBody>
          <a:bodyPr/>
          <a:lstStyle/>
          <a:p>
            <a:fld id="{87DEDD7D-33E7-41EE-86D6-4E46DC6CDBCE}" type="slidenum">
              <a:rPr lang="en-ID" smtClean="0"/>
              <a:t>53</a:t>
            </a:fld>
            <a:endParaRPr lang="en-ID" dirty="0"/>
          </a:p>
        </p:txBody>
      </p:sp>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en-US" altLang="ko-KR" sz="2000" b="1" dirty="0">
                <a:solidFill>
                  <a:schemeClr val="tx1">
                    <a:lumMod val="65000"/>
                    <a:lumOff val="35000"/>
                  </a:schemeClr>
                </a:solidFill>
                <a:latin typeface="Arial" panose="020B0604020202020204" pitchFamily="34" charset="0"/>
                <a:cs typeface="Arial" panose="020B0604020202020204" pitchFamily="34" charset="0"/>
              </a:rPr>
              <a:t>REALISASI KINERJA EAF UP3 BERAU</a:t>
            </a:r>
            <a:endParaRPr lang="id-ID" sz="2000" b="1" dirty="0">
              <a:solidFill>
                <a:schemeClr val="tx1">
                  <a:lumMod val="65000"/>
                  <a:lumOff val="35000"/>
                </a:schemeClr>
              </a:solidFill>
            </a:endParaRPr>
          </a:p>
        </p:txBody>
      </p:sp>
      <p:sp>
        <p:nvSpPr>
          <p:cNvPr id="22" name="Rectangle 21"/>
          <p:cNvSpPr/>
          <p:nvPr/>
        </p:nvSpPr>
        <p:spPr>
          <a:xfrm>
            <a:off x="90242" y="1151677"/>
            <a:ext cx="12009290" cy="28668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n w="38100">
                <a:solidFill>
                  <a:schemeClr val="tx1"/>
                </a:solidFill>
              </a:ln>
            </a:endParaRPr>
          </a:p>
        </p:txBody>
      </p:sp>
      <p:cxnSp>
        <p:nvCxnSpPr>
          <p:cNvPr id="6" name="Straight Connector 5"/>
          <p:cNvCxnSpPr>
            <a:stCxn id="22" idx="0"/>
          </p:cNvCxnSpPr>
          <p:nvPr/>
        </p:nvCxnSpPr>
        <p:spPr>
          <a:xfrm>
            <a:off x="6094887" y="1151677"/>
            <a:ext cx="0" cy="2866800"/>
          </a:xfrm>
          <a:prstGeom prst="line">
            <a:avLst/>
          </a:prstGeom>
          <a:ln w="38100">
            <a:solidFill>
              <a:srgbClr val="41719C"/>
            </a:solidFill>
          </a:ln>
        </p:spPr>
        <p:style>
          <a:lnRef idx="1">
            <a:schemeClr val="accent1"/>
          </a:lnRef>
          <a:fillRef idx="0">
            <a:schemeClr val="accent1"/>
          </a:fillRef>
          <a:effectRef idx="0">
            <a:schemeClr val="accent1"/>
          </a:effectRef>
          <a:fontRef idx="minor">
            <a:schemeClr val="tx1"/>
          </a:fontRef>
        </p:style>
      </p:cxnSp>
      <p:graphicFrame>
        <p:nvGraphicFramePr>
          <p:cNvPr id="29" name="Chart 3"/>
          <p:cNvGraphicFramePr/>
          <p:nvPr>
            <p:extLst/>
          </p:nvPr>
        </p:nvGraphicFramePr>
        <p:xfrm>
          <a:off x="107305" y="1151677"/>
          <a:ext cx="5987582" cy="2866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3"/>
          <p:cNvGraphicFramePr/>
          <p:nvPr>
            <p:extLst/>
          </p:nvPr>
        </p:nvGraphicFramePr>
        <p:xfrm>
          <a:off x="6094887" y="1347019"/>
          <a:ext cx="6004645" cy="2671458"/>
        </p:xfrm>
        <a:graphic>
          <a:graphicData uri="http://schemas.openxmlformats.org/drawingml/2006/chart">
            <c:chart xmlns:c="http://schemas.openxmlformats.org/drawingml/2006/chart" xmlns:r="http://schemas.openxmlformats.org/officeDocument/2006/relationships" r:id="rId5"/>
          </a:graphicData>
        </a:graphic>
      </p:graphicFrame>
      <p:sp>
        <p:nvSpPr>
          <p:cNvPr id="31" name="TextBox 30"/>
          <p:cNvSpPr txBox="1"/>
          <p:nvPr/>
        </p:nvSpPr>
        <p:spPr>
          <a:xfrm>
            <a:off x="90242" y="4018477"/>
            <a:ext cx="11471136" cy="1754326"/>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EAF Semester I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UIW </a:t>
            </a:r>
            <a:r>
              <a:rPr lang="en-US" sz="1400" dirty="0" err="1">
                <a:latin typeface="Arial" panose="020B0604020202020204" pitchFamily="34" charset="0"/>
                <a:ea typeface="Myriad Pro" charset="0"/>
                <a:cs typeface="Arial" panose="020B0604020202020204" pitchFamily="34" charset="0"/>
              </a:rPr>
              <a:t>sebelumnya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adalah</a:t>
            </a:r>
            <a:r>
              <a:rPr lang="en-US" sz="1400" dirty="0">
                <a:latin typeface="Arial" panose="020B0604020202020204" pitchFamily="34" charset="0"/>
                <a:ea typeface="Myriad Pro" charset="0"/>
                <a:cs typeface="Arial" panose="020B0604020202020204" pitchFamily="34" charset="0"/>
              </a:rPr>
              <a:t> 84.41%. </a:t>
            </a:r>
            <a:r>
              <a:rPr lang="en-US" sz="1400" dirty="0" err="1">
                <a:latin typeface="Arial" panose="020B0604020202020204" pitchFamily="34" charset="0"/>
                <a:ea typeface="Myriad Pro" charset="0"/>
                <a:cs typeface="Arial" panose="020B0604020202020204" pitchFamily="34" charset="0"/>
              </a:rPr>
              <a:t>Namun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karena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realisasi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NKO </a:t>
            </a:r>
            <a:r>
              <a:rPr lang="en-US" sz="1400" dirty="0" err="1">
                <a:latin typeface="Arial" panose="020B0604020202020204" pitchFamily="34" charset="0"/>
                <a:ea typeface="Myriad Pro" charset="0"/>
                <a:cs typeface="Arial" panose="020B0604020202020204" pitchFamily="34" charset="0"/>
              </a:rPr>
              <a:t>dari</a:t>
            </a:r>
            <a:r>
              <a:rPr lang="en-US" sz="1400" dirty="0">
                <a:latin typeface="Arial" panose="020B0604020202020204" pitchFamily="34" charset="0"/>
                <a:ea typeface="Myriad Pro" charset="0"/>
                <a:cs typeface="Arial" panose="020B0604020202020204" pitchFamily="34" charset="0"/>
              </a:rPr>
              <a:t> Regional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Semester I UIW </a:t>
            </a:r>
            <a:r>
              <a:rPr lang="en-US" sz="1400" dirty="0" err="1">
                <a:latin typeface="Arial" panose="020B0604020202020204" pitchFamily="34" charset="0"/>
                <a:ea typeface="Myriad Pro" charset="0"/>
                <a:cs typeface="Arial" panose="020B0604020202020204" pitchFamily="34" charset="0"/>
              </a:rPr>
              <a:t>mengalami</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penurunan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sehingga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terdapat</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penyesuaian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nilai</a:t>
            </a:r>
            <a:r>
              <a:rPr lang="en-US" sz="1400" dirty="0">
                <a:latin typeface="Arial" panose="020B0604020202020204" pitchFamily="34" charset="0"/>
                <a:ea typeface="Myriad Pro" charset="0"/>
                <a:cs typeface="Arial" panose="020B0604020202020204" pitchFamily="34" charset="0"/>
              </a:rPr>
              <a:t> semester I </a:t>
            </a:r>
            <a:r>
              <a:rPr lang="en-US" sz="1400" dirty="0" err="1">
                <a:latin typeface="Arial" panose="020B0604020202020204" pitchFamily="34" charset="0"/>
                <a:ea typeface="Myriad Pro" charset="0"/>
                <a:cs typeface="Arial" panose="020B0604020202020204" pitchFamily="34" charset="0"/>
              </a:rPr>
              <a:t>untuk</a:t>
            </a:r>
            <a:r>
              <a:rPr lang="en-US" sz="1400" dirty="0">
                <a:latin typeface="Arial" panose="020B0604020202020204" pitchFamily="34" charset="0"/>
                <a:ea typeface="Myriad Pro" charset="0"/>
                <a:cs typeface="Arial" panose="020B0604020202020204" pitchFamily="34" charset="0"/>
              </a:rPr>
              <a:t> UP3 </a:t>
            </a:r>
            <a:r>
              <a:rPr lang="en-US" sz="1400" dirty="0" err="1">
                <a:latin typeface="Arial" panose="020B0604020202020204" pitchFamily="34" charset="0"/>
                <a:ea typeface="Myriad Pro" charset="0"/>
                <a:cs typeface="Arial" panose="020B0604020202020204" pitchFamily="34" charset="0"/>
              </a:rPr>
              <a:t>Berau</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menjadi</a:t>
            </a:r>
            <a:r>
              <a:rPr lang="en-US" sz="1400" dirty="0">
                <a:latin typeface="Arial" panose="020B0604020202020204" pitchFamily="34" charset="0"/>
                <a:ea typeface="Myriad Pro" charset="0"/>
                <a:cs typeface="Arial" panose="020B0604020202020204" pitchFamily="34" charset="0"/>
              </a:rPr>
              <a:t> 81.71%</a:t>
            </a:r>
          </a:p>
          <a:p>
            <a:pPr marL="342900" indent="-342900">
              <a:lnSpc>
                <a:spcPct val="150000"/>
              </a:lnSpc>
              <a:buFont typeface="+mj-lt"/>
              <a:buAutoNum type="arabicPeriod"/>
            </a:pPr>
            <a:r>
              <a:rPr lang="en-US" sz="1400" dirty="0">
                <a:latin typeface="Arial" panose="020B0604020202020204" pitchFamily="34" charset="0"/>
                <a:ea typeface="Myriad Pro" charset="0"/>
                <a:cs typeface="Arial" panose="020B0604020202020204" pitchFamily="34" charset="0"/>
              </a:rPr>
              <a:t>Proses </a:t>
            </a:r>
            <a:r>
              <a:rPr lang="en-US" sz="1400" dirty="0" err="1">
                <a:latin typeface="Arial" panose="020B0604020202020204" pitchFamily="34" charset="0"/>
                <a:ea typeface="Myriad Pro" charset="0"/>
                <a:cs typeface="Arial" panose="020B0604020202020204" pitchFamily="34" charset="0"/>
              </a:rPr>
              <a:t>penghapusan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a:t>
            </a:r>
            <a:r>
              <a:rPr lang="en-US" sz="1400" dirty="0">
                <a:latin typeface="Arial" panose="020B0604020202020204" pitchFamily="34" charset="0"/>
                <a:ea typeface="Myriad Pro" charset="0"/>
                <a:cs typeface="Arial" panose="020B0604020202020204" pitchFamily="34" charset="0"/>
              </a:rPr>
              <a:t> ATTB UP3 </a:t>
            </a:r>
            <a:r>
              <a:rPr lang="en-US" sz="1400" dirty="0" err="1">
                <a:latin typeface="Arial" panose="020B0604020202020204" pitchFamily="34" charset="0"/>
                <a:ea typeface="Myriad Pro" charset="0"/>
                <a:cs typeface="Arial" panose="020B0604020202020204" pitchFamily="34" charset="0"/>
              </a:rPr>
              <a:t>Berau</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masih</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dalam</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tahap</a:t>
            </a:r>
            <a:r>
              <a:rPr lang="en-US" sz="1400" dirty="0">
                <a:latin typeface="Arial" panose="020B0604020202020204" pitchFamily="34" charset="0"/>
                <a:ea typeface="Myriad Pro" charset="0"/>
                <a:cs typeface="Arial" panose="020B0604020202020204" pitchFamily="34" charset="0"/>
              </a:rPr>
              <a:t> AE3 , </a:t>
            </a:r>
            <a:r>
              <a:rPr lang="en-US" sz="1400" dirty="0" err="1">
                <a:latin typeface="Arial" panose="020B0604020202020204" pitchFamily="34" charset="0"/>
                <a:ea typeface="Myriad Pro" charset="0"/>
                <a:cs typeface="Arial" panose="020B0604020202020204" pitchFamily="34" charset="0"/>
              </a:rPr>
              <a:t>belum</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tahap</a:t>
            </a:r>
            <a:r>
              <a:rPr lang="en-US" sz="1400" dirty="0">
                <a:latin typeface="Arial" panose="020B0604020202020204" pitchFamily="34" charset="0"/>
                <a:ea typeface="Myriad Pro" charset="0"/>
                <a:cs typeface="Arial" panose="020B0604020202020204" pitchFamily="34" charset="0"/>
              </a:rPr>
              <a:t> AE4. </a:t>
            </a:r>
            <a:r>
              <a:rPr lang="en-US" sz="1400" dirty="0" err="1">
                <a:latin typeface="Arial" panose="020B0604020202020204" pitchFamily="34" charset="0"/>
                <a:ea typeface="Myriad Pro" charset="0"/>
                <a:cs typeface="Arial" panose="020B0604020202020204" pitchFamily="34" charset="0"/>
              </a:rPr>
              <a:t>Sehingga</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mesin</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usulan</a:t>
            </a:r>
            <a:r>
              <a:rPr lang="en-US" sz="1400" dirty="0">
                <a:latin typeface="Arial" panose="020B0604020202020204" pitchFamily="34" charset="0"/>
                <a:ea typeface="Myriad Pro" charset="0"/>
                <a:cs typeface="Arial" panose="020B0604020202020204" pitchFamily="34" charset="0"/>
              </a:rPr>
              <a:t> ATTB </a:t>
            </a:r>
            <a:r>
              <a:rPr lang="en-US" sz="1400" dirty="0" err="1">
                <a:latin typeface="Arial" panose="020B0604020202020204" pitchFamily="34" charset="0"/>
                <a:ea typeface="Myriad Pro" charset="0"/>
                <a:cs typeface="Arial" panose="020B0604020202020204" pitchFamily="34" charset="0"/>
              </a:rPr>
              <a:t>masih</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masuk</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dalam</a:t>
            </a:r>
            <a:r>
              <a:rPr lang="en-US" sz="1400" dirty="0">
                <a:latin typeface="Arial" panose="020B0604020202020204" pitchFamily="34" charset="0"/>
                <a:ea typeface="Myriad Pro" charset="0"/>
                <a:cs typeface="Arial" panose="020B0604020202020204" pitchFamily="34" charset="0"/>
              </a:rPr>
              <a:t> </a:t>
            </a:r>
            <a:r>
              <a:rPr lang="en-US" sz="1400" dirty="0" err="1">
                <a:latin typeface="Arial" panose="020B0604020202020204" pitchFamily="34" charset="0"/>
                <a:ea typeface="Myriad Pro" charset="0"/>
                <a:cs typeface="Arial" panose="020B0604020202020204" pitchFamily="34" charset="0"/>
              </a:rPr>
              <a:t>perhitungan</a:t>
            </a:r>
            <a:r>
              <a:rPr lang="en-US" sz="1400" dirty="0">
                <a:latin typeface="Arial" panose="020B0604020202020204" pitchFamily="34" charset="0"/>
                <a:ea typeface="Myriad Pro" charset="0"/>
                <a:cs typeface="Arial" panose="020B0604020202020204" pitchFamily="34" charset="0"/>
              </a:rPr>
              <a:t> EAF</a:t>
            </a:r>
            <a:endParaRPr lang="en-US" sz="1400" b="1" dirty="0">
              <a:latin typeface="Arial" panose="020B0604020202020204" pitchFamily="34" charset="0"/>
              <a:ea typeface="Myriad Pro" charset="0"/>
              <a:cs typeface="Arial" panose="020B0604020202020204" pitchFamily="34" charset="0"/>
            </a:endParaRPr>
          </a:p>
        </p:txBody>
      </p:sp>
      <p:sp>
        <p:nvSpPr>
          <p:cNvPr id="10" name="Title 1"/>
          <p:cNvSpPr txBox="1"/>
          <p:nvPr/>
        </p:nvSpPr>
        <p:spPr>
          <a:xfrm>
            <a:off x="2210264" y="1151677"/>
            <a:ext cx="1839321"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BULANAN</a:t>
            </a:r>
            <a:endParaRPr lang="id-ID" sz="1200" b="1" dirty="0">
              <a:solidFill>
                <a:schemeClr val="tx1">
                  <a:lumMod val="65000"/>
                  <a:lumOff val="35000"/>
                </a:schemeClr>
              </a:solidFill>
              <a:latin typeface="Arial" panose="020B0604020202020204" pitchFamily="34" charset="0"/>
            </a:endParaRPr>
          </a:p>
        </p:txBody>
      </p:sp>
      <p:sp>
        <p:nvSpPr>
          <p:cNvPr id="11" name="Title 1"/>
          <p:cNvSpPr txBox="1"/>
          <p:nvPr/>
        </p:nvSpPr>
        <p:spPr>
          <a:xfrm>
            <a:off x="8439000" y="1151676"/>
            <a:ext cx="2120845" cy="288907"/>
          </a:xfrm>
          <a:prstGeom prst="rect">
            <a:avLst/>
          </a:prstGeom>
          <a:ln w="28575">
            <a:solidFill>
              <a:srgbClr val="41719C"/>
            </a:solidFill>
          </a:ln>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gn="ctr">
              <a:lnSpc>
                <a:spcPct val="100000"/>
              </a:lnSpc>
            </a:pPr>
            <a:r>
              <a:rPr lang="en-US" altLang="ko-KR" sz="1200" b="1" dirty="0">
                <a:solidFill>
                  <a:schemeClr val="tx1">
                    <a:lumMod val="65000"/>
                    <a:lumOff val="35000"/>
                  </a:schemeClr>
                </a:solidFill>
                <a:latin typeface="Arial" panose="020B0604020202020204" pitchFamily="34" charset="0"/>
              </a:rPr>
              <a:t>REALISASI AKUMULASI</a:t>
            </a:r>
            <a:endParaRPr lang="id-ID" sz="1200" b="1" dirty="0">
              <a:solidFill>
                <a:schemeClr val="tx1">
                  <a:lumMod val="65000"/>
                  <a:lumOff val="35000"/>
                </a:schemeClr>
              </a:solidFill>
              <a:latin typeface="Arial" panose="020B0604020202020204" pitchFamily="34" charset="0"/>
            </a:endParaRPr>
          </a:p>
        </p:txBody>
      </p:sp>
    </p:spTree>
    <p:extLst>
      <p:ext uri="{BB962C8B-B14F-4D97-AF65-F5344CB8AC3E}">
        <p14:creationId xmlns:p14="http://schemas.microsoft.com/office/powerpoint/2010/main" val="907172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183328" y="6356350"/>
            <a:ext cx="2179437" cy="365125"/>
          </a:xfrm>
        </p:spPr>
        <p:txBody>
          <a:bodyPr/>
          <a:lstStyle/>
          <a:p>
            <a:fld id="{87DEDD7D-33E7-41EE-86D6-4E46DC6CDBCE}" type="slidenum">
              <a:rPr lang="en-ID" smtClean="0"/>
              <a:t>54</a:t>
            </a:fld>
            <a:endParaRPr lang="en-ID" dirty="0"/>
          </a:p>
        </p:txBody>
      </p:sp>
      <p:sp>
        <p:nvSpPr>
          <p:cNvPr id="8"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BERAU</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Bulanan</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6" name="TextBox 5"/>
          <p:cNvSpPr txBox="1"/>
          <p:nvPr/>
        </p:nvSpPr>
        <p:spPr>
          <a:xfrm>
            <a:off x="5418968" y="1087451"/>
            <a:ext cx="6377797" cy="3785652"/>
          </a:xfrm>
          <a:prstGeom prst="rect">
            <a:avLst/>
          </a:prstGeom>
        </p:spPr>
        <p:txBody>
          <a:bodyPr wrap="square" rtlCol="0">
            <a:spAutoFit/>
          </a:bodyPr>
          <a:lstStyle/>
          <a:p>
            <a:pPr>
              <a:lnSpc>
                <a:spcPct val="150000"/>
              </a:lnSpc>
            </a:pPr>
            <a:r>
              <a:rPr lang="en-US" sz="1600" b="1" u="sng" dirty="0">
                <a:latin typeface="Arial" panose="020B0604020202020204" pitchFamily="34" charset="0"/>
                <a:ea typeface="Myriad Pro" charset="0"/>
                <a:cs typeface="Arial" panose="020B0604020202020204" pitchFamily="34" charset="0"/>
              </a:rPr>
              <a:t>KETERANGAN :</a:t>
            </a:r>
          </a:p>
          <a:p>
            <a:pPr marL="342900" indent="-342900">
              <a:lnSpc>
                <a:spcPct val="150000"/>
              </a:lnSpc>
              <a:buFont typeface="+mj-lt"/>
              <a:buAutoNum type="arabicPeriod"/>
            </a:pPr>
            <a:r>
              <a:rPr lang="en-US" sz="1600" dirty="0">
                <a:latin typeface="Arial" panose="020B0604020202020204" pitchFamily="34" charset="0"/>
                <a:ea typeface="Myriad Pro" charset="0"/>
                <a:cs typeface="Arial" panose="020B0604020202020204" pitchFamily="34" charset="0"/>
              </a:rPr>
              <a:t>10 Unit PLTD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SFC </a:t>
            </a:r>
            <a:r>
              <a:rPr lang="en-US" sz="1600" dirty="0" err="1">
                <a:latin typeface="Arial" panose="020B0604020202020204" pitchFamily="34" charset="0"/>
                <a:ea typeface="Myriad Pro" charset="0"/>
                <a:cs typeface="Arial" panose="020B0604020202020204" pitchFamily="34" charset="0"/>
              </a:rPr>
              <a:t>pada</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r>
              <a:rPr lang="en-US" sz="16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600" dirty="0">
                <a:latin typeface="Arial" panose="020B0604020202020204" pitchFamily="34" charset="0"/>
                <a:ea typeface="Myriad Pro" charset="0"/>
                <a:cs typeface="Arial" panose="020B0604020202020204" pitchFamily="34" charset="0"/>
              </a:rPr>
              <a:t>7 Unit PLTD </a:t>
            </a:r>
            <a:r>
              <a:rPr lang="en-US" sz="1600" dirty="0" err="1">
                <a:latin typeface="Arial" panose="020B0604020202020204" pitchFamily="34" charset="0"/>
                <a:ea typeface="Myriad Pro" charset="0"/>
                <a:cs typeface="Arial" panose="020B0604020202020204" pitchFamily="34" charset="0"/>
              </a:rPr>
              <a:t>tidak</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perubahan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nilai</a:t>
            </a:r>
            <a:r>
              <a:rPr lang="en-US" sz="1600" dirty="0">
                <a:latin typeface="Arial" panose="020B0604020202020204" pitchFamily="34" charset="0"/>
                <a:ea typeface="Myriad Pro" charset="0"/>
                <a:cs typeface="Arial" panose="020B0604020202020204" pitchFamily="34" charset="0"/>
              </a:rPr>
              <a:t> SFC.</a:t>
            </a:r>
          </a:p>
          <a:p>
            <a:pPr marL="342900" indent="-342900">
              <a:lnSpc>
                <a:spcPct val="150000"/>
              </a:lnSpc>
              <a:buFont typeface="+mj-lt"/>
              <a:buAutoNum type="arabicPeriod"/>
            </a:pPr>
            <a:r>
              <a:rPr lang="en-US" sz="1600" dirty="0">
                <a:latin typeface="Arial" panose="020B0604020202020204" pitchFamily="34" charset="0"/>
                <a:ea typeface="Myriad Pro" charset="0"/>
                <a:cs typeface="Arial" panose="020B0604020202020204" pitchFamily="34" charset="0"/>
              </a:rPr>
              <a:t>2 Unit PLTD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solidFill>
                  <a:srgbClr val="FF0000"/>
                </a:solidFill>
                <a:latin typeface="Arial" panose="020B0604020202020204" pitchFamily="34" charset="0"/>
                <a:ea typeface="Myriad Pro" charset="0"/>
                <a:cs typeface="Arial" panose="020B0604020202020204" pitchFamily="34" charset="0"/>
              </a:rPr>
              <a:t>peningkatan</a:t>
            </a:r>
            <a:r>
              <a:rPr lang="en-US" sz="1600" dirty="0">
                <a:latin typeface="Arial" panose="020B0604020202020204" pitchFamily="34" charset="0"/>
                <a:ea typeface="Myriad Pro" charset="0"/>
                <a:cs typeface="Arial" panose="020B0604020202020204" pitchFamily="34" charset="0"/>
              </a:rPr>
              <a:t> SFC di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r>
              <a:rPr lang="en-US" sz="1600" dirty="0">
                <a:latin typeface="Arial" panose="020B0604020202020204" pitchFamily="34" charset="0"/>
                <a:ea typeface="Myriad Pro" charset="0"/>
                <a:cs typeface="Arial" panose="020B0604020202020204" pitchFamily="34" charset="0"/>
              </a:rPr>
              <a:t>.</a:t>
            </a:r>
          </a:p>
          <a:p>
            <a:pPr marL="342900" indent="-342900">
              <a:lnSpc>
                <a:spcPct val="150000"/>
              </a:lnSpc>
              <a:buFont typeface="+mj-lt"/>
              <a:buAutoNum type="arabicPeriod"/>
            </a:pPr>
            <a:r>
              <a:rPr lang="en-US" sz="1600" b="1" dirty="0">
                <a:latin typeface="Arial" panose="020B0604020202020204" pitchFamily="34" charset="0"/>
                <a:ea typeface="Myriad Pro" charset="0"/>
                <a:cs typeface="Arial" panose="020B0604020202020204" pitchFamily="34" charset="0"/>
              </a:rPr>
              <a:t>PLTD Tanah </a:t>
            </a:r>
            <a:r>
              <a:rPr lang="en-US" sz="1600" b="1" dirty="0" err="1">
                <a:latin typeface="Arial" panose="020B0604020202020204" pitchFamily="34" charset="0"/>
                <a:ea typeface="Myriad Pro" charset="0"/>
                <a:cs typeface="Arial" panose="020B0604020202020204" pitchFamily="34" charset="0"/>
              </a:rPr>
              <a:t>Merah</a:t>
            </a:r>
            <a:r>
              <a:rPr lang="en-US" sz="1600" b="1"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100% , </a:t>
            </a:r>
            <a:r>
              <a:rPr lang="en-US" sz="1600" dirty="0" err="1">
                <a:latin typeface="Arial" panose="020B0604020202020204" pitchFamily="34" charset="0"/>
                <a:ea typeface="Myriad Pro" charset="0"/>
                <a:cs typeface="Arial" panose="020B0604020202020204" pitchFamily="34" charset="0"/>
              </a:rPr>
              <a:t>dikarenakan</a:t>
            </a:r>
            <a:r>
              <a:rPr lang="en-US" sz="1600" dirty="0">
                <a:latin typeface="Arial" panose="020B0604020202020204" pitchFamily="34" charset="0"/>
                <a:ea typeface="Myriad Pro" charset="0"/>
                <a:cs typeface="Arial" panose="020B0604020202020204" pitchFamily="34" charset="0"/>
              </a:rPr>
              <a:t> PLTMG </a:t>
            </a:r>
            <a:r>
              <a:rPr lang="en-US" sz="1600" dirty="0" err="1">
                <a:latin typeface="Arial" panose="020B0604020202020204" pitchFamily="34" charset="0"/>
                <a:ea typeface="Myriad Pro" charset="0"/>
                <a:cs typeface="Arial" panose="020B0604020202020204" pitchFamily="34" charset="0"/>
              </a:rPr>
              <a:t>Taneko</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beroperasi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secara</a:t>
            </a:r>
            <a:r>
              <a:rPr lang="en-US" sz="1600" dirty="0">
                <a:latin typeface="Arial" panose="020B0604020202020204" pitchFamily="34" charset="0"/>
                <a:ea typeface="Myriad Pro" charset="0"/>
                <a:cs typeface="Arial" panose="020B0604020202020204" pitchFamily="34" charset="0"/>
              </a:rPr>
              <a:t> optimal di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Desember</a:t>
            </a:r>
            <a:r>
              <a:rPr lang="en-US" sz="1600" dirty="0">
                <a:latin typeface="Arial" panose="020B0604020202020204" pitchFamily="34" charset="0"/>
                <a:ea typeface="Myriad Pro" charset="0"/>
                <a:cs typeface="Arial" panose="020B0604020202020204" pitchFamily="34" charset="0"/>
              </a:rPr>
              <a:t>.</a:t>
            </a:r>
            <a:endParaRPr lang="en-US" sz="1600" u="sng"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600" b="1" dirty="0">
                <a:latin typeface="Arial" panose="020B0604020202020204" pitchFamily="34" charset="0"/>
                <a:ea typeface="Myriad Pro" charset="0"/>
                <a:cs typeface="Arial" panose="020B0604020202020204" pitchFamily="34" charset="0"/>
              </a:rPr>
              <a:t>PLTD Long </a:t>
            </a:r>
            <a:r>
              <a:rPr lang="en-US" sz="1600" b="1" dirty="0" err="1">
                <a:latin typeface="Arial" panose="020B0604020202020204" pitchFamily="34" charset="0"/>
                <a:ea typeface="Myriad Pro" charset="0"/>
                <a:cs typeface="Arial" panose="020B0604020202020204" pitchFamily="34" charset="0"/>
              </a:rPr>
              <a:t>Layu</a:t>
            </a:r>
            <a:r>
              <a:rPr lang="en-US" sz="1600" b="1"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penurunan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signifikan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setelah</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pada</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bulan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Oktober</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kenaikan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akibat</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gangguan</a:t>
            </a:r>
            <a:r>
              <a:rPr lang="en-US" sz="1600" dirty="0">
                <a:latin typeface="Arial" panose="020B0604020202020204" pitchFamily="34" charset="0"/>
                <a:ea typeface="Myriad Pro" charset="0"/>
                <a:cs typeface="Arial" panose="020B0604020202020204" pitchFamily="34" charset="0"/>
              </a:rPr>
              <a:t> kWh Meter.</a:t>
            </a:r>
            <a:endParaRPr lang="en-US" sz="1600" b="1" dirty="0">
              <a:latin typeface="Arial" panose="020B0604020202020204" pitchFamily="34" charset="0"/>
              <a:ea typeface="Myriad Pro" charset="0"/>
              <a:cs typeface="Arial" panose="020B0604020202020204" pitchFamily="34" charset="0"/>
            </a:endParaRPr>
          </a:p>
          <a:p>
            <a:pPr marL="342900" indent="-342900">
              <a:lnSpc>
                <a:spcPct val="150000"/>
              </a:lnSpc>
              <a:buFont typeface="+mj-lt"/>
              <a:buAutoNum type="arabicPeriod"/>
            </a:pPr>
            <a:r>
              <a:rPr lang="en-US" sz="1600" dirty="0" err="1">
                <a:latin typeface="Arial" panose="020B0604020202020204" pitchFamily="34" charset="0"/>
                <a:ea typeface="Myriad Pro" charset="0"/>
                <a:cs typeface="Arial" panose="020B0604020202020204" pitchFamily="34" charset="0"/>
              </a:rPr>
              <a:t>Secara</a:t>
            </a:r>
            <a:r>
              <a:rPr lang="en-US" sz="1600" dirty="0">
                <a:latin typeface="Arial" panose="020B0604020202020204" pitchFamily="34" charset="0"/>
                <a:ea typeface="Myriad Pro" charset="0"/>
                <a:cs typeface="Arial" panose="020B0604020202020204" pitchFamily="34" charset="0"/>
              </a:rPr>
              <a:t> total UP3 </a:t>
            </a:r>
            <a:r>
              <a:rPr lang="en-US" sz="1600" dirty="0" err="1">
                <a:latin typeface="Arial" panose="020B0604020202020204" pitchFamily="34" charset="0"/>
                <a:ea typeface="Myriad Pro" charset="0"/>
                <a:cs typeface="Arial" panose="020B0604020202020204" pitchFamily="34" charset="0"/>
              </a:rPr>
              <a:t>Berau</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mengalami</a:t>
            </a:r>
            <a:r>
              <a:rPr lang="en-US" sz="1600" dirty="0">
                <a:latin typeface="Arial" panose="020B0604020202020204" pitchFamily="34" charset="0"/>
                <a:ea typeface="Myriad Pro" charset="0"/>
                <a:cs typeface="Arial" panose="020B0604020202020204" pitchFamily="34" charset="0"/>
              </a:rPr>
              <a:t> </a:t>
            </a:r>
            <a:r>
              <a:rPr lang="en-US" sz="1600" dirty="0" err="1">
                <a:solidFill>
                  <a:srgbClr val="FF0000"/>
                </a:solidFill>
                <a:latin typeface="Arial" panose="020B0604020202020204" pitchFamily="34" charset="0"/>
                <a:ea typeface="Myriad Pro" charset="0"/>
                <a:cs typeface="Arial" panose="020B0604020202020204" pitchFamily="34" charset="0"/>
              </a:rPr>
              <a:t>kenaikan</a:t>
            </a:r>
            <a:r>
              <a:rPr lang="en-US" sz="1600" dirty="0">
                <a:latin typeface="Arial" panose="020B0604020202020204" pitchFamily="34" charset="0"/>
                <a:ea typeface="Myriad Pro" charset="0"/>
                <a:cs typeface="Arial" panose="020B0604020202020204" pitchFamily="34" charset="0"/>
              </a:rPr>
              <a:t> SFC </a:t>
            </a:r>
            <a:r>
              <a:rPr lang="en-US" sz="1600" dirty="0" err="1">
                <a:latin typeface="Arial" panose="020B0604020202020204" pitchFamily="34" charset="0"/>
                <a:ea typeface="Myriad Pro" charset="0"/>
                <a:cs typeface="Arial" panose="020B0604020202020204" pitchFamily="34" charset="0"/>
              </a:rPr>
              <a:t>namun</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tidak</a:t>
            </a:r>
            <a:r>
              <a:rPr lang="en-US" sz="1600" dirty="0">
                <a:latin typeface="Arial" panose="020B0604020202020204" pitchFamily="34" charset="0"/>
                <a:ea typeface="Myriad Pro" charset="0"/>
                <a:cs typeface="Arial" panose="020B0604020202020204" pitchFamily="34" charset="0"/>
              </a:rPr>
              <a:t> </a:t>
            </a:r>
            <a:r>
              <a:rPr lang="en-US" sz="1600" dirty="0" err="1">
                <a:latin typeface="Arial" panose="020B0604020202020204" pitchFamily="34" charset="0"/>
                <a:ea typeface="Myriad Pro" charset="0"/>
                <a:cs typeface="Arial" panose="020B0604020202020204" pitchFamily="34" charset="0"/>
              </a:rPr>
              <a:t>signifikan</a:t>
            </a:r>
            <a:r>
              <a:rPr lang="en-US" sz="1600" dirty="0">
                <a:latin typeface="Arial" panose="020B0604020202020204" pitchFamily="34" charset="0"/>
                <a:ea typeface="Myriad Pro" charset="0"/>
                <a:cs typeface="Arial" panose="020B0604020202020204" pitchFamily="34" charset="0"/>
              </a:rPr>
              <a:t>.</a:t>
            </a:r>
          </a:p>
        </p:txBody>
      </p:sp>
      <p:graphicFrame>
        <p:nvGraphicFramePr>
          <p:cNvPr id="4" name="Table 3"/>
          <p:cNvGraphicFramePr>
            <a:graphicFrameLocks noGrp="1"/>
          </p:cNvGraphicFramePr>
          <p:nvPr>
            <p:extLst/>
          </p:nvPr>
        </p:nvGraphicFramePr>
        <p:xfrm>
          <a:off x="781048" y="1087451"/>
          <a:ext cx="4351391" cy="4836618"/>
        </p:xfrm>
        <a:graphic>
          <a:graphicData uri="http://schemas.openxmlformats.org/drawingml/2006/table">
            <a:tbl>
              <a:tblPr/>
              <a:tblGrid>
                <a:gridCol w="413996">
                  <a:extLst>
                    <a:ext uri="{9D8B030D-6E8A-4147-A177-3AD203B41FA5}">
                      <a16:colId xmlns:a16="http://schemas.microsoft.com/office/drawing/2014/main" val="20000"/>
                    </a:ext>
                  </a:extLst>
                </a:gridCol>
                <a:gridCol w="1406507">
                  <a:extLst>
                    <a:ext uri="{9D8B030D-6E8A-4147-A177-3AD203B41FA5}">
                      <a16:colId xmlns:a16="http://schemas.microsoft.com/office/drawing/2014/main" val="20001"/>
                    </a:ext>
                  </a:extLst>
                </a:gridCol>
                <a:gridCol w="810243">
                  <a:extLst>
                    <a:ext uri="{9D8B030D-6E8A-4147-A177-3AD203B41FA5}">
                      <a16:colId xmlns:a16="http://schemas.microsoft.com/office/drawing/2014/main" val="20002"/>
                    </a:ext>
                  </a:extLst>
                </a:gridCol>
                <a:gridCol w="605767">
                  <a:extLst>
                    <a:ext uri="{9D8B030D-6E8A-4147-A177-3AD203B41FA5}">
                      <a16:colId xmlns:a16="http://schemas.microsoft.com/office/drawing/2014/main" val="20003"/>
                    </a:ext>
                  </a:extLst>
                </a:gridCol>
                <a:gridCol w="209076">
                  <a:extLst>
                    <a:ext uri="{9D8B030D-6E8A-4147-A177-3AD203B41FA5}">
                      <a16:colId xmlns:a16="http://schemas.microsoft.com/office/drawing/2014/main" val="20004"/>
                    </a:ext>
                  </a:extLst>
                </a:gridCol>
                <a:gridCol w="905802">
                  <a:extLst>
                    <a:ext uri="{9D8B030D-6E8A-4147-A177-3AD203B41FA5}">
                      <a16:colId xmlns:a16="http://schemas.microsoft.com/office/drawing/2014/main" val="20005"/>
                    </a:ext>
                  </a:extLst>
                </a:gridCol>
              </a:tblGrid>
              <a:tr h="205724">
                <a:tc rowSpan="2">
                  <a:txBody>
                    <a:bodyPr/>
                    <a:lstStyle/>
                    <a:p>
                      <a:pPr algn="ctr" fontAlgn="ctr"/>
                      <a:r>
                        <a:rPr lang="en-US" sz="1200" b="1" i="0" u="none" strike="noStrike" dirty="0">
                          <a:solidFill>
                            <a:srgbClr val="000000"/>
                          </a:solidFill>
                          <a:effectLst/>
                          <a:latin typeface="Calibri" panose="020F0502020204030204" pitchFamily="34" charset="0"/>
                        </a:rPr>
                        <a:t>No</a:t>
                      </a:r>
                    </a:p>
                  </a:txBody>
                  <a:tcPr marL="9028" marR="9028" marT="9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rowSpan="2">
                  <a:txBody>
                    <a:bodyPr/>
                    <a:lstStyle/>
                    <a:p>
                      <a:pPr algn="ctr" fontAlgn="ctr"/>
                      <a:r>
                        <a:rPr lang="en-US" sz="1200" b="1" i="0" u="none" strike="noStrike" dirty="0">
                          <a:solidFill>
                            <a:srgbClr val="000000"/>
                          </a:solidFill>
                          <a:effectLst/>
                          <a:latin typeface="Calibri" panose="020F0502020204030204" pitchFamily="34" charset="0"/>
                        </a:rPr>
                        <a:t>Unit</a:t>
                      </a:r>
                    </a:p>
                  </a:txBody>
                  <a:tcPr marL="9028" marR="9028" marT="9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3">
                  <a:txBody>
                    <a:bodyPr/>
                    <a:lstStyle/>
                    <a:p>
                      <a:pPr algn="ctr" fontAlgn="b"/>
                      <a:r>
                        <a:rPr lang="en-US" sz="1200" b="1" i="0" u="none" strike="noStrike">
                          <a:solidFill>
                            <a:srgbClr val="000000"/>
                          </a:solidFill>
                          <a:effectLst/>
                          <a:latin typeface="Calibri" panose="020F0502020204030204" pitchFamily="34" charset="0"/>
                        </a:rPr>
                        <a:t>SFC Bulan</a:t>
                      </a:r>
                    </a:p>
                  </a:txBody>
                  <a:tcPr marL="9028" marR="9028" marT="902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en-US"/>
                    </a:p>
                  </a:txBody>
                  <a:tcPr/>
                </a:tc>
                <a:tc hMerge="1">
                  <a:txBody>
                    <a:bodyPr/>
                    <a:lstStyle/>
                    <a:p>
                      <a:endParaRPr lang="en-US"/>
                    </a:p>
                  </a:txBody>
                  <a:tcPr/>
                </a:tc>
                <a:tc rowSpan="2">
                  <a:txBody>
                    <a:bodyPr/>
                    <a:lstStyle/>
                    <a:p>
                      <a:pPr algn="ctr" fontAlgn="ctr"/>
                      <a:r>
                        <a:rPr lang="en-US" sz="1200" b="1" i="0" u="none" strike="noStrike">
                          <a:solidFill>
                            <a:srgbClr val="000000"/>
                          </a:solidFill>
                          <a:effectLst/>
                          <a:latin typeface="Calibri" panose="020F0502020204030204" pitchFamily="34" charset="0"/>
                        </a:rPr>
                        <a:t>Kenaikan / Penurunan (%)</a:t>
                      </a:r>
                    </a:p>
                  </a:txBody>
                  <a:tcPr marL="9028" marR="9028" marT="9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extLst>
                  <a:ext uri="{0D108BD9-81ED-4DB2-BD59-A6C34878D82A}">
                    <a16:rowId xmlns:a16="http://schemas.microsoft.com/office/drawing/2014/main" val="10000"/>
                  </a:ext>
                </a:extLst>
              </a:tr>
              <a:tr h="506128">
                <a:tc vMerge="1">
                  <a:txBody>
                    <a:bodyPr/>
                    <a:lstStyle/>
                    <a:p>
                      <a:endParaRPr lang="en-US"/>
                    </a:p>
                  </a:txBody>
                  <a:tcPr/>
                </a:tc>
                <a:tc v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November</a:t>
                      </a:r>
                    </a:p>
                  </a:txBody>
                  <a:tcPr marL="9028" marR="9028" marT="9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gridSpan="2">
                  <a:txBody>
                    <a:bodyPr/>
                    <a:lstStyle/>
                    <a:p>
                      <a:pPr algn="ctr" fontAlgn="ctr"/>
                      <a:r>
                        <a:rPr lang="en-US" sz="1200" b="1" i="0" u="none" strike="noStrike" dirty="0" err="1">
                          <a:solidFill>
                            <a:srgbClr val="000000"/>
                          </a:solidFill>
                          <a:effectLst/>
                          <a:latin typeface="Calibri" panose="020F0502020204030204" pitchFamily="34" charset="0"/>
                        </a:rPr>
                        <a:t>Desember</a:t>
                      </a:r>
                      <a:endParaRPr lang="en-US" sz="1200" b="1" i="0" u="none" strike="noStrike" dirty="0">
                        <a:solidFill>
                          <a:srgbClr val="000000"/>
                        </a:solidFill>
                        <a:effectLst/>
                        <a:latin typeface="Calibri" panose="020F0502020204030204" pitchFamily="34" charset="0"/>
                      </a:endParaRPr>
                    </a:p>
                  </a:txBody>
                  <a:tcPr marL="9028" marR="9028" marT="902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BF8F"/>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205724">
                <a:tc>
                  <a:txBody>
                    <a:bodyPr/>
                    <a:lstStyle/>
                    <a:p>
                      <a:pPr algn="ctr" fontAlgn="ctr"/>
                      <a:r>
                        <a:rPr lang="en-US" sz="1200" b="0" i="0" u="none" strike="noStrike" dirty="0">
                          <a:solidFill>
                            <a:srgbClr val="000000"/>
                          </a:solidFill>
                          <a:effectLst/>
                          <a:latin typeface="Calibri" panose="020F0502020204030204" pitchFamily="34" charset="0"/>
                        </a:rPr>
                        <a:t>1</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PLTD MARATUA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0.563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0.498</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11.55%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05724">
                <a:tc>
                  <a:txBody>
                    <a:bodyPr/>
                    <a:lstStyle/>
                    <a:p>
                      <a:pPr algn="ctr" fontAlgn="ctr"/>
                      <a:r>
                        <a:rPr lang="en-US" sz="1200" b="0" i="0" u="none" strike="noStrike" dirty="0">
                          <a:solidFill>
                            <a:srgbClr val="000000"/>
                          </a:solidFill>
                          <a:effectLst/>
                          <a:latin typeface="Calibri" panose="020F0502020204030204" pitchFamily="34" charset="0"/>
                        </a:rPr>
                        <a:t>2</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PESO</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0.368</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8.68%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05724">
                <a:tc>
                  <a:txBody>
                    <a:bodyPr/>
                    <a:lstStyle/>
                    <a:p>
                      <a:pPr algn="ctr" fontAlgn="ctr"/>
                      <a:r>
                        <a:rPr lang="en-US" sz="1200" b="0" i="0" u="none" strike="noStrike" dirty="0">
                          <a:solidFill>
                            <a:srgbClr val="000000"/>
                          </a:solidFill>
                          <a:effectLst/>
                          <a:latin typeface="Calibri" panose="020F0502020204030204" pitchFamily="34" charset="0"/>
                        </a:rPr>
                        <a:t>3</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MERASA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0.376</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4.08%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05724">
                <a:tc>
                  <a:txBody>
                    <a:bodyPr/>
                    <a:lstStyle/>
                    <a:p>
                      <a:pPr algn="ctr" fontAlgn="ctr"/>
                      <a:r>
                        <a:rPr lang="en-US" sz="1200" b="0" i="0" u="none" strike="noStrike" dirty="0">
                          <a:solidFill>
                            <a:srgbClr val="000000"/>
                          </a:solidFill>
                          <a:effectLst/>
                          <a:latin typeface="Calibri" panose="020F0502020204030204" pitchFamily="34" charset="0"/>
                        </a:rPr>
                        <a:t>4</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SEI MENGGARIS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0.327</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3.82%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05724">
                <a:tc>
                  <a:txBody>
                    <a:bodyPr/>
                    <a:lstStyle/>
                    <a:p>
                      <a:pPr algn="ctr" fontAlgn="ctr"/>
                      <a:r>
                        <a:rPr lang="en-US" sz="1200" b="0" i="0" u="none" strike="noStrike" dirty="0">
                          <a:solidFill>
                            <a:srgbClr val="000000"/>
                          </a:solidFill>
                          <a:effectLst/>
                          <a:latin typeface="Calibri" panose="020F0502020204030204" pitchFamily="34" charset="0"/>
                        </a:rPr>
                        <a:t>5</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BATU PUTIH</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0.325</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3.56%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05724">
                <a:tc>
                  <a:txBody>
                    <a:bodyPr/>
                    <a:lstStyle/>
                    <a:p>
                      <a:pPr algn="ctr" fontAlgn="ctr"/>
                      <a:r>
                        <a:rPr lang="en-US" sz="1200" b="0" i="0" u="none" strike="noStrike" dirty="0">
                          <a:solidFill>
                            <a:srgbClr val="000000"/>
                          </a:solidFill>
                          <a:effectLst/>
                          <a:latin typeface="Calibri" panose="020F0502020204030204" pitchFamily="34" charset="0"/>
                        </a:rPr>
                        <a:t>6</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P. DERAWAN</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0.327</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05724">
                <a:tc>
                  <a:txBody>
                    <a:bodyPr/>
                    <a:lstStyle/>
                    <a:p>
                      <a:pPr algn="ctr" fontAlgn="ctr"/>
                      <a:r>
                        <a:rPr lang="en-US" sz="1200" b="0" i="0" u="none" strike="noStrike" dirty="0">
                          <a:solidFill>
                            <a:srgbClr val="000000"/>
                          </a:solidFill>
                          <a:effectLst/>
                          <a:latin typeface="Calibri" panose="020F0502020204030204" pitchFamily="34" charset="0"/>
                        </a:rPr>
                        <a:t>7</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GUNUNG SARI </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0.312</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205724">
                <a:tc>
                  <a:txBody>
                    <a:bodyPr/>
                    <a:lstStyle/>
                    <a:p>
                      <a:pPr algn="ctr" fontAlgn="ctr"/>
                      <a:r>
                        <a:rPr lang="en-US" sz="1200" b="0" i="0" u="none" strike="noStrike" dirty="0">
                          <a:solidFill>
                            <a:srgbClr val="000000"/>
                          </a:solidFill>
                          <a:effectLst/>
                          <a:latin typeface="Calibri" panose="020F0502020204030204" pitchFamily="34" charset="0"/>
                        </a:rPr>
                        <a:t>8</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MARA</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               -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               -   </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05724">
                <a:tc>
                  <a:txBody>
                    <a:bodyPr/>
                    <a:lstStyle/>
                    <a:p>
                      <a:pPr algn="ctr" fontAlgn="ctr"/>
                      <a:r>
                        <a:rPr lang="en-US" sz="1200" b="0" i="0" u="none" strike="noStrike" dirty="0">
                          <a:solidFill>
                            <a:srgbClr val="000000"/>
                          </a:solidFill>
                          <a:effectLst/>
                          <a:latin typeface="Calibri" panose="020F0502020204030204" pitchFamily="34" charset="0"/>
                        </a:rPr>
                        <a:t>9</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BELUAH</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               -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               -   </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205724">
                <a:tc>
                  <a:txBody>
                    <a:bodyPr/>
                    <a:lstStyle/>
                    <a:p>
                      <a:pPr algn="ctr" fontAlgn="ctr"/>
                      <a:r>
                        <a:rPr lang="en-US" sz="1200" b="0" i="0" u="none" strike="noStrike" dirty="0">
                          <a:solidFill>
                            <a:srgbClr val="000000"/>
                          </a:solidFill>
                          <a:effectLst/>
                          <a:latin typeface="Calibri" panose="020F0502020204030204" pitchFamily="34" charset="0"/>
                        </a:rPr>
                        <a:t>10</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PLTD LONG LAYU</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0.600</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1"/>
                  </a:ext>
                </a:extLst>
              </a:tr>
              <a:tr h="205724">
                <a:tc>
                  <a:txBody>
                    <a:bodyPr/>
                    <a:lstStyle/>
                    <a:p>
                      <a:pPr algn="ctr" fontAlgn="ctr"/>
                      <a:r>
                        <a:rPr lang="en-US" sz="1200" b="0" i="0" u="none" strike="noStrike" dirty="0">
                          <a:solidFill>
                            <a:srgbClr val="000000"/>
                          </a:solidFill>
                          <a:effectLst/>
                          <a:latin typeface="Calibri" panose="020F0502020204030204" pitchFamily="34" charset="0"/>
                        </a:rPr>
                        <a:t>11</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LUMBIS OGONG</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0.406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0.407</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-0.25%</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2"/>
                  </a:ext>
                </a:extLst>
              </a:tr>
              <a:tr h="205724">
                <a:tc>
                  <a:txBody>
                    <a:bodyPr/>
                    <a:lstStyle/>
                    <a:p>
                      <a:pPr algn="ctr" fontAlgn="ctr"/>
                      <a:r>
                        <a:rPr lang="en-US" sz="1200" b="0" i="0" u="none" strike="noStrike" dirty="0">
                          <a:solidFill>
                            <a:srgbClr val="000000"/>
                          </a:solidFill>
                          <a:effectLst/>
                          <a:latin typeface="Calibri" panose="020F0502020204030204" pitchFamily="34" charset="0"/>
                        </a:rPr>
                        <a:t>12</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SEKATAK BUJI</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0.292</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3"/>
                  </a:ext>
                </a:extLst>
              </a:tr>
              <a:tr h="205724">
                <a:tc>
                  <a:txBody>
                    <a:bodyPr/>
                    <a:lstStyle/>
                    <a:p>
                      <a:pPr algn="ctr" fontAlgn="ctr"/>
                      <a:r>
                        <a:rPr lang="en-US" sz="1200" b="0" i="0" u="none" strike="noStrike" dirty="0">
                          <a:solidFill>
                            <a:srgbClr val="000000"/>
                          </a:solidFill>
                          <a:effectLst/>
                          <a:latin typeface="Calibri" panose="020F0502020204030204" pitchFamily="34" charset="0"/>
                        </a:rPr>
                        <a:t>13</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KAYAN HULU</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0.460</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-0.66%</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4"/>
                  </a:ext>
                </a:extLst>
              </a:tr>
              <a:tr h="205724">
                <a:tc>
                  <a:txBody>
                    <a:bodyPr/>
                    <a:lstStyle/>
                    <a:p>
                      <a:pPr algn="ctr" fontAlgn="ctr"/>
                      <a:r>
                        <a:rPr lang="en-US" sz="1200" b="0" i="0" u="none" strike="noStrike" dirty="0">
                          <a:solidFill>
                            <a:srgbClr val="000000"/>
                          </a:solidFill>
                          <a:effectLst/>
                          <a:latin typeface="Calibri" panose="020F0502020204030204" pitchFamily="34" charset="0"/>
                        </a:rPr>
                        <a:t>14</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TANJUNG BATU</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0.268</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-1.52%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5"/>
                  </a:ext>
                </a:extLst>
              </a:tr>
              <a:tr h="205724">
                <a:tc>
                  <a:txBody>
                    <a:bodyPr/>
                    <a:lstStyle/>
                    <a:p>
                      <a:pPr algn="ctr" fontAlgn="ctr"/>
                      <a:r>
                        <a:rPr lang="en-US" sz="1200" b="0" i="0" u="none" strike="noStrike" dirty="0">
                          <a:solidFill>
                            <a:srgbClr val="000000"/>
                          </a:solidFill>
                          <a:effectLst/>
                          <a:latin typeface="Calibri" panose="020F0502020204030204" pitchFamily="34" charset="0"/>
                        </a:rPr>
                        <a:t>15</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KRAYAN</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0.364</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-1.68%</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6"/>
                  </a:ext>
                </a:extLst>
              </a:tr>
              <a:tr h="205724">
                <a:tc>
                  <a:txBody>
                    <a:bodyPr/>
                    <a:lstStyle/>
                    <a:p>
                      <a:pPr algn="ctr" fontAlgn="ctr"/>
                      <a:r>
                        <a:rPr lang="en-US" sz="1200" b="0" i="0" u="none" strike="noStrike" dirty="0">
                          <a:solidFill>
                            <a:srgbClr val="000000"/>
                          </a:solidFill>
                          <a:effectLst/>
                          <a:latin typeface="Calibri" panose="020F0502020204030204" pitchFamily="34" charset="0"/>
                        </a:rPr>
                        <a:t>16</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TUBAAN</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0.313</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-2.62%</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7"/>
                  </a:ext>
                </a:extLst>
              </a:tr>
              <a:tr h="205724">
                <a:tc>
                  <a:txBody>
                    <a:bodyPr/>
                    <a:lstStyle/>
                    <a:p>
                      <a:pPr algn="ctr" fontAlgn="ctr"/>
                      <a:r>
                        <a:rPr lang="en-US" sz="1200" b="0" i="0" u="none" strike="noStrike" dirty="0">
                          <a:solidFill>
                            <a:srgbClr val="000000"/>
                          </a:solidFill>
                          <a:effectLst/>
                          <a:latin typeface="Calibri" panose="020F0502020204030204" pitchFamily="34" charset="0"/>
                        </a:rPr>
                        <a:t>17</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PLTD PA UPAN</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0.421</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-3.19%</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8"/>
                  </a:ext>
                </a:extLst>
              </a:tr>
              <a:tr h="205724">
                <a:tc>
                  <a:txBody>
                    <a:bodyPr/>
                    <a:lstStyle/>
                    <a:p>
                      <a:pPr algn="ctr" fontAlgn="ctr"/>
                      <a:r>
                        <a:rPr lang="en-US" sz="1200" b="0" i="0" u="none" strike="noStrike" dirty="0">
                          <a:solidFill>
                            <a:srgbClr val="000000"/>
                          </a:solidFill>
                          <a:effectLst/>
                          <a:latin typeface="Calibri" panose="020F0502020204030204" pitchFamily="34" charset="0"/>
                        </a:rPr>
                        <a:t>18</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BIDUK-BIDUK</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0.295</a:t>
                      </a:r>
                    </a:p>
                  </a:txBody>
                  <a:tcPr marL="9525" marR="9525" marT="9525"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-4.24%</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9"/>
                  </a:ext>
                </a:extLst>
              </a:tr>
              <a:tr h="205724">
                <a:tc>
                  <a:txBody>
                    <a:bodyPr/>
                    <a:lstStyle/>
                    <a:p>
                      <a:pPr algn="ctr" fontAlgn="ctr"/>
                      <a:r>
                        <a:rPr lang="en-US" sz="1200" b="0" i="0" u="none" strike="noStrike" dirty="0">
                          <a:solidFill>
                            <a:srgbClr val="000000"/>
                          </a:solidFill>
                          <a:effectLst/>
                          <a:latin typeface="Calibri" panose="020F0502020204030204" pitchFamily="34" charset="0"/>
                        </a:rPr>
                        <a:t>19</a:t>
                      </a:r>
                    </a:p>
                  </a:txBody>
                  <a:tcPr marL="9028" marR="9028" marT="902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TANAH MERAH</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               -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0.302</a:t>
                      </a:r>
                    </a:p>
                  </a:txBody>
                  <a:tcPr marL="9525" marR="9525" marT="9525" marB="0" anchor="ctr">
                    <a:lnL w="12700" cap="flat" cmpd="sng" algn="ctr">
                      <a:solidFill>
                        <a:schemeClr val="tx1"/>
                      </a:solidFill>
                      <a:prstDash val="solid"/>
                      <a:round/>
                      <a:headEnd type="none" w="med" len="med"/>
                      <a:tailEnd type="none" w="med" len="med"/>
                    </a:lnL>
                    <a:lnR>
                      <a:noFill/>
                    </a:lnR>
                    <a:lnT w="3175"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FF0000"/>
                          </a:solidFill>
                          <a:effectLst/>
                          <a:latin typeface="Wingdings 3" panose="05040102010807070707" pitchFamily="18" charset="2"/>
                        </a:rPr>
                        <a:t>ã</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6010">
                <a:tc gridSpan="2">
                  <a:txBody>
                    <a:bodyPr/>
                    <a:lstStyle/>
                    <a:p>
                      <a:pPr algn="ctr" fontAlgn="b"/>
                      <a:r>
                        <a:rPr lang="en-US" sz="1200" b="0" i="0" u="none" strike="noStrike">
                          <a:solidFill>
                            <a:srgbClr val="000000"/>
                          </a:solidFill>
                          <a:effectLst/>
                          <a:latin typeface="Calibri" panose="020F0502020204030204" pitchFamily="34" charset="0"/>
                        </a:rPr>
                        <a:t>TOTAL</a:t>
                      </a:r>
                    </a:p>
                  </a:txBody>
                  <a:tcPr marL="9028" marR="9028" marT="902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1200" b="0" i="0" u="none" strike="noStrike">
                          <a:solidFill>
                            <a:srgbClr val="000000"/>
                          </a:solidFill>
                          <a:effectLst/>
                          <a:latin typeface="Calibri" panose="020F0502020204030204" pitchFamily="34" charset="0"/>
                        </a:rPr>
                        <a:t>0.315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0.316</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200" b="0" i="0" u="none" strike="noStrike">
                          <a:solidFill>
                            <a:srgbClr val="FF0000"/>
                          </a:solidFill>
                          <a:effectLst/>
                          <a:latin typeface="Wingdings 3" panose="05040102010807070707" pitchFamily="18" charset="2"/>
                        </a:rPr>
                        <a:t>ã</a:t>
                      </a:r>
                    </a:p>
                  </a:txBody>
                  <a:tcPr marL="9028" marR="9028" marT="902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-0.32%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1936236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p:nvPr/>
        </p:nvSpPr>
        <p:spPr>
          <a:xfrm>
            <a:off x="781047" y="366057"/>
            <a:ext cx="10780331" cy="347904"/>
          </a:xfrm>
          <a:prstGeom prst="rect">
            <a:avLst/>
          </a:prstGeom>
        </p:spPr>
        <p:txBody>
          <a:bodyPr>
            <a:noAutofit/>
          </a:bodyPr>
          <a:lstStyle>
            <a:lvl1pPr algn="l" defTabSz="1080135" rtl="0" eaLnBrk="1" latinLnBrk="0" hangingPunct="1">
              <a:lnSpc>
                <a:spcPct val="90000"/>
              </a:lnSpc>
              <a:spcBef>
                <a:spcPct val="0"/>
              </a:spcBef>
              <a:buNone/>
              <a:defRPr sz="3600" b="0" kern="1200">
                <a:solidFill>
                  <a:schemeClr val="bg1"/>
                </a:solidFill>
                <a:latin typeface="Franklin Gothic Book" panose="020B0503020102020204" pitchFamily="34" charset="0"/>
                <a:ea typeface="Arial" panose="020B0604020202020204" pitchFamily="34" charset="0"/>
                <a:cs typeface="Arial" panose="020B0604020202020204" pitchFamily="34" charset="0"/>
              </a:defRPr>
            </a:lvl1pPr>
          </a:lstStyle>
          <a:p>
            <a:pPr lvl="0">
              <a:lnSpc>
                <a:spcPct val="100000"/>
              </a:lnSpc>
            </a:pPr>
            <a:r>
              <a:rPr lang="id-ID" sz="2000" b="1" dirty="0">
                <a:solidFill>
                  <a:schemeClr val="tx1">
                    <a:lumMod val="65000"/>
                    <a:lumOff val="35000"/>
                  </a:schemeClr>
                </a:solidFill>
                <a:latin typeface="Arial" panose="020B0604020202020204" pitchFamily="34" charset="0"/>
                <a:cs typeface="Arial" panose="020B0604020202020204" pitchFamily="34" charset="0"/>
              </a:rPr>
              <a:t>KLASEMEN SFC PLTD UP3 BERAU</a:t>
            </a:r>
            <a:r>
              <a:rPr lang="en-US" sz="2000" b="1" dirty="0">
                <a:solidFill>
                  <a:schemeClr val="tx1">
                    <a:lumMod val="65000"/>
                    <a:lumOff val="35000"/>
                  </a:schemeClr>
                </a:solidFill>
                <a:latin typeface="Arial" panose="020B0604020202020204" pitchFamily="34" charset="0"/>
                <a:cs typeface="Arial" panose="020B0604020202020204" pitchFamily="34" charset="0"/>
              </a:rPr>
              <a:t> (</a:t>
            </a:r>
            <a:r>
              <a:rPr lang="en-US" sz="2000" b="1" dirty="0" err="1">
                <a:solidFill>
                  <a:schemeClr val="tx1">
                    <a:lumMod val="65000"/>
                    <a:lumOff val="35000"/>
                  </a:schemeClr>
                </a:solidFill>
                <a:latin typeface="Arial" panose="020B0604020202020204" pitchFamily="34" charset="0"/>
                <a:cs typeface="Arial" panose="020B0604020202020204" pitchFamily="34" charset="0"/>
              </a:rPr>
              <a:t>Akumulasi</a:t>
            </a:r>
            <a:r>
              <a:rPr lang="en-US" sz="2000" b="1" dirty="0">
                <a:solidFill>
                  <a:schemeClr val="tx1">
                    <a:lumMod val="65000"/>
                    <a:lumOff val="35000"/>
                  </a:schemeClr>
                </a:solidFill>
                <a:latin typeface="Arial" panose="020B0604020202020204" pitchFamily="34" charset="0"/>
                <a:cs typeface="Arial" panose="020B0604020202020204" pitchFamily="34" charset="0"/>
              </a:rPr>
              <a:t>)</a:t>
            </a:r>
            <a:endParaRPr lang="id-ID" sz="2000" b="1" dirty="0">
              <a:solidFill>
                <a:schemeClr val="tx1">
                  <a:lumMod val="65000"/>
                  <a:lumOff val="35000"/>
                </a:schemeClr>
              </a:solidFill>
            </a:endParaRPr>
          </a:p>
        </p:txBody>
      </p:sp>
      <p:sp>
        <p:nvSpPr>
          <p:cNvPr id="5" name="Slide Number Placeholder 2"/>
          <p:cNvSpPr>
            <a:spLocks noGrp="1"/>
          </p:cNvSpPr>
          <p:nvPr>
            <p:ph type="sldNum" sz="quarter" idx="12"/>
          </p:nvPr>
        </p:nvSpPr>
        <p:spPr>
          <a:xfrm>
            <a:off x="9183328" y="6356350"/>
            <a:ext cx="2179437" cy="365125"/>
          </a:xfrm>
        </p:spPr>
        <p:txBody>
          <a:bodyPr/>
          <a:lstStyle/>
          <a:p>
            <a:r>
              <a:rPr lang="en-ID" dirty="0"/>
              <a:t>18</a:t>
            </a:r>
          </a:p>
        </p:txBody>
      </p:sp>
      <p:graphicFrame>
        <p:nvGraphicFramePr>
          <p:cNvPr id="2" name="Table 1"/>
          <p:cNvGraphicFramePr>
            <a:graphicFrameLocks noGrp="1"/>
          </p:cNvGraphicFramePr>
          <p:nvPr>
            <p:extLst/>
          </p:nvPr>
        </p:nvGraphicFramePr>
        <p:xfrm>
          <a:off x="781047" y="1111249"/>
          <a:ext cx="3386915" cy="4994285"/>
        </p:xfrm>
        <a:graphic>
          <a:graphicData uri="http://schemas.openxmlformats.org/drawingml/2006/table">
            <a:tbl>
              <a:tblPr/>
              <a:tblGrid>
                <a:gridCol w="375967">
                  <a:extLst>
                    <a:ext uri="{9D8B030D-6E8A-4147-A177-3AD203B41FA5}">
                      <a16:colId xmlns:a16="http://schemas.microsoft.com/office/drawing/2014/main" val="20000"/>
                    </a:ext>
                  </a:extLst>
                </a:gridCol>
                <a:gridCol w="1437330">
                  <a:extLst>
                    <a:ext uri="{9D8B030D-6E8A-4147-A177-3AD203B41FA5}">
                      <a16:colId xmlns:a16="http://schemas.microsoft.com/office/drawing/2014/main" val="20001"/>
                    </a:ext>
                  </a:extLst>
                </a:gridCol>
                <a:gridCol w="725283">
                  <a:extLst>
                    <a:ext uri="{9D8B030D-6E8A-4147-A177-3AD203B41FA5}">
                      <a16:colId xmlns:a16="http://schemas.microsoft.com/office/drawing/2014/main" val="20002"/>
                    </a:ext>
                  </a:extLst>
                </a:gridCol>
                <a:gridCol w="607331">
                  <a:extLst>
                    <a:ext uri="{9D8B030D-6E8A-4147-A177-3AD203B41FA5}">
                      <a16:colId xmlns:a16="http://schemas.microsoft.com/office/drawing/2014/main" val="20003"/>
                    </a:ext>
                  </a:extLst>
                </a:gridCol>
                <a:gridCol w="241004">
                  <a:extLst>
                    <a:ext uri="{9D8B030D-6E8A-4147-A177-3AD203B41FA5}">
                      <a16:colId xmlns:a16="http://schemas.microsoft.com/office/drawing/2014/main" val="20004"/>
                    </a:ext>
                  </a:extLst>
                </a:gridCol>
              </a:tblGrid>
              <a:tr h="659416">
                <a:tc>
                  <a:txBody>
                    <a:bodyPr/>
                    <a:lstStyle/>
                    <a:p>
                      <a:pPr algn="ctr" fontAlgn="ctr"/>
                      <a:r>
                        <a:rPr lang="en-US" sz="1200" b="1" i="0" u="none" strike="noStrike" dirty="0">
                          <a:solidFill>
                            <a:srgbClr val="000000"/>
                          </a:solidFill>
                          <a:effectLst/>
                          <a:latin typeface="Calibri" panose="020F0502020204030204" pitchFamily="34" charset="0"/>
                        </a:rPr>
                        <a:t>No</a:t>
                      </a:r>
                    </a:p>
                  </a:txBody>
                  <a:tcPr marL="9418" marR="9418" marT="941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200" b="1" i="0" u="none" strike="noStrike">
                          <a:solidFill>
                            <a:srgbClr val="000000"/>
                          </a:solidFill>
                          <a:effectLst/>
                          <a:latin typeface="Calibri" panose="020F0502020204030204" pitchFamily="34" charset="0"/>
                        </a:rPr>
                        <a:t>Unit</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fontAlgn="ctr"/>
                      <a:r>
                        <a:rPr lang="en-US" sz="1200" b="1" i="0" u="none" strike="noStrike" dirty="0" err="1">
                          <a:solidFill>
                            <a:srgbClr val="000000"/>
                          </a:solidFill>
                          <a:effectLst/>
                          <a:latin typeface="Calibri" panose="020F0502020204030204" pitchFamily="34" charset="0"/>
                        </a:rPr>
                        <a:t>s.d.</a:t>
                      </a:r>
                      <a:r>
                        <a:rPr lang="en-US" sz="1200" b="1" i="0" u="none" strike="noStrike" dirty="0">
                          <a:solidFill>
                            <a:srgbClr val="000000"/>
                          </a:solidFill>
                          <a:effectLst/>
                          <a:latin typeface="Calibri" panose="020F0502020204030204" pitchFamily="34" charset="0"/>
                        </a:rPr>
                        <a:t> November</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gridSpan="2">
                  <a:txBody>
                    <a:bodyPr/>
                    <a:lstStyle/>
                    <a:p>
                      <a:pPr algn="ctr" fontAlgn="ctr"/>
                      <a:r>
                        <a:rPr lang="en-US" sz="1200" b="1" i="0" u="none" strike="noStrike" dirty="0" err="1">
                          <a:solidFill>
                            <a:srgbClr val="000000"/>
                          </a:solidFill>
                          <a:effectLst/>
                          <a:latin typeface="Calibri" panose="020F0502020204030204" pitchFamily="34" charset="0"/>
                        </a:rPr>
                        <a:t>s.d.</a:t>
                      </a:r>
                      <a:r>
                        <a:rPr lang="en-US" sz="1200" b="1" i="0" u="none" strike="noStrike" dirty="0">
                          <a:solidFill>
                            <a:srgbClr val="000000"/>
                          </a:solidFill>
                          <a:effectLst/>
                          <a:latin typeface="Calibri" panose="020F0502020204030204" pitchFamily="34" charset="0"/>
                        </a:rPr>
                        <a:t> </a:t>
                      </a:r>
                      <a:r>
                        <a:rPr lang="en-US" sz="1200" b="1" i="0" u="none" strike="noStrike" dirty="0" err="1">
                          <a:solidFill>
                            <a:srgbClr val="000000"/>
                          </a:solidFill>
                          <a:effectLst/>
                          <a:latin typeface="Calibri" panose="020F0502020204030204" pitchFamily="34" charset="0"/>
                        </a:rPr>
                        <a:t>Desember</a:t>
                      </a:r>
                      <a:endParaRPr lang="en-US" sz="1200" b="1" i="0" u="none" strike="noStrike" dirty="0">
                        <a:solidFill>
                          <a:srgbClr val="000000"/>
                        </a:solidFill>
                        <a:effectLst/>
                        <a:latin typeface="Calibri" panose="020F0502020204030204" pitchFamily="34" charset="0"/>
                      </a:endParaRPr>
                    </a:p>
                  </a:txBody>
                  <a:tcPr marL="9418" marR="9418" marT="941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en-US"/>
                    </a:p>
                  </a:txBody>
                  <a:tcPr/>
                </a:tc>
                <a:extLst>
                  <a:ext uri="{0D108BD9-81ED-4DB2-BD59-A6C34878D82A}">
                    <a16:rowId xmlns:a16="http://schemas.microsoft.com/office/drawing/2014/main" val="10000"/>
                  </a:ext>
                </a:extLst>
              </a:tr>
              <a:tr h="216203">
                <a:tc>
                  <a:txBody>
                    <a:bodyPr/>
                    <a:lstStyle/>
                    <a:p>
                      <a:pPr algn="ctr" fontAlgn="ctr"/>
                      <a:r>
                        <a:rPr lang="en-US" sz="1200" b="0" i="0" u="none" strike="noStrike" dirty="0">
                          <a:solidFill>
                            <a:srgbClr val="000000"/>
                          </a:solidFill>
                          <a:effectLst/>
                          <a:latin typeface="Calibri" panose="020F0502020204030204" pitchFamily="34" charset="0"/>
                        </a:rPr>
                        <a:t>1</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LUMBIS OGONG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0.5983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0.5847 </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1"/>
                  </a:ext>
                </a:extLst>
              </a:tr>
              <a:tr h="216203">
                <a:tc>
                  <a:txBody>
                    <a:bodyPr/>
                    <a:lstStyle/>
                    <a:p>
                      <a:pPr algn="ctr" fontAlgn="ctr"/>
                      <a:r>
                        <a:rPr lang="en-US" sz="1200" b="0" i="0" u="none" strike="noStrike" dirty="0">
                          <a:solidFill>
                            <a:srgbClr val="000000"/>
                          </a:solidFill>
                          <a:effectLst/>
                          <a:latin typeface="Calibri" panose="020F0502020204030204" pitchFamily="34" charset="0"/>
                        </a:rPr>
                        <a:t>2</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PLTD MARATUA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0.6236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0.5744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216203">
                <a:tc>
                  <a:txBody>
                    <a:bodyPr/>
                    <a:lstStyle/>
                    <a:p>
                      <a:pPr algn="ctr" fontAlgn="ctr"/>
                      <a:r>
                        <a:rPr lang="en-US" sz="1200" b="0" i="0" u="none" strike="noStrike" dirty="0">
                          <a:solidFill>
                            <a:srgbClr val="000000"/>
                          </a:solidFill>
                          <a:effectLst/>
                          <a:latin typeface="Calibri" panose="020F0502020204030204" pitchFamily="34" charset="0"/>
                        </a:rPr>
                        <a:t>3</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PLTD LONG LAYU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0.4540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0.4687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16203">
                <a:tc>
                  <a:txBody>
                    <a:bodyPr/>
                    <a:lstStyle/>
                    <a:p>
                      <a:pPr algn="ctr" fontAlgn="ctr"/>
                      <a:r>
                        <a:rPr lang="en-US" sz="1200" b="0" i="0" u="none" strike="noStrike" dirty="0">
                          <a:solidFill>
                            <a:srgbClr val="000000"/>
                          </a:solidFill>
                          <a:effectLst/>
                          <a:latin typeface="Calibri" panose="020F0502020204030204" pitchFamily="34" charset="0"/>
                        </a:rPr>
                        <a:t>4</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PLTD PA UPAN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0.4106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0.4116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216203">
                <a:tc>
                  <a:txBody>
                    <a:bodyPr/>
                    <a:lstStyle/>
                    <a:p>
                      <a:pPr algn="ctr" fontAlgn="ctr"/>
                      <a:r>
                        <a:rPr lang="en-US" sz="1200" b="0" i="0" u="none" strike="noStrike" dirty="0">
                          <a:solidFill>
                            <a:srgbClr val="000000"/>
                          </a:solidFill>
                          <a:effectLst/>
                          <a:latin typeface="Calibri" panose="020F0502020204030204" pitchFamily="34" charset="0"/>
                        </a:rPr>
                        <a:t>5</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KAYAN HULU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0.4047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0.4099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216203">
                <a:tc>
                  <a:txBody>
                    <a:bodyPr/>
                    <a:lstStyle/>
                    <a:p>
                      <a:pPr algn="ctr" fontAlgn="ctr"/>
                      <a:r>
                        <a:rPr lang="en-US" sz="1200" b="0" i="0" u="none" strike="noStrike" dirty="0">
                          <a:solidFill>
                            <a:srgbClr val="000000"/>
                          </a:solidFill>
                          <a:effectLst/>
                          <a:latin typeface="Calibri" panose="020F0502020204030204" pitchFamily="34" charset="0"/>
                        </a:rPr>
                        <a:t>6</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MERASA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0.3927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0.3913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216203">
                <a:tc>
                  <a:txBody>
                    <a:bodyPr/>
                    <a:lstStyle/>
                    <a:p>
                      <a:pPr algn="ctr" fontAlgn="ctr"/>
                      <a:r>
                        <a:rPr lang="en-US" sz="1200" b="0" i="0" u="none" strike="noStrike" dirty="0">
                          <a:solidFill>
                            <a:srgbClr val="000000"/>
                          </a:solidFill>
                          <a:effectLst/>
                          <a:latin typeface="Calibri" panose="020F0502020204030204" pitchFamily="34" charset="0"/>
                        </a:rPr>
                        <a:t>7</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PESO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0.3848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0.3833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216203">
                <a:tc>
                  <a:txBody>
                    <a:bodyPr/>
                    <a:lstStyle/>
                    <a:p>
                      <a:pPr algn="ctr" fontAlgn="ctr"/>
                      <a:r>
                        <a:rPr lang="en-US" sz="1200" b="0" i="0" u="none" strike="noStrike" dirty="0">
                          <a:solidFill>
                            <a:srgbClr val="000000"/>
                          </a:solidFill>
                          <a:effectLst/>
                          <a:latin typeface="Calibri" panose="020F0502020204030204" pitchFamily="34" charset="0"/>
                        </a:rPr>
                        <a:t>8</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LONG BELUAH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0.3539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0.3539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216203">
                <a:tc>
                  <a:txBody>
                    <a:bodyPr/>
                    <a:lstStyle/>
                    <a:p>
                      <a:pPr algn="ctr" fontAlgn="ctr"/>
                      <a:r>
                        <a:rPr lang="en-US" sz="1200" b="0" i="0" u="none" strike="noStrike" dirty="0">
                          <a:solidFill>
                            <a:srgbClr val="000000"/>
                          </a:solidFill>
                          <a:effectLst/>
                          <a:latin typeface="Calibri" panose="020F0502020204030204" pitchFamily="34" charset="0"/>
                        </a:rPr>
                        <a:t>9</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a:solidFill>
                            <a:srgbClr val="000000"/>
                          </a:solidFill>
                          <a:effectLst/>
                          <a:latin typeface="Calibri" panose="020F0502020204030204" pitchFamily="34" charset="0"/>
                        </a:rPr>
                        <a:t>PLTD KRAYAN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0.3390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0.3412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216203">
                <a:tc>
                  <a:txBody>
                    <a:bodyPr/>
                    <a:lstStyle/>
                    <a:p>
                      <a:pPr algn="ctr" fontAlgn="ctr"/>
                      <a:r>
                        <a:rPr lang="en-US" sz="1200" b="0" i="0" u="none" strike="noStrike" dirty="0">
                          <a:solidFill>
                            <a:srgbClr val="000000"/>
                          </a:solidFill>
                          <a:effectLst/>
                          <a:latin typeface="Calibri" panose="020F0502020204030204" pitchFamily="34" charset="0"/>
                        </a:rPr>
                        <a:t>10</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MARA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0.3406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0.3406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216203">
                <a:tc>
                  <a:txBody>
                    <a:bodyPr/>
                    <a:lstStyle/>
                    <a:p>
                      <a:pPr algn="ctr" fontAlgn="ctr"/>
                      <a:r>
                        <a:rPr lang="en-US" sz="1200" b="0" i="0" u="none" strike="noStrike" dirty="0">
                          <a:solidFill>
                            <a:srgbClr val="000000"/>
                          </a:solidFill>
                          <a:effectLst/>
                          <a:latin typeface="Calibri" panose="020F0502020204030204" pitchFamily="34" charset="0"/>
                        </a:rPr>
                        <a:t>11</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SEI MENGGARIS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0.3402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0.3390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1"/>
                  </a:ext>
                </a:extLst>
              </a:tr>
              <a:tr h="216203">
                <a:tc>
                  <a:txBody>
                    <a:bodyPr/>
                    <a:lstStyle/>
                    <a:p>
                      <a:pPr algn="ctr" fontAlgn="ctr"/>
                      <a:r>
                        <a:rPr lang="en-US" sz="1200" b="0" i="0" u="none" strike="noStrike" dirty="0">
                          <a:solidFill>
                            <a:srgbClr val="000000"/>
                          </a:solidFill>
                          <a:effectLst/>
                          <a:latin typeface="Calibri" panose="020F0502020204030204" pitchFamily="34" charset="0"/>
                        </a:rPr>
                        <a:t>12</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BATU PUTIH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0.3379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0.3367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2"/>
                  </a:ext>
                </a:extLst>
              </a:tr>
              <a:tr h="216203">
                <a:tc>
                  <a:txBody>
                    <a:bodyPr/>
                    <a:lstStyle/>
                    <a:p>
                      <a:pPr algn="ctr" fontAlgn="ctr"/>
                      <a:r>
                        <a:rPr lang="en-US" sz="1200" b="0" i="0" u="none" strike="noStrike" dirty="0">
                          <a:solidFill>
                            <a:srgbClr val="000000"/>
                          </a:solidFill>
                          <a:effectLst/>
                          <a:latin typeface="Calibri" panose="020F0502020204030204" pitchFamily="34" charset="0"/>
                        </a:rPr>
                        <a:t>13</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P. DERAWAN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0.3337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0.3330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3"/>
                  </a:ext>
                </a:extLst>
              </a:tr>
              <a:tr h="216203">
                <a:tc>
                  <a:txBody>
                    <a:bodyPr/>
                    <a:lstStyle/>
                    <a:p>
                      <a:pPr algn="ctr" fontAlgn="ctr"/>
                      <a:r>
                        <a:rPr lang="en-US" sz="1200" b="0" i="0" u="none" strike="noStrike" dirty="0">
                          <a:solidFill>
                            <a:srgbClr val="000000"/>
                          </a:solidFill>
                          <a:effectLst/>
                          <a:latin typeface="Calibri" panose="020F0502020204030204" pitchFamily="34" charset="0"/>
                        </a:rPr>
                        <a:t>14</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GUNUNG SARI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0.3313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0.3301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4"/>
                  </a:ext>
                </a:extLst>
              </a:tr>
              <a:tr h="216203">
                <a:tc>
                  <a:txBody>
                    <a:bodyPr/>
                    <a:lstStyle/>
                    <a:p>
                      <a:pPr algn="ctr" fontAlgn="ctr"/>
                      <a:r>
                        <a:rPr lang="en-US" sz="1200" b="0" i="0" u="none" strike="noStrike" dirty="0">
                          <a:solidFill>
                            <a:srgbClr val="000000"/>
                          </a:solidFill>
                          <a:effectLst/>
                          <a:latin typeface="Calibri" panose="020F0502020204030204" pitchFamily="34" charset="0"/>
                        </a:rPr>
                        <a:t>15</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TUBAAN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0.3090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0.3093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5"/>
                  </a:ext>
                </a:extLst>
              </a:tr>
              <a:tr h="216203">
                <a:tc>
                  <a:txBody>
                    <a:bodyPr/>
                    <a:lstStyle/>
                    <a:p>
                      <a:pPr algn="ctr" fontAlgn="ctr"/>
                      <a:r>
                        <a:rPr lang="en-US" sz="1200" b="0" i="0" u="none" strike="noStrike" dirty="0">
                          <a:solidFill>
                            <a:srgbClr val="000000"/>
                          </a:solidFill>
                          <a:effectLst/>
                          <a:latin typeface="Calibri" panose="020F0502020204030204" pitchFamily="34" charset="0"/>
                        </a:rPr>
                        <a:t>16</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TANAH MERAH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0.3048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0.3048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C000"/>
                          </a:solidFill>
                          <a:effectLst/>
                          <a:latin typeface="Wingdings 3" panose="05040102010807070707" pitchFamily="18" charset="2"/>
                        </a:rPr>
                        <a:t>â</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6"/>
                  </a:ext>
                </a:extLst>
              </a:tr>
              <a:tr h="216203">
                <a:tc>
                  <a:txBody>
                    <a:bodyPr/>
                    <a:lstStyle/>
                    <a:p>
                      <a:pPr algn="ctr" fontAlgn="b"/>
                      <a:r>
                        <a:rPr lang="en-US" sz="1200" b="0" i="0" u="none" strike="noStrike" dirty="0">
                          <a:solidFill>
                            <a:srgbClr val="000000"/>
                          </a:solidFill>
                          <a:effectLst/>
                          <a:latin typeface="Calibri" panose="020F0502020204030204" pitchFamily="34" charset="0"/>
                        </a:rPr>
                        <a:t>17</a:t>
                      </a:r>
                    </a:p>
                  </a:txBody>
                  <a:tcPr marL="9418" marR="9418" marT="941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SEKATAK BUJI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0.2962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0.2959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B050"/>
                          </a:solidFill>
                          <a:effectLst/>
                          <a:latin typeface="Wingdings 3" panose="05040102010807070707" pitchFamily="18" charset="2"/>
                        </a:rPr>
                        <a:t>ä</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7"/>
                  </a:ext>
                </a:extLst>
              </a:tr>
              <a:tr h="216203">
                <a:tc>
                  <a:txBody>
                    <a:bodyPr/>
                    <a:lstStyle/>
                    <a:p>
                      <a:pPr algn="ctr" fontAlgn="ctr"/>
                      <a:r>
                        <a:rPr lang="en-US" sz="1200" b="0" i="0" u="none" strike="noStrike" dirty="0">
                          <a:solidFill>
                            <a:srgbClr val="000000"/>
                          </a:solidFill>
                          <a:effectLst/>
                          <a:latin typeface="Calibri" panose="020F0502020204030204" pitchFamily="34" charset="0"/>
                        </a:rPr>
                        <a:t>18</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BIDUK-BIDUK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3175" cap="flat" cmpd="sng" algn="ctr">
                      <a:solidFill>
                        <a:schemeClr val="tx1"/>
                      </a:solidFill>
                      <a:prstDash val="sysDot"/>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0.2864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0.2874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8"/>
                  </a:ext>
                </a:extLst>
              </a:tr>
              <a:tr h="216203">
                <a:tc>
                  <a:txBody>
                    <a:bodyPr/>
                    <a:lstStyle/>
                    <a:p>
                      <a:pPr algn="ctr" fontAlgn="ctr"/>
                      <a:r>
                        <a:rPr lang="en-US" sz="1200" b="0" i="0" u="none" strike="noStrike" dirty="0">
                          <a:solidFill>
                            <a:srgbClr val="000000"/>
                          </a:solidFill>
                          <a:effectLst/>
                          <a:latin typeface="Calibri" panose="020F0502020204030204" pitchFamily="34" charset="0"/>
                        </a:rPr>
                        <a:t>19</a:t>
                      </a:r>
                    </a:p>
                  </a:txBody>
                  <a:tcPr marL="9418" marR="9418" marT="94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0" i="0" u="none" strike="noStrike" dirty="0">
                          <a:solidFill>
                            <a:srgbClr val="000000"/>
                          </a:solidFill>
                          <a:effectLst/>
                          <a:latin typeface="Calibri" panose="020F0502020204030204" pitchFamily="34" charset="0"/>
                        </a:rPr>
                        <a:t>PLTD TANJUNG BATU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3175" cap="flat" cmpd="sng" algn="ctr">
                      <a:solidFill>
                        <a:schemeClr val="tx1"/>
                      </a:solidFill>
                      <a:prstDash val="sys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0.2635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0.2640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7012">
                <a:tc gridSpan="2">
                  <a:txBody>
                    <a:bodyPr/>
                    <a:lstStyle/>
                    <a:p>
                      <a:pPr algn="ctr" fontAlgn="ctr"/>
                      <a:r>
                        <a:rPr lang="en-US" sz="1200" b="1" i="0" u="none" strike="noStrike" dirty="0">
                          <a:solidFill>
                            <a:srgbClr val="000000"/>
                          </a:solidFill>
                          <a:effectLst/>
                          <a:latin typeface="Calibri" panose="020F0502020204030204" pitchFamily="34" charset="0"/>
                        </a:rPr>
                        <a:t>TOTAL</a:t>
                      </a:r>
                    </a:p>
                  </a:txBody>
                  <a:tcPr marL="9418" marR="9418" marT="941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200" b="1" i="0" u="none" strike="noStrike" dirty="0">
                          <a:solidFill>
                            <a:srgbClr val="000000"/>
                          </a:solidFill>
                          <a:effectLst/>
                          <a:latin typeface="Calibri" panose="020F0502020204030204" pitchFamily="34" charset="0"/>
                        </a:rPr>
                        <a:t>0.3102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0.3107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FF0000"/>
                          </a:solidFill>
                          <a:effectLst/>
                          <a:latin typeface="Wingdings 3" panose="05040102010807070707" pitchFamily="18" charset="2"/>
                        </a:rPr>
                        <a:t>ã</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graphicFrame>
        <p:nvGraphicFramePr>
          <p:cNvPr id="6" name="Chart 5"/>
          <p:cNvGraphicFramePr>
            <a:graphicFrameLocks/>
          </p:cNvGraphicFramePr>
          <p:nvPr>
            <p:extLst/>
          </p:nvPr>
        </p:nvGraphicFramePr>
        <p:xfrm>
          <a:off x="4338536" y="1111249"/>
          <a:ext cx="7451387" cy="49942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4285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clrChange>
              <a:clrFrom>
                <a:srgbClr val="F6F6F6">
                  <a:alpha val="100000"/>
                </a:srgbClr>
              </a:clrFrom>
              <a:clrTo>
                <a:srgbClr val="F6F6F6">
                  <a:alpha val="100000"/>
                  <a:alpha val="0"/>
                </a:srgbClr>
              </a:clrTo>
            </a:clrChange>
          </a:blip>
          <a:srcRect l="6880" r="11161" b="588"/>
          <a:stretch>
            <a:fillRect/>
          </a:stretch>
        </p:blipFill>
        <p:spPr>
          <a:xfrm>
            <a:off x="1138555" y="1962785"/>
            <a:ext cx="3804920" cy="3853815"/>
          </a:xfrm>
          <a:prstGeom prst="ellipse">
            <a:avLst/>
          </a:prstGeom>
          <a:ln w="76200">
            <a:solidFill>
              <a:schemeClr val="accent1">
                <a:lumMod val="75000"/>
              </a:schemeClr>
            </a:solidFill>
          </a:ln>
        </p:spPr>
      </p:pic>
      <p:sp>
        <p:nvSpPr>
          <p:cNvPr id="6" name="Text Placeholder 5"/>
          <p:cNvSpPr>
            <a:spLocks noGrp="1"/>
          </p:cNvSpPr>
          <p:nvPr>
            <p:ph type="body" sz="quarter" idx="14"/>
          </p:nvPr>
        </p:nvSpPr>
        <p:spPr>
          <a:xfrm>
            <a:off x="5690235" y="3451225"/>
            <a:ext cx="6294755" cy="718820"/>
          </a:xfrm>
        </p:spPr>
        <p:txBody>
          <a:bodyPr>
            <a:noAutofit/>
          </a:bodyPr>
          <a:lstStyle/>
          <a:p>
            <a:r>
              <a:rPr lang="en-US" sz="4800" dirty="0">
                <a:solidFill>
                  <a:schemeClr val="tx1"/>
                </a:solidFill>
              </a:rPr>
              <a:t>UP3 TARAKAN</a:t>
            </a:r>
          </a:p>
          <a:p>
            <a:endParaRPr lang="en-US" sz="4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500"/>
                                        <p:tgtEl>
                                          <p:spTgt spid="8"/>
                                        </p:tgtEl>
                                      </p:cBhvr>
                                    </p:animEffect>
                                  </p:childTnLst>
                                </p:cTn>
                              </p:par>
                            </p:childTnLst>
                          </p:cTn>
                        </p:par>
                        <p:par>
                          <p:cTn id="10" fill="hold">
                            <p:stCondLst>
                              <p:cond delay="500"/>
                            </p:stCondLst>
                            <p:childTnLst>
                              <p:par>
                                <p:cTn id="11" presetID="1" presetClass="entr" presetSubtype="0" fill="hold" grpId="0" nodeType="afterEffect">
                                  <p:stCondLst>
                                    <p:cond delay="0"/>
                                  </p:stCondLst>
                                  <p:iterate type="lt">
                                    <p:tmPct val="0"/>
                                  </p:iterate>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par>
                          <p:cTn id="13" fill="hold">
                            <p:stCondLst>
                              <p:cond delay="500"/>
                            </p:stCondLst>
                            <p:childTnLst>
                              <p:par>
                                <p:cTn id="14" presetID="20" presetClass="emph" presetSubtype="0" fill="hold" nodeType="afterEffect">
                                  <p:stCondLst>
                                    <p:cond delay="0"/>
                                  </p:stCondLst>
                                  <p:iterate type="lt">
                                    <p:tmPct val="10000"/>
                                  </p:iterate>
                                  <p:childTnLst>
                                    <p:set>
                                      <p:cBhvr override="childStyle">
                                        <p:cTn id="15" dur="500" autoRev="1" fill="hold"/>
                                        <p:tgtEl>
                                          <p:spTgt spid="6">
                                            <p:txEl>
                                              <p:pRg st="0" end="0"/>
                                            </p:txEl>
                                          </p:spTgt>
                                        </p:tgtEl>
                                        <p:attrNameLst>
                                          <p:attrName>style.color</p:attrName>
                                        </p:attrNameLst>
                                      </p:cBhvr>
                                      <p:to>
                                        <p:clrVal>
                                          <a:schemeClr val="bg1"/>
                                        </p:clrVal>
                                      </p:to>
                                    </p:set>
                                    <p:set>
                                      <p:cBhvr>
                                        <p:cTn id="16" dur="500" autoRev="1" fill="hold"/>
                                        <p:tgtEl>
                                          <p:spTgt spid="6">
                                            <p:txEl>
                                              <p:pRg st="0" end="0"/>
                                            </p:txEl>
                                          </p:spTgt>
                                        </p:tgtEl>
                                        <p:attrNameLst>
                                          <p:attrName>fillcolor</p:attrName>
                                        </p:attrNameLst>
                                      </p:cBhvr>
                                      <p:to>
                                        <p:clrVal>
                                          <a:schemeClr val="bg1"/>
                                        </p:clrVal>
                                      </p:to>
                                    </p:set>
                                    <p:set>
                                      <p:cBhvr>
                                        <p:cTn id="17" dur="50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008" y="146205"/>
            <a:ext cx="8534403" cy="580071"/>
          </a:xfrm>
        </p:spPr>
        <p:txBody>
          <a:bodyPr/>
          <a:lstStyle/>
          <a:p>
            <a:r>
              <a:rPr lang="en-US" dirty="0" err="1"/>
              <a:t>Kinerja</a:t>
            </a:r>
            <a:r>
              <a:rPr lang="en-US" dirty="0"/>
              <a:t> SAIDI SAIFI 2020 UP3 TARAKAN</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C69BBAA0-2770-4FFD-8027-F67C0E797C8E}"/>
              </a:ext>
            </a:extLst>
          </p:cNvPr>
          <p:cNvPicPr>
            <a:picLocks noChangeAspect="1"/>
          </p:cNvPicPr>
          <p:nvPr/>
        </p:nvPicPr>
        <p:blipFill>
          <a:blip r:embed="rId2"/>
          <a:stretch>
            <a:fillRect/>
          </a:stretch>
        </p:blipFill>
        <p:spPr>
          <a:xfrm>
            <a:off x="334009" y="726276"/>
            <a:ext cx="4837432" cy="2763599"/>
          </a:xfrm>
          <a:prstGeom prst="rect">
            <a:avLst/>
          </a:prstGeom>
        </p:spPr>
      </p:pic>
      <p:pic>
        <p:nvPicPr>
          <p:cNvPr id="8" name="Picture 7">
            <a:extLst>
              <a:ext uri="{FF2B5EF4-FFF2-40B4-BE49-F238E27FC236}">
                <a16:creationId xmlns:a16="http://schemas.microsoft.com/office/drawing/2014/main" id="{16CEB0DF-AA90-4246-A7D0-A8BADEED0FAA}"/>
              </a:ext>
            </a:extLst>
          </p:cNvPr>
          <p:cNvPicPr>
            <a:picLocks noChangeAspect="1"/>
          </p:cNvPicPr>
          <p:nvPr/>
        </p:nvPicPr>
        <p:blipFill>
          <a:blip r:embed="rId3"/>
          <a:stretch>
            <a:fillRect/>
          </a:stretch>
        </p:blipFill>
        <p:spPr>
          <a:xfrm>
            <a:off x="334009" y="3489875"/>
            <a:ext cx="4837432" cy="2777212"/>
          </a:xfrm>
          <a:prstGeom prst="rect">
            <a:avLst/>
          </a:prstGeom>
        </p:spPr>
      </p:pic>
      <p:pic>
        <p:nvPicPr>
          <p:cNvPr id="9" name="Picture 8">
            <a:extLst>
              <a:ext uri="{FF2B5EF4-FFF2-40B4-BE49-F238E27FC236}">
                <a16:creationId xmlns:a16="http://schemas.microsoft.com/office/drawing/2014/main" id="{044D6999-76C0-4B28-B221-D84BC30FC572}"/>
              </a:ext>
            </a:extLst>
          </p:cNvPr>
          <p:cNvPicPr>
            <a:picLocks noChangeAspect="1"/>
          </p:cNvPicPr>
          <p:nvPr/>
        </p:nvPicPr>
        <p:blipFill>
          <a:blip r:embed="rId4"/>
          <a:stretch>
            <a:fillRect/>
          </a:stretch>
        </p:blipFill>
        <p:spPr>
          <a:xfrm>
            <a:off x="5927140" y="714002"/>
            <a:ext cx="4706520" cy="2798307"/>
          </a:xfrm>
          <a:prstGeom prst="rect">
            <a:avLst/>
          </a:prstGeom>
        </p:spPr>
      </p:pic>
      <p:pic>
        <p:nvPicPr>
          <p:cNvPr id="10" name="Picture 9">
            <a:extLst>
              <a:ext uri="{FF2B5EF4-FFF2-40B4-BE49-F238E27FC236}">
                <a16:creationId xmlns:a16="http://schemas.microsoft.com/office/drawing/2014/main" id="{48E5AC82-C241-4D6E-AC78-3C8D3667762F}"/>
              </a:ext>
            </a:extLst>
          </p:cNvPr>
          <p:cNvPicPr>
            <a:picLocks noChangeAspect="1"/>
          </p:cNvPicPr>
          <p:nvPr/>
        </p:nvPicPr>
        <p:blipFill>
          <a:blip r:embed="rId5"/>
          <a:stretch>
            <a:fillRect/>
          </a:stretch>
        </p:blipFill>
        <p:spPr>
          <a:xfrm>
            <a:off x="5927140" y="3512309"/>
            <a:ext cx="4706520" cy="2871465"/>
          </a:xfrm>
          <a:prstGeom prst="rect">
            <a:avLst/>
          </a:prstGeom>
        </p:spPr>
      </p:pic>
    </p:spTree>
    <p:extLst>
      <p:ext uri="{BB962C8B-B14F-4D97-AF65-F5344CB8AC3E}">
        <p14:creationId xmlns:p14="http://schemas.microsoft.com/office/powerpoint/2010/main" val="2380584812"/>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UP3 TARAKAN</a:t>
            </a:r>
          </a:p>
        </p:txBody>
      </p:sp>
      <p:sp>
        <p:nvSpPr>
          <p:cNvPr id="3" name="Text Placeholder 2"/>
          <p:cNvSpPr>
            <a:spLocks noGrp="1"/>
          </p:cNvSpPr>
          <p:nvPr>
            <p:ph type="body" sz="quarter" idx="12"/>
          </p:nvPr>
        </p:nvSpPr>
        <p:spPr/>
        <p:txBody>
          <a:bodyPr/>
          <a:lstStyle/>
          <a:p>
            <a:endParaRPr lang="en-US"/>
          </a:p>
        </p:txBody>
      </p:sp>
      <p:pic>
        <p:nvPicPr>
          <p:cNvPr id="4" name="Picture 3">
            <a:extLst>
              <a:ext uri="{FF2B5EF4-FFF2-40B4-BE49-F238E27FC236}">
                <a16:creationId xmlns:a16="http://schemas.microsoft.com/office/drawing/2014/main" id="{C7BE42BA-0384-4C40-84E8-878115AFBC86}"/>
              </a:ext>
            </a:extLst>
          </p:cNvPr>
          <p:cNvPicPr>
            <a:picLocks noChangeAspect="1"/>
          </p:cNvPicPr>
          <p:nvPr/>
        </p:nvPicPr>
        <p:blipFill>
          <a:blip r:embed="rId2"/>
          <a:stretch>
            <a:fillRect/>
          </a:stretch>
        </p:blipFill>
        <p:spPr>
          <a:xfrm>
            <a:off x="473318" y="906621"/>
            <a:ext cx="6596983" cy="2446180"/>
          </a:xfrm>
          <a:prstGeom prst="rect">
            <a:avLst/>
          </a:prstGeom>
        </p:spPr>
      </p:pic>
      <p:pic>
        <p:nvPicPr>
          <p:cNvPr id="5" name="Picture 4">
            <a:extLst>
              <a:ext uri="{FF2B5EF4-FFF2-40B4-BE49-F238E27FC236}">
                <a16:creationId xmlns:a16="http://schemas.microsoft.com/office/drawing/2014/main" id="{1E0C9378-E325-4171-9B50-A1A1DAFF8F32}"/>
              </a:ext>
            </a:extLst>
          </p:cNvPr>
          <p:cNvPicPr>
            <a:picLocks noChangeAspect="1"/>
          </p:cNvPicPr>
          <p:nvPr/>
        </p:nvPicPr>
        <p:blipFill>
          <a:blip r:embed="rId3"/>
          <a:stretch>
            <a:fillRect/>
          </a:stretch>
        </p:blipFill>
        <p:spPr>
          <a:xfrm>
            <a:off x="473318" y="3505200"/>
            <a:ext cx="6577722" cy="2431735"/>
          </a:xfrm>
          <a:prstGeom prst="rect">
            <a:avLst/>
          </a:prstGeom>
        </p:spPr>
      </p:pic>
      <p:pic>
        <p:nvPicPr>
          <p:cNvPr id="9" name="Picture 8">
            <a:extLst>
              <a:ext uri="{FF2B5EF4-FFF2-40B4-BE49-F238E27FC236}">
                <a16:creationId xmlns:a16="http://schemas.microsoft.com/office/drawing/2014/main" id="{766674BA-B001-4157-9959-DC92320BBA46}"/>
              </a:ext>
            </a:extLst>
          </p:cNvPr>
          <p:cNvPicPr>
            <a:picLocks noChangeAspect="1"/>
          </p:cNvPicPr>
          <p:nvPr/>
        </p:nvPicPr>
        <p:blipFill>
          <a:blip r:embed="rId4"/>
          <a:stretch>
            <a:fillRect/>
          </a:stretch>
        </p:blipFill>
        <p:spPr>
          <a:xfrm>
            <a:off x="7290619" y="832997"/>
            <a:ext cx="4142942" cy="2575492"/>
          </a:xfrm>
          <a:prstGeom prst="rect">
            <a:avLst/>
          </a:prstGeom>
        </p:spPr>
      </p:pic>
      <p:pic>
        <p:nvPicPr>
          <p:cNvPr id="10" name="Picture 9">
            <a:extLst>
              <a:ext uri="{FF2B5EF4-FFF2-40B4-BE49-F238E27FC236}">
                <a16:creationId xmlns:a16="http://schemas.microsoft.com/office/drawing/2014/main" id="{EF79D33F-7A87-4EB4-9945-8598DF792F9E}"/>
              </a:ext>
            </a:extLst>
          </p:cNvPr>
          <p:cNvPicPr>
            <a:picLocks noChangeAspect="1"/>
          </p:cNvPicPr>
          <p:nvPr/>
        </p:nvPicPr>
        <p:blipFill>
          <a:blip r:embed="rId5"/>
          <a:stretch>
            <a:fillRect/>
          </a:stretch>
        </p:blipFill>
        <p:spPr>
          <a:xfrm>
            <a:off x="7290618" y="3505200"/>
            <a:ext cx="4181713" cy="2581031"/>
          </a:xfrm>
          <a:prstGeom prst="rect">
            <a:avLst/>
          </a:prstGeom>
        </p:spPr>
      </p:pic>
    </p:spTree>
    <p:extLst>
      <p:ext uri="{BB962C8B-B14F-4D97-AF65-F5344CB8AC3E}">
        <p14:creationId xmlns:p14="http://schemas.microsoft.com/office/powerpoint/2010/main" val="28880161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UP3 TARAKAN</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7A2F3477-58D3-4C69-A0AC-825442E46945}"/>
              </a:ext>
            </a:extLst>
          </p:cNvPr>
          <p:cNvPicPr>
            <a:picLocks noChangeAspect="1"/>
          </p:cNvPicPr>
          <p:nvPr/>
        </p:nvPicPr>
        <p:blipFill>
          <a:blip r:embed="rId2"/>
          <a:stretch>
            <a:fillRect/>
          </a:stretch>
        </p:blipFill>
        <p:spPr>
          <a:xfrm>
            <a:off x="5676847" y="3768814"/>
            <a:ext cx="6139233" cy="2612932"/>
          </a:xfrm>
          <a:prstGeom prst="rect">
            <a:avLst/>
          </a:prstGeom>
        </p:spPr>
      </p:pic>
      <p:pic>
        <p:nvPicPr>
          <p:cNvPr id="7" name="Picture 6">
            <a:extLst>
              <a:ext uri="{FF2B5EF4-FFF2-40B4-BE49-F238E27FC236}">
                <a16:creationId xmlns:a16="http://schemas.microsoft.com/office/drawing/2014/main" id="{0E4368BE-5306-43C1-94A2-845B2A3F0552}"/>
              </a:ext>
            </a:extLst>
          </p:cNvPr>
          <p:cNvPicPr>
            <a:picLocks noChangeAspect="1"/>
          </p:cNvPicPr>
          <p:nvPr/>
        </p:nvPicPr>
        <p:blipFill>
          <a:blip r:embed="rId3"/>
          <a:stretch>
            <a:fillRect/>
          </a:stretch>
        </p:blipFill>
        <p:spPr>
          <a:xfrm>
            <a:off x="346175" y="906622"/>
            <a:ext cx="6145014" cy="2699644"/>
          </a:xfrm>
          <a:prstGeom prst="rect">
            <a:avLst/>
          </a:prstGeom>
        </p:spPr>
      </p:pic>
    </p:spTree>
    <p:extLst>
      <p:ext uri="{BB962C8B-B14F-4D97-AF65-F5344CB8AC3E}">
        <p14:creationId xmlns:p14="http://schemas.microsoft.com/office/powerpoint/2010/main" val="3028495339"/>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81050" y="228600"/>
            <a:ext cx="10149840" cy="596265"/>
          </a:xfrm>
        </p:spPr>
        <p:txBody>
          <a:bodyPr>
            <a:noAutofit/>
          </a:bodyPr>
          <a:lstStyle/>
          <a:p>
            <a:pPr algn="ctr"/>
            <a:r>
              <a:rPr lang="en-US" sz="1800" dirty="0"/>
              <a:t>Target dan </a:t>
            </a:r>
            <a:r>
              <a:rPr lang="en-US" sz="1800" dirty="0" err="1"/>
              <a:t>Realisasi</a:t>
            </a:r>
            <a:r>
              <a:rPr lang="en-US" sz="1800" dirty="0"/>
              <a:t> </a:t>
            </a:r>
            <a:r>
              <a:rPr lang="en-US" sz="1800" dirty="0" err="1"/>
              <a:t>Pencapaian</a:t>
            </a:r>
            <a:r>
              <a:rPr lang="en-US" sz="1800" dirty="0"/>
              <a:t> RESPONSE TIME &amp; RECOVERY TIME</a:t>
            </a:r>
            <a:br>
              <a:rPr lang="en-US" sz="1800" dirty="0"/>
            </a:br>
            <a:r>
              <a:rPr lang="en-US" sz="1800" dirty="0"/>
              <a:t> </a:t>
            </a:r>
            <a:r>
              <a:rPr lang="en-US" sz="1800" dirty="0" err="1"/>
              <a:t>sd</a:t>
            </a:r>
            <a:r>
              <a:rPr lang="en-US" sz="1800" dirty="0"/>
              <a:t> NOVEMBER 2020</a:t>
            </a:r>
            <a:br>
              <a:rPr lang="en-US" sz="1800" dirty="0"/>
            </a:br>
            <a:r>
              <a:rPr lang="en-US" sz="1800" dirty="0"/>
              <a:t>UIW </a:t>
            </a:r>
            <a:r>
              <a:rPr lang="en-US" sz="1800" dirty="0" err="1"/>
              <a:t>Kaltimra</a:t>
            </a:r>
            <a:endParaRPr lang="en-US" sz="1800" dirty="0"/>
          </a:p>
        </p:txBody>
      </p:sp>
      <p:pic>
        <p:nvPicPr>
          <p:cNvPr id="2" name="Picture 1">
            <a:extLst>
              <a:ext uri="{FF2B5EF4-FFF2-40B4-BE49-F238E27FC236}">
                <a16:creationId xmlns:a16="http://schemas.microsoft.com/office/drawing/2014/main" id="{AD9B61DE-D3F9-46AE-B8CB-BB6E30EE68EA}"/>
              </a:ext>
            </a:extLst>
          </p:cNvPr>
          <p:cNvPicPr>
            <a:picLocks noChangeAspect="1"/>
          </p:cNvPicPr>
          <p:nvPr/>
        </p:nvPicPr>
        <p:blipFill>
          <a:blip r:embed="rId2"/>
          <a:stretch>
            <a:fillRect/>
          </a:stretch>
        </p:blipFill>
        <p:spPr>
          <a:xfrm>
            <a:off x="1148849" y="1179250"/>
            <a:ext cx="9894301" cy="2020067"/>
          </a:xfrm>
          <a:prstGeom prst="rect">
            <a:avLst/>
          </a:prstGeom>
        </p:spPr>
      </p:pic>
      <p:pic>
        <p:nvPicPr>
          <p:cNvPr id="3" name="Picture 2">
            <a:extLst>
              <a:ext uri="{FF2B5EF4-FFF2-40B4-BE49-F238E27FC236}">
                <a16:creationId xmlns:a16="http://schemas.microsoft.com/office/drawing/2014/main" id="{F9BD56A5-7B22-41FC-B223-8F05CEFEFDB5}"/>
              </a:ext>
            </a:extLst>
          </p:cNvPr>
          <p:cNvPicPr>
            <a:picLocks noChangeAspect="1"/>
          </p:cNvPicPr>
          <p:nvPr/>
        </p:nvPicPr>
        <p:blipFill>
          <a:blip r:embed="rId3"/>
          <a:stretch>
            <a:fillRect/>
          </a:stretch>
        </p:blipFill>
        <p:spPr>
          <a:xfrm>
            <a:off x="1108518" y="3553702"/>
            <a:ext cx="9974961" cy="1966044"/>
          </a:xfrm>
          <a:prstGeom prst="rect">
            <a:avLst/>
          </a:prstGeom>
        </p:spPr>
      </p:pic>
    </p:spTree>
    <p:extLst>
      <p:ext uri="{BB962C8B-B14F-4D97-AF65-F5344CB8AC3E}">
        <p14:creationId xmlns:p14="http://schemas.microsoft.com/office/powerpoint/2010/main" val="434691942"/>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REALISASI SUSUT UP3 TARAKAN</a:t>
            </a:r>
            <a:endParaRPr lang="en-ID" dirty="0"/>
          </a:p>
        </p:txBody>
      </p:sp>
      <p:sp>
        <p:nvSpPr>
          <p:cNvPr id="3" name="Text Placeholder 2"/>
          <p:cNvSpPr>
            <a:spLocks noGrp="1"/>
          </p:cNvSpPr>
          <p:nvPr>
            <p:ph type="body" sz="quarter" idx="12"/>
          </p:nvPr>
        </p:nvSpPr>
        <p:spPr/>
        <p:txBody>
          <a:bodyPr/>
          <a:lstStyle/>
          <a:p>
            <a:endParaRPr lang="en-ID"/>
          </a:p>
        </p:txBody>
      </p:sp>
      <p:graphicFrame>
        <p:nvGraphicFramePr>
          <p:cNvPr id="7" name="Chart 6">
            <a:extLst>
              <a:ext uri="{FF2B5EF4-FFF2-40B4-BE49-F238E27FC236}">
                <a16:creationId xmlns:a16="http://schemas.microsoft.com/office/drawing/2014/main" id="{9D657F13-6A93-499D-83B0-6CE47074A001}"/>
              </a:ext>
            </a:extLst>
          </p:cNvPr>
          <p:cNvGraphicFramePr>
            <a:graphicFrameLocks/>
          </p:cNvGraphicFramePr>
          <p:nvPr>
            <p:extLst/>
          </p:nvPr>
        </p:nvGraphicFramePr>
        <p:xfrm>
          <a:off x="241160" y="1245996"/>
          <a:ext cx="6098679" cy="49211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D8BF0CA-4CC2-4032-9B3C-DC150DD7781F}"/>
              </a:ext>
            </a:extLst>
          </p:cNvPr>
          <p:cNvGraphicFramePr>
            <a:graphicFrameLocks/>
          </p:cNvGraphicFramePr>
          <p:nvPr>
            <p:extLst/>
          </p:nvPr>
        </p:nvGraphicFramePr>
        <p:xfrm>
          <a:off x="6543040" y="1245996"/>
          <a:ext cx="5407800" cy="49211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21505029"/>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nvSpPr>
        <p:spPr>
          <a:xfrm>
            <a:off x="5842635" y="4294505"/>
            <a:ext cx="6345555" cy="20796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yriad Pro" charset="0"/>
                <a:ea typeface="Myriad Pro" charset="0"/>
                <a:cs typeface="Myriad Pro"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3600" dirty="0">
                <a:solidFill>
                  <a:schemeClr val="tx1"/>
                </a:solidFill>
                <a:sym typeface="+mn-ea"/>
              </a:rPr>
              <a:t>SEKIAN DAN </a:t>
            </a:r>
            <a:br>
              <a:rPr lang="en-US" sz="3600" dirty="0">
                <a:solidFill>
                  <a:schemeClr val="tx1"/>
                </a:solidFill>
                <a:sym typeface="+mn-ea"/>
              </a:rPr>
            </a:br>
            <a:r>
              <a:rPr lang="en-US" sz="3600" dirty="0">
                <a:solidFill>
                  <a:schemeClr val="tx1"/>
                </a:solidFill>
                <a:sym typeface="+mn-ea"/>
              </a:rPr>
              <a:t>TERIMA KASIH</a:t>
            </a:r>
            <a:br>
              <a:rPr lang="en-US" sz="4800" dirty="0">
                <a:sym typeface="+mn-ea"/>
              </a:rPr>
            </a:br>
            <a:endParaRPr lang="en-US" sz="4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Pct val="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20" presetClass="emph" presetSubtype="0" fill="hold" nodeType="afterEffect">
                                  <p:stCondLst>
                                    <p:cond delay="0"/>
                                  </p:stCondLst>
                                  <p:iterate type="lt">
                                    <p:tmPct val="10000"/>
                                  </p:iterate>
                                  <p:childTnLst>
                                    <p:set>
                                      <p:cBhvr override="childStyle">
                                        <p:cTn id="9" dur="500" autoRev="1" fill="hold"/>
                                        <p:tgtEl>
                                          <p:spTgt spid="6">
                                            <p:txEl>
                                              <p:pRg st="0" end="0"/>
                                            </p:txEl>
                                          </p:spTgt>
                                        </p:tgtEl>
                                        <p:attrNameLst>
                                          <p:attrName>style.color</p:attrName>
                                        </p:attrNameLst>
                                      </p:cBhvr>
                                      <p:to>
                                        <p:clrVal>
                                          <a:schemeClr val="bg1"/>
                                        </p:clrVal>
                                      </p:to>
                                    </p:set>
                                    <p:set>
                                      <p:cBhvr>
                                        <p:cTn id="10" dur="500" autoRev="1" fill="hold"/>
                                        <p:tgtEl>
                                          <p:spTgt spid="6">
                                            <p:txEl>
                                              <p:pRg st="0" end="0"/>
                                            </p:txEl>
                                          </p:spTgt>
                                        </p:tgtEl>
                                        <p:attrNameLst>
                                          <p:attrName>fillcolor</p:attrName>
                                        </p:attrNameLst>
                                      </p:cBhvr>
                                      <p:to>
                                        <p:clrVal>
                                          <a:schemeClr val="bg1"/>
                                        </p:clrVal>
                                      </p:to>
                                    </p:set>
                                    <p:set>
                                      <p:cBhvr>
                                        <p:cTn id="11" dur="500" autoRev="1" fill="hold"/>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SAIDI SAIFI 2020 UIW KALTIMRA</a:t>
            </a:r>
          </a:p>
        </p:txBody>
      </p:sp>
      <p:sp>
        <p:nvSpPr>
          <p:cNvPr id="3" name="Text Placeholder 2"/>
          <p:cNvSpPr>
            <a:spLocks noGrp="1"/>
          </p:cNvSpPr>
          <p:nvPr>
            <p:ph type="body" sz="quarter" idx="12"/>
          </p:nvPr>
        </p:nvSpPr>
        <p:spPr/>
        <p:txBody>
          <a:bodyPr/>
          <a:lstStyle/>
          <a:p>
            <a:endParaRPr lang="en-US"/>
          </a:p>
        </p:txBody>
      </p:sp>
      <p:pic>
        <p:nvPicPr>
          <p:cNvPr id="8" name="Picture 7">
            <a:extLst>
              <a:ext uri="{FF2B5EF4-FFF2-40B4-BE49-F238E27FC236}">
                <a16:creationId xmlns:a16="http://schemas.microsoft.com/office/drawing/2014/main" id="{3FBB0B80-D091-4B2D-8224-E0757A6007D0}"/>
              </a:ext>
            </a:extLst>
          </p:cNvPr>
          <p:cNvPicPr>
            <a:picLocks noChangeAspect="1"/>
          </p:cNvPicPr>
          <p:nvPr/>
        </p:nvPicPr>
        <p:blipFill>
          <a:blip r:embed="rId2"/>
          <a:stretch>
            <a:fillRect/>
          </a:stretch>
        </p:blipFill>
        <p:spPr>
          <a:xfrm>
            <a:off x="473318" y="999829"/>
            <a:ext cx="5540620" cy="2429171"/>
          </a:xfrm>
          <a:prstGeom prst="rect">
            <a:avLst/>
          </a:prstGeom>
        </p:spPr>
      </p:pic>
      <p:pic>
        <p:nvPicPr>
          <p:cNvPr id="11" name="Picture 10">
            <a:extLst>
              <a:ext uri="{FF2B5EF4-FFF2-40B4-BE49-F238E27FC236}">
                <a16:creationId xmlns:a16="http://schemas.microsoft.com/office/drawing/2014/main" id="{6F279B9F-F26B-421D-8971-7086DDB60EB6}"/>
              </a:ext>
            </a:extLst>
          </p:cNvPr>
          <p:cNvPicPr>
            <a:picLocks noChangeAspect="1"/>
          </p:cNvPicPr>
          <p:nvPr/>
        </p:nvPicPr>
        <p:blipFill>
          <a:blip r:embed="rId3"/>
          <a:stretch>
            <a:fillRect/>
          </a:stretch>
        </p:blipFill>
        <p:spPr>
          <a:xfrm>
            <a:off x="473319" y="3522208"/>
            <a:ext cx="5540620" cy="2368607"/>
          </a:xfrm>
          <a:prstGeom prst="rect">
            <a:avLst/>
          </a:prstGeom>
        </p:spPr>
      </p:pic>
      <p:pic>
        <p:nvPicPr>
          <p:cNvPr id="12" name="Picture 11">
            <a:extLst>
              <a:ext uri="{FF2B5EF4-FFF2-40B4-BE49-F238E27FC236}">
                <a16:creationId xmlns:a16="http://schemas.microsoft.com/office/drawing/2014/main" id="{AF8A953A-3C2C-4494-91DD-2DB35D4631E1}"/>
              </a:ext>
            </a:extLst>
          </p:cNvPr>
          <p:cNvPicPr>
            <a:picLocks noChangeAspect="1"/>
          </p:cNvPicPr>
          <p:nvPr/>
        </p:nvPicPr>
        <p:blipFill>
          <a:blip r:embed="rId4"/>
          <a:stretch>
            <a:fillRect/>
          </a:stretch>
        </p:blipFill>
        <p:spPr>
          <a:xfrm>
            <a:off x="6831622" y="995912"/>
            <a:ext cx="4092253" cy="2433088"/>
          </a:xfrm>
          <a:prstGeom prst="rect">
            <a:avLst/>
          </a:prstGeom>
        </p:spPr>
      </p:pic>
      <p:pic>
        <p:nvPicPr>
          <p:cNvPr id="13" name="Picture 12">
            <a:extLst>
              <a:ext uri="{FF2B5EF4-FFF2-40B4-BE49-F238E27FC236}">
                <a16:creationId xmlns:a16="http://schemas.microsoft.com/office/drawing/2014/main" id="{0A925B79-A03C-4A29-9569-6683868E176A}"/>
              </a:ext>
            </a:extLst>
          </p:cNvPr>
          <p:cNvPicPr>
            <a:picLocks noChangeAspect="1"/>
          </p:cNvPicPr>
          <p:nvPr/>
        </p:nvPicPr>
        <p:blipFill>
          <a:blip r:embed="rId5"/>
          <a:stretch>
            <a:fillRect/>
          </a:stretch>
        </p:blipFill>
        <p:spPr>
          <a:xfrm>
            <a:off x="6831622" y="3510282"/>
            <a:ext cx="4092253" cy="2496698"/>
          </a:xfrm>
          <a:prstGeom prst="rect">
            <a:avLst/>
          </a:prstGeom>
        </p:spPr>
      </p:pic>
    </p:spTree>
    <p:extLst>
      <p:ext uri="{BB962C8B-B14F-4D97-AF65-F5344CB8AC3E}">
        <p14:creationId xmlns:p14="http://schemas.microsoft.com/office/powerpoint/2010/main" val="2972952256"/>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ENS 2020 UIW KALTIMRA</a:t>
            </a:r>
          </a:p>
        </p:txBody>
      </p:sp>
      <p:sp>
        <p:nvSpPr>
          <p:cNvPr id="3" name="Text Placeholder 2"/>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F9B4358-E10E-4339-842A-57428DF055F3}"/>
              </a:ext>
            </a:extLst>
          </p:cNvPr>
          <p:cNvPicPr>
            <a:picLocks noChangeAspect="1"/>
          </p:cNvPicPr>
          <p:nvPr/>
        </p:nvPicPr>
        <p:blipFill>
          <a:blip r:embed="rId2"/>
          <a:stretch>
            <a:fillRect/>
          </a:stretch>
        </p:blipFill>
        <p:spPr>
          <a:xfrm>
            <a:off x="574655" y="1012129"/>
            <a:ext cx="6107747" cy="2264770"/>
          </a:xfrm>
          <a:prstGeom prst="rect">
            <a:avLst/>
          </a:prstGeom>
        </p:spPr>
      </p:pic>
      <p:pic>
        <p:nvPicPr>
          <p:cNvPr id="7" name="Picture 6">
            <a:extLst>
              <a:ext uri="{FF2B5EF4-FFF2-40B4-BE49-F238E27FC236}">
                <a16:creationId xmlns:a16="http://schemas.microsoft.com/office/drawing/2014/main" id="{6D1C487D-0B11-4382-8B64-C15550F44DB8}"/>
              </a:ext>
            </a:extLst>
          </p:cNvPr>
          <p:cNvPicPr>
            <a:picLocks noChangeAspect="1"/>
          </p:cNvPicPr>
          <p:nvPr/>
        </p:nvPicPr>
        <p:blipFill>
          <a:blip r:embed="rId3"/>
          <a:stretch>
            <a:fillRect/>
          </a:stretch>
        </p:blipFill>
        <p:spPr>
          <a:xfrm>
            <a:off x="574655" y="3468985"/>
            <a:ext cx="6107747" cy="2257989"/>
          </a:xfrm>
          <a:prstGeom prst="rect">
            <a:avLst/>
          </a:prstGeom>
        </p:spPr>
      </p:pic>
      <p:pic>
        <p:nvPicPr>
          <p:cNvPr id="9" name="Picture 8">
            <a:extLst>
              <a:ext uri="{FF2B5EF4-FFF2-40B4-BE49-F238E27FC236}">
                <a16:creationId xmlns:a16="http://schemas.microsoft.com/office/drawing/2014/main" id="{4B0F8ED2-6AD5-4010-A29B-4C204A73F8F3}"/>
              </a:ext>
            </a:extLst>
          </p:cNvPr>
          <p:cNvPicPr>
            <a:picLocks noChangeAspect="1"/>
          </p:cNvPicPr>
          <p:nvPr/>
        </p:nvPicPr>
        <p:blipFill>
          <a:blip r:embed="rId4"/>
          <a:stretch>
            <a:fillRect/>
          </a:stretch>
        </p:blipFill>
        <p:spPr>
          <a:xfrm>
            <a:off x="7057142" y="1012129"/>
            <a:ext cx="3565765" cy="2216686"/>
          </a:xfrm>
          <a:prstGeom prst="rect">
            <a:avLst/>
          </a:prstGeom>
        </p:spPr>
      </p:pic>
      <p:pic>
        <p:nvPicPr>
          <p:cNvPr id="10" name="Picture 9">
            <a:extLst>
              <a:ext uri="{FF2B5EF4-FFF2-40B4-BE49-F238E27FC236}">
                <a16:creationId xmlns:a16="http://schemas.microsoft.com/office/drawing/2014/main" id="{0DE991D9-BAC9-43BE-B074-2822C840CF10}"/>
              </a:ext>
            </a:extLst>
          </p:cNvPr>
          <p:cNvPicPr>
            <a:picLocks noChangeAspect="1"/>
          </p:cNvPicPr>
          <p:nvPr/>
        </p:nvPicPr>
        <p:blipFill>
          <a:blip r:embed="rId5"/>
          <a:stretch>
            <a:fillRect/>
          </a:stretch>
        </p:blipFill>
        <p:spPr>
          <a:xfrm>
            <a:off x="7057142" y="3468985"/>
            <a:ext cx="3599135" cy="2221453"/>
          </a:xfrm>
          <a:prstGeom prst="rect">
            <a:avLst/>
          </a:prstGeom>
        </p:spPr>
      </p:pic>
    </p:spTree>
    <p:extLst>
      <p:ext uri="{BB962C8B-B14F-4D97-AF65-F5344CB8AC3E}">
        <p14:creationId xmlns:p14="http://schemas.microsoft.com/office/powerpoint/2010/main" val="817657353"/>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18" y="326550"/>
            <a:ext cx="10283504" cy="580071"/>
          </a:xfrm>
        </p:spPr>
        <p:txBody>
          <a:bodyPr/>
          <a:lstStyle/>
          <a:p>
            <a:r>
              <a:rPr lang="en-US" dirty="0" err="1"/>
              <a:t>Kinerja</a:t>
            </a:r>
            <a:r>
              <a:rPr lang="en-US" dirty="0"/>
              <a:t> RPT &amp; RCT 2020 UIW KALTIMRA</a:t>
            </a:r>
          </a:p>
        </p:txBody>
      </p:sp>
      <p:sp>
        <p:nvSpPr>
          <p:cNvPr id="3" name="Text Placeholder 2"/>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1FFA73D1-3B94-4751-B356-064092016D5C}"/>
              </a:ext>
            </a:extLst>
          </p:cNvPr>
          <p:cNvPicPr>
            <a:picLocks noChangeAspect="1"/>
          </p:cNvPicPr>
          <p:nvPr/>
        </p:nvPicPr>
        <p:blipFill>
          <a:blip r:embed="rId2"/>
          <a:stretch>
            <a:fillRect/>
          </a:stretch>
        </p:blipFill>
        <p:spPr>
          <a:xfrm>
            <a:off x="735124" y="906621"/>
            <a:ext cx="6182798" cy="2716243"/>
          </a:xfrm>
          <a:prstGeom prst="rect">
            <a:avLst/>
          </a:prstGeom>
        </p:spPr>
      </p:pic>
      <p:pic>
        <p:nvPicPr>
          <p:cNvPr id="8" name="Picture 7">
            <a:extLst>
              <a:ext uri="{FF2B5EF4-FFF2-40B4-BE49-F238E27FC236}">
                <a16:creationId xmlns:a16="http://schemas.microsoft.com/office/drawing/2014/main" id="{9B4DA494-B439-4392-9CF7-09E461DB6283}"/>
              </a:ext>
            </a:extLst>
          </p:cNvPr>
          <p:cNvPicPr>
            <a:picLocks noChangeAspect="1"/>
          </p:cNvPicPr>
          <p:nvPr/>
        </p:nvPicPr>
        <p:blipFill>
          <a:blip r:embed="rId3"/>
          <a:stretch>
            <a:fillRect/>
          </a:stretch>
        </p:blipFill>
        <p:spPr>
          <a:xfrm>
            <a:off x="5074405" y="3775819"/>
            <a:ext cx="6474513" cy="2755631"/>
          </a:xfrm>
          <a:prstGeom prst="rect">
            <a:avLst/>
          </a:prstGeom>
        </p:spPr>
      </p:pic>
    </p:spTree>
    <p:extLst>
      <p:ext uri="{BB962C8B-B14F-4D97-AF65-F5344CB8AC3E}">
        <p14:creationId xmlns:p14="http://schemas.microsoft.com/office/powerpoint/2010/main" val="48849214"/>
      </p:ext>
    </p:extLst>
  </p:cSld>
  <p:clrMapOvr>
    <a:masterClrMapping/>
  </p:clrMapOvr>
  <mc:AlternateContent xmlns:mc="http://schemas.openxmlformats.org/markup-compatibility/2006" xmlns:p14="http://schemas.microsoft.com/office/powerpoint/2010/main">
    <mc:Choice Requires="p14">
      <p:transition>
        <p:wipe/>
      </p:transition>
    </mc:Choice>
    <mc:Fallback xmlns="">
      <p:transition>
        <p:wip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N template 6">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1" id="{1B8AC12F-362E-BF42-897F-DDF5B5C9171B}" vid="{02B0B8BB-C415-D54C-8674-16C14C62E0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23908</TotalTime>
  <Words>4245</Words>
  <Application>Microsoft Office PowerPoint</Application>
  <PresentationFormat>Widescreen</PresentationFormat>
  <Paragraphs>1765</Paragraphs>
  <Slides>61</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61</vt:i4>
      </vt:variant>
    </vt:vector>
  </HeadingPairs>
  <TitlesOfParts>
    <vt:vector size="75" baseType="lpstr">
      <vt:lpstr>맑은 고딕</vt:lpstr>
      <vt:lpstr>Agency FB</vt:lpstr>
      <vt:lpstr>Arial</vt:lpstr>
      <vt:lpstr>Arial Black</vt:lpstr>
      <vt:lpstr>Calibri</vt:lpstr>
      <vt:lpstr>Calibri Light</vt:lpstr>
      <vt:lpstr>Franklin Gothic Book</vt:lpstr>
      <vt:lpstr>Helvetica</vt:lpstr>
      <vt:lpstr>Myriad Pro</vt:lpstr>
      <vt:lpstr>Wingdings</vt:lpstr>
      <vt:lpstr>Wingdings 3</vt:lpstr>
      <vt:lpstr>Office Theme</vt:lpstr>
      <vt:lpstr>powerpoint 2020_16-9</vt:lpstr>
      <vt:lpstr>PLN template 6</vt:lpstr>
      <vt:lpstr>REALISASI KINERJA BIDANG DISTRIBUSI S/D DESEMBER 2020</vt:lpstr>
      <vt:lpstr>PowerPoint Presentation</vt:lpstr>
      <vt:lpstr>PowerPoint Presentation</vt:lpstr>
      <vt:lpstr>Target dan Realisasi Pencapaian SAIDI SAIFI sd DESEMBER 2020 UIW Kaltimra</vt:lpstr>
      <vt:lpstr>Target dan Realisasi Pencapaian ENS sd DESEMBER 2020 UIW Kaltimra</vt:lpstr>
      <vt:lpstr>Target dan Realisasi Pencapaian RESPONSE TIME &amp; RECOVERY TIME  sd NOVEMBER 2020 UIW Kaltimra</vt:lpstr>
      <vt:lpstr>Kinerja SAIDI SAIFI 2020 UIW KALTIMRA</vt:lpstr>
      <vt:lpstr>Kinerja ENS 2020 UIW KALTIMRA</vt:lpstr>
      <vt:lpstr>Kinerja RPT &amp; RCT 2020 UIW KALTIMRA</vt:lpstr>
      <vt:lpstr>REALISASI SUSUT UIW KALTIMRA</vt:lpstr>
      <vt:lpstr>PROYEKSI KINERJA PEMBANGKIT TAHUN 2020</vt:lpstr>
      <vt:lpstr>PRODUKSI kWh PER JENIS PEMBANGKIT SISTEM ISOLATED UIW KALTIMRA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PENYERAPAN ANGGARAN INVESTASI </vt:lpstr>
      <vt:lpstr>MONITORING ANGGARAN INVESTASI LUNCURAN &amp; MURNI 2020 UIW KALTIMRA</vt:lpstr>
      <vt:lpstr>PowerPoint Presentation</vt:lpstr>
      <vt:lpstr>Kinerja SAIDI SAIFI 2020 UP3 BALIKPAPAN</vt:lpstr>
      <vt:lpstr>Kinerja ENS 2020 UP3 BALIKPAPAN</vt:lpstr>
      <vt:lpstr>Kinerja RPT &amp; RCT 2020 UP3 BALIKPAPAN</vt:lpstr>
      <vt:lpstr>REALISASI SUSUT UP3 BALIKPAPAN</vt:lpstr>
      <vt:lpstr>PowerPoint Presentation</vt:lpstr>
      <vt:lpstr>Kinerja SAIDI SAIFI 2020 UP3 SAMARINDA</vt:lpstr>
      <vt:lpstr>Kinerja ENS 2020 UP3 SAMARINDA</vt:lpstr>
      <vt:lpstr>Kinerja RPT &amp; RCT 2020 UP3 SAMARINDA</vt:lpstr>
      <vt:lpstr>REALISASI SUSUT UP3 SAMARINDA</vt:lpstr>
      <vt:lpstr>PowerPoint Presentation</vt:lpstr>
      <vt:lpstr>PowerPoint Presentation</vt:lpstr>
      <vt:lpstr>PowerPoint Presentation</vt:lpstr>
      <vt:lpstr>PowerPoint Presentation</vt:lpstr>
      <vt:lpstr>PowerPoint Presentation</vt:lpstr>
      <vt:lpstr>Kinerja SAIDI SAIFI 2020 UP3 BONTANG</vt:lpstr>
      <vt:lpstr>Kinerja ENS 2020 UP3 BONTANG</vt:lpstr>
      <vt:lpstr>Kinerja RPT &amp; RCT 2020 UP3 BONTANG</vt:lpstr>
      <vt:lpstr>REALISASI SUSUT UP3 BONTANG</vt:lpstr>
      <vt:lpstr>PowerPoint Presentation</vt:lpstr>
      <vt:lpstr>PowerPoint Presentation</vt:lpstr>
      <vt:lpstr>PowerPoint Presentation</vt:lpstr>
      <vt:lpstr>PowerPoint Presentation</vt:lpstr>
      <vt:lpstr>PowerPoint Presentation</vt:lpstr>
      <vt:lpstr>Kinerja SAIDI SAIFI 2020 UP3 BERAU</vt:lpstr>
      <vt:lpstr>Kinerja ENS 2020 UP3 BERAU</vt:lpstr>
      <vt:lpstr>Kinerja RPT &amp; RCT 2020 UP3 BERAU</vt:lpstr>
      <vt:lpstr>REALISASI SUSUT UP3 BERAU</vt:lpstr>
      <vt:lpstr>PowerPoint Presentation</vt:lpstr>
      <vt:lpstr>PowerPoint Presentation</vt:lpstr>
      <vt:lpstr>PowerPoint Presentation</vt:lpstr>
      <vt:lpstr>PowerPoint Presentation</vt:lpstr>
      <vt:lpstr>PowerPoint Presentation</vt:lpstr>
      <vt:lpstr>Kinerja SAIDI SAIFI 2020 UP3 TARAKAN</vt:lpstr>
      <vt:lpstr>Kinerja ENS 2020 UP3 TARAKAN</vt:lpstr>
      <vt:lpstr>Kinerja RPT &amp; RCT 2020 UP3 TARAKAN</vt:lpstr>
      <vt:lpstr>REALISASI SUSUT UP3 TARAKAN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PERSIAPAN</dc:title>
  <dc:creator>HP</dc:creator>
  <cp:lastModifiedBy>HP</cp:lastModifiedBy>
  <cp:revision>169</cp:revision>
  <cp:lastPrinted>2021-01-18T01:14:21Z</cp:lastPrinted>
  <dcterms:created xsi:type="dcterms:W3CDTF">2020-02-12T17:08:00Z</dcterms:created>
  <dcterms:modified xsi:type="dcterms:W3CDTF">2021-01-18T02:56:27Z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2057-11.2.0.9363</vt:lpwstr>
  </property>
</Properties>
</file>